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68" r:id="rId2"/>
    <p:sldId id="321" r:id="rId3"/>
    <p:sldId id="312" r:id="rId4"/>
    <p:sldId id="348" r:id="rId5"/>
    <p:sldId id="367" r:id="rId6"/>
    <p:sldId id="357" r:id="rId7"/>
    <p:sldId id="349" r:id="rId8"/>
    <p:sldId id="352" r:id="rId9"/>
    <p:sldId id="346" r:id="rId10"/>
    <p:sldId id="359" r:id="rId11"/>
    <p:sldId id="360" r:id="rId12"/>
    <p:sldId id="351" r:id="rId13"/>
    <p:sldId id="355" r:id="rId14"/>
    <p:sldId id="363" r:id="rId15"/>
    <p:sldId id="361" r:id="rId16"/>
    <p:sldId id="353" r:id="rId17"/>
    <p:sldId id="356" r:id="rId18"/>
    <p:sldId id="354" r:id="rId19"/>
    <p:sldId id="382" r:id="rId20"/>
    <p:sldId id="347" r:id="rId21"/>
    <p:sldId id="369" r:id="rId22"/>
    <p:sldId id="368" r:id="rId23"/>
    <p:sldId id="370" r:id="rId24"/>
    <p:sldId id="380" r:id="rId25"/>
    <p:sldId id="378" r:id="rId26"/>
    <p:sldId id="386" r:id="rId27"/>
    <p:sldId id="381" r:id="rId28"/>
    <p:sldId id="377" r:id="rId29"/>
    <p:sldId id="371" r:id="rId30"/>
    <p:sldId id="373" r:id="rId31"/>
    <p:sldId id="374" r:id="rId32"/>
    <p:sldId id="375" r:id="rId33"/>
    <p:sldId id="376" r:id="rId34"/>
    <p:sldId id="379" r:id="rId35"/>
    <p:sldId id="335" r:id="rId36"/>
    <p:sldId id="384" r:id="rId37"/>
    <p:sldId id="385" r:id="rId38"/>
    <p:sldId id="337" r:id="rId39"/>
    <p:sldId id="383" r:id="rId40"/>
    <p:sldId id="364" r:id="rId41"/>
    <p:sldId id="358" r:id="rId4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3D9"/>
    <a:srgbClr val="D7DE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6D9496-719E-4FFE-9D2E-2427548208ED}" v="86" dt="2025-12-12T15:30:09.096"/>
  </p1510:revLst>
</p1510:revInfo>
</file>

<file path=ppt/tableStyles.xml><?xml version="1.0" encoding="utf-8"?>
<a:tblStyleLst xmlns:a="http://schemas.openxmlformats.org/drawingml/2006/main" def="{5C22544A-7EE6-4342-B048-85BDC9FD1C3A}">
  <a:tblStyle styleId="{0E3FDE45-AF77-4B5C-9715-49D594BDF05E}" styleName="Estilo Claro 1 - Ênfas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Estilo E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Estilo E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Estilo Escuro 1 - Ênfas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23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ane Hubner" userId="f11eeb1569bdf4b2" providerId="LiveId" clId="{4E4D5AF7-11CB-4BEE-B090-4006D40A6B19}"/>
    <pc:docChg chg="undo custSel addSld modSld sldOrd">
      <pc:chgData name="Cristiane Hubner" userId="f11eeb1569bdf4b2" providerId="LiveId" clId="{4E4D5AF7-11CB-4BEE-B090-4006D40A6B19}" dt="2025-12-12T15:30:09.096" v="251" actId="6549"/>
      <pc:docMkLst>
        <pc:docMk/>
      </pc:docMkLst>
      <pc:sldChg chg="modSp mod">
        <pc:chgData name="Cristiane Hubner" userId="f11eeb1569bdf4b2" providerId="LiveId" clId="{4E4D5AF7-11CB-4BEE-B090-4006D40A6B19}" dt="2025-12-12T15:30:09.096" v="251" actId="6549"/>
        <pc:sldMkLst>
          <pc:docMk/>
          <pc:sldMk cId="3863336545" sldId="268"/>
        </pc:sldMkLst>
        <pc:spChg chg="mod">
          <ac:chgData name="Cristiane Hubner" userId="f11eeb1569bdf4b2" providerId="LiveId" clId="{4E4D5AF7-11CB-4BEE-B090-4006D40A6B19}" dt="2025-12-12T15:30:09.096" v="251" actId="6549"/>
          <ac:spMkLst>
            <pc:docMk/>
            <pc:sldMk cId="3863336545" sldId="268"/>
            <ac:spMk id="7" creationId="{C20F3614-3D56-2884-071D-D351B7E59686}"/>
          </ac:spMkLst>
        </pc:spChg>
      </pc:sldChg>
      <pc:sldChg chg="addSp delSp modSp mod">
        <pc:chgData name="Cristiane Hubner" userId="f11eeb1569bdf4b2" providerId="LiveId" clId="{4E4D5AF7-11CB-4BEE-B090-4006D40A6B19}" dt="2025-12-12T14:46:38.156" v="12" actId="478"/>
        <pc:sldMkLst>
          <pc:docMk/>
          <pc:sldMk cId="641897451" sldId="335"/>
        </pc:sldMkLst>
        <pc:picChg chg="add del">
          <ac:chgData name="Cristiane Hubner" userId="f11eeb1569bdf4b2" providerId="LiveId" clId="{4E4D5AF7-11CB-4BEE-B090-4006D40A6B19}" dt="2025-12-12T14:46:38.156" v="12" actId="478"/>
          <ac:picMkLst>
            <pc:docMk/>
            <pc:sldMk cId="641897451" sldId="335"/>
            <ac:picMk id="6" creationId="{00000000-0000-0000-0000-000000000000}"/>
          </ac:picMkLst>
        </pc:picChg>
        <pc:picChg chg="add mod">
          <ac:chgData name="Cristiane Hubner" userId="f11eeb1569bdf4b2" providerId="LiveId" clId="{4E4D5AF7-11CB-4BEE-B090-4006D40A6B19}" dt="2025-12-12T14:46:37.470" v="11" actId="931"/>
          <ac:picMkLst>
            <pc:docMk/>
            <pc:sldMk cId="641897451" sldId="335"/>
            <ac:picMk id="8" creationId="{5799BF2B-6FF3-50B8-93C8-E484E9031615}"/>
          </ac:picMkLst>
        </pc:picChg>
      </pc:sldChg>
      <pc:sldChg chg="modSp">
        <pc:chgData name="Cristiane Hubner" userId="f11eeb1569bdf4b2" providerId="LiveId" clId="{4E4D5AF7-11CB-4BEE-B090-4006D40A6B19}" dt="2025-12-12T15:25:23.337" v="217"/>
        <pc:sldMkLst>
          <pc:docMk/>
          <pc:sldMk cId="3301404015" sldId="371"/>
        </pc:sldMkLst>
        <pc:graphicFrameChg chg="mod">
          <ac:chgData name="Cristiane Hubner" userId="f11eeb1569bdf4b2" providerId="LiveId" clId="{4E4D5AF7-11CB-4BEE-B090-4006D40A6B19}" dt="2025-12-12T15:25:23.337" v="217"/>
          <ac:graphicFrameMkLst>
            <pc:docMk/>
            <pc:sldMk cId="3301404015" sldId="371"/>
            <ac:graphicFrameMk id="5" creationId="{149F3105-F1B9-94E9-06AD-13EBED1328DA}"/>
          </ac:graphicFrameMkLst>
        </pc:graphicFrameChg>
      </pc:sldChg>
      <pc:sldChg chg="ord">
        <pc:chgData name="Cristiane Hubner" userId="f11eeb1569bdf4b2" providerId="LiveId" clId="{4E4D5AF7-11CB-4BEE-B090-4006D40A6B19}" dt="2025-12-12T15:28:29.645" v="235"/>
        <pc:sldMkLst>
          <pc:docMk/>
          <pc:sldMk cId="4058619328" sldId="381"/>
        </pc:sldMkLst>
      </pc:sldChg>
      <pc:sldChg chg="addSp delSp modSp add mod">
        <pc:chgData name="Cristiane Hubner" userId="f11eeb1569bdf4b2" providerId="LiveId" clId="{4E4D5AF7-11CB-4BEE-B090-4006D40A6B19}" dt="2025-12-12T14:48:58.551" v="110" actId="1037"/>
        <pc:sldMkLst>
          <pc:docMk/>
          <pc:sldMk cId="3843087449" sldId="384"/>
        </pc:sldMkLst>
        <pc:spChg chg="del">
          <ac:chgData name="Cristiane Hubner" userId="f11eeb1569bdf4b2" providerId="LiveId" clId="{4E4D5AF7-11CB-4BEE-B090-4006D40A6B19}" dt="2025-12-12T14:48:53.496" v="106" actId="478"/>
          <ac:spMkLst>
            <pc:docMk/>
            <pc:sldMk cId="3843087449" sldId="384"/>
            <ac:spMk id="2" creationId="{2E3ED352-DD30-F324-9EF0-D07D25C187AC}"/>
          </ac:spMkLst>
        </pc:spChg>
        <pc:spChg chg="del">
          <ac:chgData name="Cristiane Hubner" userId="f11eeb1569bdf4b2" providerId="LiveId" clId="{4E4D5AF7-11CB-4BEE-B090-4006D40A6B19}" dt="2025-12-12T14:47:26.954" v="22" actId="478"/>
          <ac:spMkLst>
            <pc:docMk/>
            <pc:sldMk cId="3843087449" sldId="384"/>
            <ac:spMk id="5" creationId="{F983B177-5477-C550-C020-20E5799E2C72}"/>
          </ac:spMkLst>
        </pc:spChg>
        <pc:spChg chg="add del">
          <ac:chgData name="Cristiane Hubner" userId="f11eeb1569bdf4b2" providerId="LiveId" clId="{4E4D5AF7-11CB-4BEE-B090-4006D40A6B19}" dt="2025-12-12T14:47:00.234" v="17" actId="478"/>
          <ac:spMkLst>
            <pc:docMk/>
            <pc:sldMk cId="3843087449" sldId="384"/>
            <ac:spMk id="8" creationId="{6D735BCA-9733-1368-2A13-914025C2D91D}"/>
          </ac:spMkLst>
        </pc:spChg>
        <pc:spChg chg="del">
          <ac:chgData name="Cristiane Hubner" userId="f11eeb1569bdf4b2" providerId="LiveId" clId="{4E4D5AF7-11CB-4BEE-B090-4006D40A6B19}" dt="2025-12-12T14:46:53.580" v="15" actId="478"/>
          <ac:spMkLst>
            <pc:docMk/>
            <pc:sldMk cId="3843087449" sldId="384"/>
            <ac:spMk id="12" creationId="{0173CDF3-BDFC-BFAD-5D61-77DDF4C35DBC}"/>
          </ac:spMkLst>
        </pc:spChg>
        <pc:picChg chg="del">
          <ac:chgData name="Cristiane Hubner" userId="f11eeb1569bdf4b2" providerId="LiveId" clId="{4E4D5AF7-11CB-4BEE-B090-4006D40A6B19}" dt="2025-12-12T14:46:49.792" v="14" actId="478"/>
          <ac:picMkLst>
            <pc:docMk/>
            <pc:sldMk cId="3843087449" sldId="384"/>
            <ac:picMk id="6" creationId="{F5E57F34-9D80-55D3-6CBB-C755BA87ACD6}"/>
          </ac:picMkLst>
        </pc:picChg>
        <pc:picChg chg="add mod">
          <ac:chgData name="Cristiane Hubner" userId="f11eeb1569bdf4b2" providerId="LiveId" clId="{4E4D5AF7-11CB-4BEE-B090-4006D40A6B19}" dt="2025-12-12T14:48:58.551" v="110" actId="1037"/>
          <ac:picMkLst>
            <pc:docMk/>
            <pc:sldMk cId="3843087449" sldId="384"/>
            <ac:picMk id="10" creationId="{9C6DAB86-083D-8B7B-237F-0F3EA436E36F}"/>
          </ac:picMkLst>
        </pc:picChg>
      </pc:sldChg>
      <pc:sldChg chg="addSp delSp modSp add mod">
        <pc:chgData name="Cristiane Hubner" userId="f11eeb1569bdf4b2" providerId="LiveId" clId="{4E4D5AF7-11CB-4BEE-B090-4006D40A6B19}" dt="2025-12-12T14:49:38.847" v="161" actId="1037"/>
        <pc:sldMkLst>
          <pc:docMk/>
          <pc:sldMk cId="1227809798" sldId="385"/>
        </pc:sldMkLst>
        <pc:spChg chg="del">
          <ac:chgData name="Cristiane Hubner" userId="f11eeb1569bdf4b2" providerId="LiveId" clId="{4E4D5AF7-11CB-4BEE-B090-4006D40A6B19}" dt="2025-12-12T14:49:08.078" v="111" actId="478"/>
          <ac:spMkLst>
            <pc:docMk/>
            <pc:sldMk cId="1227809798" sldId="385"/>
            <ac:spMk id="2" creationId="{1CB7A6F4-E7E4-3FCF-ADD8-423FEE13A831}"/>
          </ac:spMkLst>
        </pc:spChg>
        <pc:graphicFrameChg chg="del">
          <ac:chgData name="Cristiane Hubner" userId="f11eeb1569bdf4b2" providerId="LiveId" clId="{4E4D5AF7-11CB-4BEE-B090-4006D40A6B19}" dt="2025-12-12T14:49:12.173" v="112" actId="478"/>
          <ac:graphicFrameMkLst>
            <pc:docMk/>
            <pc:sldMk cId="1227809798" sldId="385"/>
            <ac:graphicFrameMk id="4" creationId="{D224F720-26E7-178A-C117-10A8ED7AA9C0}"/>
          </ac:graphicFrameMkLst>
        </pc:graphicFrameChg>
        <pc:picChg chg="add mod">
          <ac:chgData name="Cristiane Hubner" userId="f11eeb1569bdf4b2" providerId="LiveId" clId="{4E4D5AF7-11CB-4BEE-B090-4006D40A6B19}" dt="2025-12-12T14:49:38.847" v="161" actId="1037"/>
          <ac:picMkLst>
            <pc:docMk/>
            <pc:sldMk cId="1227809798" sldId="385"/>
            <ac:picMk id="6" creationId="{34C6C7EB-70C2-7E86-FEDB-DE69D5234077}"/>
          </ac:picMkLst>
        </pc:picChg>
        <pc:picChg chg="del">
          <ac:chgData name="Cristiane Hubner" userId="f11eeb1569bdf4b2" providerId="LiveId" clId="{4E4D5AF7-11CB-4BEE-B090-4006D40A6B19}" dt="2025-12-12T14:49:14.341" v="113" actId="478"/>
          <ac:picMkLst>
            <pc:docMk/>
            <pc:sldMk cId="1227809798" sldId="385"/>
            <ac:picMk id="10" creationId="{A8E828C0-C79E-3E3D-C0B3-F60F96717875}"/>
          </ac:picMkLst>
        </pc:picChg>
      </pc:sldChg>
      <pc:sldChg chg="addSp delSp modSp add mod">
        <pc:chgData name="Cristiane Hubner" userId="f11eeb1569bdf4b2" providerId="LiveId" clId="{4E4D5AF7-11CB-4BEE-B090-4006D40A6B19}" dt="2025-12-12T15:26:37.301" v="233" actId="113"/>
        <pc:sldMkLst>
          <pc:docMk/>
          <pc:sldMk cId="3624930434" sldId="386"/>
        </pc:sldMkLst>
        <pc:spChg chg="add del mod">
          <ac:chgData name="Cristiane Hubner" userId="f11eeb1569bdf4b2" providerId="LiveId" clId="{4E4D5AF7-11CB-4BEE-B090-4006D40A6B19}" dt="2025-12-12T15:24:38.023" v="173"/>
          <ac:spMkLst>
            <pc:docMk/>
            <pc:sldMk cId="3624930434" sldId="386"/>
            <ac:spMk id="2" creationId="{AE212623-2284-1C15-19D3-4880E1354ACC}"/>
          </ac:spMkLst>
        </pc:spChg>
        <pc:grpChg chg="del">
          <ac:chgData name="Cristiane Hubner" userId="f11eeb1569bdf4b2" providerId="LiveId" clId="{4E4D5AF7-11CB-4BEE-B090-4006D40A6B19}" dt="2025-12-12T15:18:06.339" v="167" actId="478"/>
          <ac:grpSpMkLst>
            <pc:docMk/>
            <pc:sldMk cId="3624930434" sldId="386"/>
            <ac:grpSpMk id="8" creationId="{4A5BF737-E50D-32B8-E028-B62522024E29}"/>
          </ac:grpSpMkLst>
        </pc:grpChg>
        <pc:graphicFrameChg chg="add mod modGraphic">
          <ac:chgData name="Cristiane Hubner" userId="f11eeb1569bdf4b2" providerId="LiveId" clId="{4E4D5AF7-11CB-4BEE-B090-4006D40A6B19}" dt="2025-12-12T15:26:37.301" v="233" actId="113"/>
          <ac:graphicFrameMkLst>
            <pc:docMk/>
            <pc:sldMk cId="3624930434" sldId="386"/>
            <ac:graphicFrameMk id="3" creationId="{2DB551DC-2DE3-0EA9-90DA-9FE95C08636A}"/>
          </ac:graphicFrameMkLst>
        </pc:graphicFrameChg>
        <pc:graphicFrameChg chg="mod">
          <ac:chgData name="Cristiane Hubner" userId="f11eeb1569bdf4b2" providerId="LiveId" clId="{4E4D5AF7-11CB-4BEE-B090-4006D40A6B19}" dt="2025-12-12T15:25:34.576" v="219"/>
          <ac:graphicFrameMkLst>
            <pc:docMk/>
            <pc:sldMk cId="3624930434" sldId="386"/>
            <ac:graphicFrameMk id="5" creationId="{0B50AB32-0BFB-B4A8-3CD1-14D1D5AEFA25}"/>
          </ac:graphicFrameMkLst>
        </pc:graphicFrameChg>
        <pc:picChg chg="del">
          <ac:chgData name="Cristiane Hubner" userId="f11eeb1569bdf4b2" providerId="LiveId" clId="{4E4D5AF7-11CB-4BEE-B090-4006D40A6B19}" dt="2025-12-12T15:17:58.655" v="164" actId="478"/>
          <ac:picMkLst>
            <pc:docMk/>
            <pc:sldMk cId="3624930434" sldId="386"/>
            <ac:picMk id="10" creationId="{88396F28-BD11-6A84-8874-6C75E51C046E}"/>
          </ac:picMkLst>
        </pc:picChg>
        <pc:picChg chg="del">
          <ac:chgData name="Cristiane Hubner" userId="f11eeb1569bdf4b2" providerId="LiveId" clId="{4E4D5AF7-11CB-4BEE-B090-4006D40A6B19}" dt="2025-12-12T15:17:55.367" v="163" actId="478"/>
          <ac:picMkLst>
            <pc:docMk/>
            <pc:sldMk cId="3624930434" sldId="386"/>
            <ac:picMk id="14" creationId="{A853C0D2-0FB2-BC3B-B3B7-1807BB2EB2D1}"/>
          </ac:picMkLst>
        </pc:picChg>
        <pc:picChg chg="del">
          <ac:chgData name="Cristiane Hubner" userId="f11eeb1569bdf4b2" providerId="LiveId" clId="{4E4D5AF7-11CB-4BEE-B090-4006D40A6B19}" dt="2025-12-12T15:18:03.364" v="166" actId="478"/>
          <ac:picMkLst>
            <pc:docMk/>
            <pc:sldMk cId="3624930434" sldId="386"/>
            <ac:picMk id="15" creationId="{4379936F-7C38-E764-6F8C-6CD42FE1454D}"/>
          </ac:picMkLst>
        </pc:picChg>
        <pc:picChg chg="del">
          <ac:chgData name="Cristiane Hubner" userId="f11eeb1569bdf4b2" providerId="LiveId" clId="{4E4D5AF7-11CB-4BEE-B090-4006D40A6B19}" dt="2025-12-12T15:18:01.327" v="165" actId="478"/>
          <ac:picMkLst>
            <pc:docMk/>
            <pc:sldMk cId="3624930434" sldId="386"/>
            <ac:picMk id="17" creationId="{50D6955C-8079-EC8C-B298-CFAAF34B2DF8}"/>
          </ac:picMkLst>
        </pc:picChg>
      </pc:sldChg>
    </pc:docChg>
  </pc:docChgLst>
</pc:chgInfo>
</file>

<file path=ppt/diagrams/_rels/data10.xml.rels><?xml version="1.0" encoding="UTF-8" standalone="yes"?>
<Relationships xmlns="http://schemas.openxmlformats.org/package/2006/relationships"><Relationship Id="rId1" Type="http://schemas.openxmlformats.org/officeDocument/2006/relationships/image" Target="../media/image2.png"/></Relationships>
</file>

<file path=ppt/diagrams/_rels/data11.xml.rels><?xml version="1.0" encoding="UTF-8" standalone="yes"?>
<Relationships xmlns="http://schemas.openxmlformats.org/package/2006/relationships"><Relationship Id="rId1" Type="http://schemas.openxmlformats.org/officeDocument/2006/relationships/image" Target="../media/image2.png"/></Relationships>
</file>

<file path=ppt/diagrams/_rels/data12.xml.rels><?xml version="1.0" encoding="UTF-8" standalone="yes"?>
<Relationships xmlns="http://schemas.openxmlformats.org/package/2006/relationships"><Relationship Id="rId1" Type="http://schemas.openxmlformats.org/officeDocument/2006/relationships/image" Target="../media/image2.png"/></Relationships>
</file>

<file path=ppt/diagrams/_rels/data13.xml.rels><?xml version="1.0" encoding="UTF-8" standalone="yes"?>
<Relationships xmlns="http://schemas.openxmlformats.org/package/2006/relationships"><Relationship Id="rId1" Type="http://schemas.openxmlformats.org/officeDocument/2006/relationships/image" Target="../media/image2.png"/></Relationships>
</file>

<file path=ppt/diagrams/_rels/data14.xml.rels><?xml version="1.0" encoding="UTF-8" standalone="yes"?>
<Relationships xmlns="http://schemas.openxmlformats.org/package/2006/relationships"><Relationship Id="rId1" Type="http://schemas.openxmlformats.org/officeDocument/2006/relationships/image" Target="../media/image2.png"/></Relationships>
</file>

<file path=ppt/diagrams/_rels/data15.xml.rels><?xml version="1.0" encoding="UTF-8" standalone="yes"?>
<Relationships xmlns="http://schemas.openxmlformats.org/package/2006/relationships"><Relationship Id="rId1" Type="http://schemas.openxmlformats.org/officeDocument/2006/relationships/image" Target="../media/image2.png"/></Relationships>
</file>

<file path=ppt/diagrams/_rels/data16.xml.rels><?xml version="1.0" encoding="UTF-8" standalone="yes"?>
<Relationships xmlns="http://schemas.openxmlformats.org/package/2006/relationships"><Relationship Id="rId1" Type="http://schemas.openxmlformats.org/officeDocument/2006/relationships/image" Target="../media/image2.png"/></Relationships>
</file>

<file path=ppt/diagrams/_rels/data17.xml.rels><?xml version="1.0" encoding="UTF-8" standalone="yes"?>
<Relationships xmlns="http://schemas.openxmlformats.org/package/2006/relationships"><Relationship Id="rId1" Type="http://schemas.openxmlformats.org/officeDocument/2006/relationships/image" Target="../media/image2.png"/></Relationships>
</file>

<file path=ppt/diagrams/_rels/data18.xml.rels><?xml version="1.0" encoding="UTF-8" standalone="yes"?>
<Relationships xmlns="http://schemas.openxmlformats.org/package/2006/relationships"><Relationship Id="rId1" Type="http://schemas.openxmlformats.org/officeDocument/2006/relationships/image" Target="../media/image2.png"/></Relationships>
</file>

<file path=ppt/diagrams/_rels/data19.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1" Type="http://schemas.openxmlformats.org/officeDocument/2006/relationships/image" Target="../media/image2.png"/></Relationships>
</file>

<file path=ppt/diagrams/_rels/data20.xml.rels><?xml version="1.0" encoding="UTF-8" standalone="yes"?>
<Relationships xmlns="http://schemas.openxmlformats.org/package/2006/relationships"><Relationship Id="rId1" Type="http://schemas.openxmlformats.org/officeDocument/2006/relationships/image" Target="../media/image2.png"/></Relationships>
</file>

<file path=ppt/diagrams/_rels/data21.xml.rels><?xml version="1.0" encoding="UTF-8" standalone="yes"?>
<Relationships xmlns="http://schemas.openxmlformats.org/package/2006/relationships"><Relationship Id="rId1" Type="http://schemas.openxmlformats.org/officeDocument/2006/relationships/image" Target="../media/image2.png"/></Relationships>
</file>

<file path=ppt/diagrams/_rels/data22.xml.rels><?xml version="1.0" encoding="UTF-8" standalone="yes"?>
<Relationships xmlns="http://schemas.openxmlformats.org/package/2006/relationships"><Relationship Id="rId1" Type="http://schemas.openxmlformats.org/officeDocument/2006/relationships/image" Target="../media/image2.png"/></Relationships>
</file>

<file path=ppt/diagrams/_rels/data23.xml.rels><?xml version="1.0" encoding="UTF-8" standalone="yes"?>
<Relationships xmlns="http://schemas.openxmlformats.org/package/2006/relationships"><Relationship Id="rId1" Type="http://schemas.openxmlformats.org/officeDocument/2006/relationships/image" Target="../media/image2.png"/></Relationships>
</file>

<file path=ppt/diagrams/_rels/data24.xml.rels><?xml version="1.0" encoding="UTF-8" standalone="yes"?>
<Relationships xmlns="http://schemas.openxmlformats.org/package/2006/relationships"><Relationship Id="rId1" Type="http://schemas.openxmlformats.org/officeDocument/2006/relationships/image" Target="../media/image2.png"/></Relationships>
</file>

<file path=ppt/diagrams/_rels/data25.xml.rels><?xml version="1.0" encoding="UTF-8" standalone="yes"?>
<Relationships xmlns="http://schemas.openxmlformats.org/package/2006/relationships"><Relationship Id="rId1" Type="http://schemas.openxmlformats.org/officeDocument/2006/relationships/image" Target="../media/image2.png"/></Relationships>
</file>

<file path=ppt/diagrams/_rels/data26.xml.rels><?xml version="1.0" encoding="UTF-8" standalone="yes"?>
<Relationships xmlns="http://schemas.openxmlformats.org/package/2006/relationships"><Relationship Id="rId1" Type="http://schemas.openxmlformats.org/officeDocument/2006/relationships/image" Target="../media/image2.png"/></Relationships>
</file>

<file path=ppt/diagrams/_rels/data27.xml.rels><?xml version="1.0" encoding="UTF-8" standalone="yes"?>
<Relationships xmlns="http://schemas.openxmlformats.org/package/2006/relationships"><Relationship Id="rId1" Type="http://schemas.openxmlformats.org/officeDocument/2006/relationships/image" Target="../media/image2.png"/></Relationships>
</file>

<file path=ppt/diagrams/_rels/data28.xml.rels><?xml version="1.0" encoding="UTF-8" standalone="yes"?>
<Relationships xmlns="http://schemas.openxmlformats.org/package/2006/relationships"><Relationship Id="rId1" Type="http://schemas.openxmlformats.org/officeDocument/2006/relationships/image" Target="../media/image2.png"/></Relationships>
</file>

<file path=ppt/diagrams/_rels/data29.xml.rels><?xml version="1.0" encoding="UTF-8" standalone="yes"?>
<Relationships xmlns="http://schemas.openxmlformats.org/package/2006/relationships"><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1" Type="http://schemas.openxmlformats.org/officeDocument/2006/relationships/image" Target="../media/image2.png"/></Relationships>
</file>

<file path=ppt/diagrams/_rels/data30.xml.rels><?xml version="1.0" encoding="UTF-8" standalone="yes"?>
<Relationships xmlns="http://schemas.openxmlformats.org/package/2006/relationships"><Relationship Id="rId1" Type="http://schemas.openxmlformats.org/officeDocument/2006/relationships/image" Target="../media/image2.png"/></Relationships>
</file>

<file path=ppt/diagrams/_rels/data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ata32.xml.rels><?xml version="1.0" encoding="UTF-8" standalone="yes"?>
<Relationships xmlns="http://schemas.openxmlformats.org/package/2006/relationships"><Relationship Id="rId1" Type="http://schemas.openxmlformats.org/officeDocument/2006/relationships/image" Target="../media/image2.png"/></Relationships>
</file>

<file path=ppt/diagrams/_rels/data33.xml.rels><?xml version="1.0" encoding="UTF-8" standalone="yes"?>
<Relationships xmlns="http://schemas.openxmlformats.org/package/2006/relationships"><Relationship Id="rId1" Type="http://schemas.openxmlformats.org/officeDocument/2006/relationships/image" Target="../media/image2.png"/></Relationships>
</file>

<file path=ppt/diagrams/_rels/data34.xml.rels><?xml version="1.0" encoding="UTF-8" standalone="yes"?>
<Relationships xmlns="http://schemas.openxmlformats.org/package/2006/relationships"><Relationship Id="rId1" Type="http://schemas.openxmlformats.org/officeDocument/2006/relationships/image" Target="../media/image2.png"/></Relationships>
</file>

<file path=ppt/diagrams/_rels/data35.xml.rels><?xml version="1.0" encoding="UTF-8" standalone="yes"?>
<Relationships xmlns="http://schemas.openxmlformats.org/package/2006/relationships"><Relationship Id="rId1" Type="http://schemas.openxmlformats.org/officeDocument/2006/relationships/image" Target="../media/image2.png"/></Relationships>
</file>

<file path=ppt/diagrams/_rels/data36.xml.rels><?xml version="1.0" encoding="UTF-8" standalone="yes"?>
<Relationships xmlns="http://schemas.openxmlformats.org/package/2006/relationships"><Relationship Id="rId1" Type="http://schemas.openxmlformats.org/officeDocument/2006/relationships/image" Target="../media/image2.png"/></Relationships>
</file>

<file path=ppt/diagrams/_rels/data4.xml.rels><?xml version="1.0" encoding="UTF-8" standalone="yes"?>
<Relationships xmlns="http://schemas.openxmlformats.org/package/2006/relationships"><Relationship Id="rId1" Type="http://schemas.openxmlformats.org/officeDocument/2006/relationships/image" Target="../media/image2.png"/></Relationships>
</file>

<file path=ppt/diagrams/_rels/data5.xml.rels><?xml version="1.0" encoding="UTF-8" standalone="yes"?>
<Relationships xmlns="http://schemas.openxmlformats.org/package/2006/relationships"><Relationship Id="rId1" Type="http://schemas.openxmlformats.org/officeDocument/2006/relationships/image" Target="../media/image2.png"/></Relationships>
</file>

<file path=ppt/diagrams/_rels/data6.xml.rels><?xml version="1.0" encoding="UTF-8" standalone="yes"?>
<Relationships xmlns="http://schemas.openxmlformats.org/package/2006/relationships"><Relationship Id="rId1" Type="http://schemas.openxmlformats.org/officeDocument/2006/relationships/image" Target="../media/image2.png"/></Relationships>
</file>

<file path=ppt/diagrams/_rels/data7.xml.rels><?xml version="1.0" encoding="UTF-8" standalone="yes"?>
<Relationships xmlns="http://schemas.openxmlformats.org/package/2006/relationships"><Relationship Id="rId1" Type="http://schemas.openxmlformats.org/officeDocument/2006/relationships/image" Target="../media/image2.png"/></Relationships>
</file>

<file path=ppt/diagrams/_rels/data8.xml.rels><?xml version="1.0" encoding="UTF-8" standalone="yes"?>
<Relationships xmlns="http://schemas.openxmlformats.org/package/2006/relationships"><Relationship Id="rId1" Type="http://schemas.openxmlformats.org/officeDocument/2006/relationships/image" Target="../media/image2.png"/></Relationships>
</file>

<file path=ppt/diagrams/_rels/data9.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0.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8.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9.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0.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3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4.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5.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6.xml.rels><?xml version="1.0" encoding="UTF-8" standalone="yes"?>
<Relationships xmlns="http://schemas.openxmlformats.org/package/2006/relationships"><Relationship Id="rId1" Type="http://schemas.openxmlformats.org/officeDocument/2006/relationships/image" Target="../media/image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61680-AFAD-41D4-AB00-D0F300F86D2C}"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pt-BR"/>
        </a:p>
      </dgm:t>
    </dgm:pt>
    <dgm:pt modelId="{5C8A5360-9B8D-4B3C-8DC5-52582FF83375}">
      <dgm:prSet phldrT="[Texto]" custT="1"/>
      <dgm:spPr>
        <a:solidFill>
          <a:schemeClr val="accent6">
            <a:lumMod val="75000"/>
          </a:schemeClr>
        </a:solidFill>
      </dgm:spPr>
      <dgm:t>
        <a:bodyPr/>
        <a:lstStyle/>
        <a:p>
          <a:r>
            <a:rPr lang="pt-BR" sz="2600" b="1"/>
            <a:t>02 – A elaboração do PGIRS </a:t>
          </a:r>
        </a:p>
      </dgm:t>
    </dgm:pt>
    <dgm:pt modelId="{661AB2E9-D302-4C42-8AD5-0647D8F9C116}" type="parTrans" cxnId="{9429F7C7-D80A-41D5-B4C6-814B7EA3A5EE}">
      <dgm:prSet/>
      <dgm:spPr/>
      <dgm:t>
        <a:bodyPr/>
        <a:lstStyle/>
        <a:p>
          <a:endParaRPr lang="pt-BR"/>
        </a:p>
      </dgm:t>
    </dgm:pt>
    <dgm:pt modelId="{3A24321C-95B6-4B0B-96F9-45003662355D}" type="sibTrans" cxnId="{9429F7C7-D80A-41D5-B4C6-814B7EA3A5EE}">
      <dgm:prSet/>
      <dgm:spPr/>
      <dgm:t>
        <a:bodyPr/>
        <a:lstStyle/>
        <a:p>
          <a:pPr>
            <a:lnSpc>
              <a:spcPct val="100000"/>
            </a:lnSpc>
          </a:pPr>
          <a:endParaRPr lang="pt-BR"/>
        </a:p>
      </dgm:t>
    </dgm:pt>
    <dgm:pt modelId="{66BB11CF-0887-48E9-B7D2-CE371810D12A}">
      <dgm:prSet phldrT="[Texto]" custT="1"/>
      <dgm:spPr>
        <a:solidFill>
          <a:schemeClr val="accent6">
            <a:lumMod val="75000"/>
          </a:schemeClr>
        </a:solidFill>
      </dgm:spPr>
      <dgm:t>
        <a:bodyPr/>
        <a:lstStyle/>
        <a:p>
          <a:r>
            <a:rPr lang="pt-BR" sz="2600" b="1"/>
            <a:t>03 – A prática no contexto do PMSB</a:t>
          </a:r>
        </a:p>
      </dgm:t>
    </dgm:pt>
    <dgm:pt modelId="{B339A449-F5F1-41B6-BF17-5E7516FB281B}" type="parTrans" cxnId="{0270CE5A-73E0-48B1-81EA-193A33DE6F18}">
      <dgm:prSet/>
      <dgm:spPr/>
      <dgm:t>
        <a:bodyPr/>
        <a:lstStyle/>
        <a:p>
          <a:endParaRPr lang="pt-BR"/>
        </a:p>
      </dgm:t>
    </dgm:pt>
    <dgm:pt modelId="{5AAC341E-6EC9-4426-AE91-EFDA0F4F1222}" type="sibTrans" cxnId="{0270CE5A-73E0-48B1-81EA-193A33DE6F18}">
      <dgm:prSet/>
      <dgm:spPr/>
      <dgm:t>
        <a:bodyPr/>
        <a:lstStyle/>
        <a:p>
          <a:pPr>
            <a:lnSpc>
              <a:spcPct val="100000"/>
            </a:lnSpc>
          </a:pPr>
          <a:endParaRPr lang="pt-BR"/>
        </a:p>
      </dgm:t>
    </dgm:pt>
    <dgm:pt modelId="{19F1B094-4CE3-4C71-903D-E7B7AB2C141B}">
      <dgm:prSet phldrT="[Texto]" custT="1"/>
      <dgm:spPr>
        <a:solidFill>
          <a:schemeClr val="accent6">
            <a:lumMod val="75000"/>
          </a:schemeClr>
        </a:solidFill>
      </dgm:spPr>
      <dgm:t>
        <a:bodyPr/>
        <a:lstStyle/>
        <a:p>
          <a:r>
            <a:rPr lang="pt-BR" sz="2600" b="1"/>
            <a:t>04 – Ações da SEMAD no âmbito da gestão de RSU</a:t>
          </a:r>
        </a:p>
      </dgm:t>
    </dgm:pt>
    <dgm:pt modelId="{A131BBC1-B9E0-4532-BD0C-C36D35B387E7}" type="parTrans" cxnId="{D59906E1-0454-4988-B3A7-14E0F2E22435}">
      <dgm:prSet/>
      <dgm:spPr/>
      <dgm:t>
        <a:bodyPr/>
        <a:lstStyle/>
        <a:p>
          <a:endParaRPr lang="pt-BR"/>
        </a:p>
      </dgm:t>
    </dgm:pt>
    <dgm:pt modelId="{A47D6D5E-23B6-470E-AE13-368BEA390FEA}" type="sibTrans" cxnId="{D59906E1-0454-4988-B3A7-14E0F2E22435}">
      <dgm:prSet/>
      <dgm:spPr/>
      <dgm:t>
        <a:bodyPr/>
        <a:lstStyle/>
        <a:p>
          <a:pPr>
            <a:lnSpc>
              <a:spcPct val="100000"/>
            </a:lnSpc>
          </a:pPr>
          <a:endParaRPr lang="pt-BR"/>
        </a:p>
      </dgm:t>
    </dgm:pt>
    <dgm:pt modelId="{BDB77F63-AF3A-4701-9FAA-29747037E8B3}">
      <dgm:prSet phldrT="[Texto]" custT="1"/>
      <dgm:spPr>
        <a:solidFill>
          <a:schemeClr val="accent6">
            <a:lumMod val="50000"/>
          </a:schemeClr>
        </a:solidFill>
      </dgm:spPr>
      <dgm:t>
        <a:bodyPr/>
        <a:lstStyle/>
        <a:p>
          <a:r>
            <a:rPr lang="pt-BR" sz="2600" b="1"/>
            <a:t>01 – Política pública de resíduos</a:t>
          </a:r>
        </a:p>
      </dgm:t>
    </dgm:pt>
    <dgm:pt modelId="{89EB6957-CCD3-4A4D-A163-D68A12667C1E}" type="parTrans" cxnId="{E3D71FA3-14BA-47B4-9B03-101E72458608}">
      <dgm:prSet/>
      <dgm:spPr/>
      <dgm:t>
        <a:bodyPr/>
        <a:lstStyle/>
        <a:p>
          <a:endParaRPr lang="pt-BR"/>
        </a:p>
      </dgm:t>
    </dgm:pt>
    <dgm:pt modelId="{9E33C45C-02B7-47EC-981D-0CF445BAE632}" type="sibTrans" cxnId="{E3D71FA3-14BA-47B4-9B03-101E72458608}">
      <dgm:prSet/>
      <dgm:spPr/>
      <dgm:t>
        <a:bodyPr/>
        <a:lstStyle/>
        <a:p>
          <a:pPr>
            <a:lnSpc>
              <a:spcPct val="100000"/>
            </a:lnSpc>
          </a:pPr>
          <a:endParaRPr lang="pt-BR"/>
        </a:p>
      </dgm:t>
    </dgm:pt>
    <dgm:pt modelId="{E7D05DA8-F1E4-427A-946B-DB8BDE0BE821}" type="pres">
      <dgm:prSet presAssocID="{F0A61680-AFAD-41D4-AB00-D0F300F86D2C}" presName="linear" presStyleCnt="0">
        <dgm:presLayoutVars>
          <dgm:dir/>
          <dgm:animLvl val="lvl"/>
          <dgm:resizeHandles val="exact"/>
        </dgm:presLayoutVars>
      </dgm:prSet>
      <dgm:spPr/>
    </dgm:pt>
    <dgm:pt modelId="{F4CD509D-4ED2-41F8-AD82-437A120E0EB2}" type="pres">
      <dgm:prSet presAssocID="{BDB77F63-AF3A-4701-9FAA-29747037E8B3}" presName="parentLin" presStyleCnt="0"/>
      <dgm:spPr/>
    </dgm:pt>
    <dgm:pt modelId="{D2152C31-B6A3-4387-B140-70FF7546A423}" type="pres">
      <dgm:prSet presAssocID="{BDB77F63-AF3A-4701-9FAA-29747037E8B3}" presName="parentLeftMargin" presStyleLbl="node1" presStyleIdx="0" presStyleCnt="4"/>
      <dgm:spPr/>
    </dgm:pt>
    <dgm:pt modelId="{BBCDE256-F9BC-4B7B-8055-4612D1B5F9AB}" type="pres">
      <dgm:prSet presAssocID="{BDB77F63-AF3A-4701-9FAA-29747037E8B3}" presName="parentText" presStyleLbl="node1" presStyleIdx="0" presStyleCnt="4">
        <dgm:presLayoutVars>
          <dgm:chMax val="0"/>
          <dgm:bulletEnabled val="1"/>
        </dgm:presLayoutVars>
      </dgm:prSet>
      <dgm:spPr/>
    </dgm:pt>
    <dgm:pt modelId="{DBE873D0-74E7-48F3-A168-8D90204910CB}" type="pres">
      <dgm:prSet presAssocID="{BDB77F63-AF3A-4701-9FAA-29747037E8B3}" presName="negativeSpace" presStyleCnt="0"/>
      <dgm:spPr/>
    </dgm:pt>
    <dgm:pt modelId="{B6DE8DA7-290A-457E-84E3-506B73A1EF8A}" type="pres">
      <dgm:prSet presAssocID="{BDB77F63-AF3A-4701-9FAA-29747037E8B3}" presName="childText" presStyleLbl="conFgAcc1" presStyleIdx="0" presStyleCnt="4">
        <dgm:presLayoutVars>
          <dgm:bulletEnabled val="1"/>
        </dgm:presLayoutVars>
      </dgm:prSet>
      <dgm:spPr/>
    </dgm:pt>
    <dgm:pt modelId="{995C05B7-1FF2-4F82-BBAB-3578911F6F88}" type="pres">
      <dgm:prSet presAssocID="{9E33C45C-02B7-47EC-981D-0CF445BAE632}" presName="spaceBetweenRectangles" presStyleCnt="0"/>
      <dgm:spPr/>
    </dgm:pt>
    <dgm:pt modelId="{819A5137-E864-4837-82B1-8CF8D8D2F59C}" type="pres">
      <dgm:prSet presAssocID="{5C8A5360-9B8D-4B3C-8DC5-52582FF83375}" presName="parentLin" presStyleCnt="0"/>
      <dgm:spPr/>
    </dgm:pt>
    <dgm:pt modelId="{B5C37931-D8E7-44C4-8D6C-564645A6ABD5}" type="pres">
      <dgm:prSet presAssocID="{5C8A5360-9B8D-4B3C-8DC5-52582FF83375}" presName="parentLeftMargin" presStyleLbl="node1" presStyleIdx="0" presStyleCnt="4"/>
      <dgm:spPr/>
    </dgm:pt>
    <dgm:pt modelId="{1DA15D3D-95EF-40A8-ADCD-0AA8C1BF5BEA}" type="pres">
      <dgm:prSet presAssocID="{5C8A5360-9B8D-4B3C-8DC5-52582FF83375}" presName="parentText" presStyleLbl="node1" presStyleIdx="1" presStyleCnt="4">
        <dgm:presLayoutVars>
          <dgm:chMax val="0"/>
          <dgm:bulletEnabled val="1"/>
        </dgm:presLayoutVars>
      </dgm:prSet>
      <dgm:spPr/>
    </dgm:pt>
    <dgm:pt modelId="{F6C262CA-8E38-45B7-9BD8-7B184BB84801}" type="pres">
      <dgm:prSet presAssocID="{5C8A5360-9B8D-4B3C-8DC5-52582FF83375}" presName="negativeSpace" presStyleCnt="0"/>
      <dgm:spPr/>
    </dgm:pt>
    <dgm:pt modelId="{CA6211C4-EB7F-46FD-A2B0-E08B0E49E54D}" type="pres">
      <dgm:prSet presAssocID="{5C8A5360-9B8D-4B3C-8DC5-52582FF83375}" presName="childText" presStyleLbl="conFgAcc1" presStyleIdx="1" presStyleCnt="4">
        <dgm:presLayoutVars>
          <dgm:bulletEnabled val="1"/>
        </dgm:presLayoutVars>
      </dgm:prSet>
      <dgm:spPr/>
    </dgm:pt>
    <dgm:pt modelId="{CA04B82B-FA4B-4376-9646-9211F227D0D0}" type="pres">
      <dgm:prSet presAssocID="{3A24321C-95B6-4B0B-96F9-45003662355D}" presName="spaceBetweenRectangles" presStyleCnt="0"/>
      <dgm:spPr/>
    </dgm:pt>
    <dgm:pt modelId="{5A4E75CE-0682-434A-A95C-97DF1E35EBFF}" type="pres">
      <dgm:prSet presAssocID="{66BB11CF-0887-48E9-B7D2-CE371810D12A}" presName="parentLin" presStyleCnt="0"/>
      <dgm:spPr/>
    </dgm:pt>
    <dgm:pt modelId="{97FD3D49-86A2-45B8-BA3C-B46057865BA7}" type="pres">
      <dgm:prSet presAssocID="{66BB11CF-0887-48E9-B7D2-CE371810D12A}" presName="parentLeftMargin" presStyleLbl="node1" presStyleIdx="1" presStyleCnt="4"/>
      <dgm:spPr/>
    </dgm:pt>
    <dgm:pt modelId="{764A5C52-3F77-4EE8-90E4-DAD63532E49C}" type="pres">
      <dgm:prSet presAssocID="{66BB11CF-0887-48E9-B7D2-CE371810D12A}" presName="parentText" presStyleLbl="node1" presStyleIdx="2" presStyleCnt="4">
        <dgm:presLayoutVars>
          <dgm:chMax val="0"/>
          <dgm:bulletEnabled val="1"/>
        </dgm:presLayoutVars>
      </dgm:prSet>
      <dgm:spPr/>
    </dgm:pt>
    <dgm:pt modelId="{A7227B91-6889-4E51-9E6B-97C10BC0702B}" type="pres">
      <dgm:prSet presAssocID="{66BB11CF-0887-48E9-B7D2-CE371810D12A}" presName="negativeSpace" presStyleCnt="0"/>
      <dgm:spPr/>
    </dgm:pt>
    <dgm:pt modelId="{691E40C0-5FD3-4D69-9704-6AE54E2BAC69}" type="pres">
      <dgm:prSet presAssocID="{66BB11CF-0887-48E9-B7D2-CE371810D12A}" presName="childText" presStyleLbl="conFgAcc1" presStyleIdx="2" presStyleCnt="4">
        <dgm:presLayoutVars>
          <dgm:bulletEnabled val="1"/>
        </dgm:presLayoutVars>
      </dgm:prSet>
      <dgm:spPr/>
    </dgm:pt>
    <dgm:pt modelId="{558EA8D9-19A9-4F74-B1E8-C714D8235006}" type="pres">
      <dgm:prSet presAssocID="{5AAC341E-6EC9-4426-AE91-EFDA0F4F1222}" presName="spaceBetweenRectangles" presStyleCnt="0"/>
      <dgm:spPr/>
    </dgm:pt>
    <dgm:pt modelId="{8EDB0CF4-B415-4B93-93BD-4870086625F1}" type="pres">
      <dgm:prSet presAssocID="{19F1B094-4CE3-4C71-903D-E7B7AB2C141B}" presName="parentLin" presStyleCnt="0"/>
      <dgm:spPr/>
    </dgm:pt>
    <dgm:pt modelId="{470C8962-FF45-45B7-B0A1-2CE31739AD1C}" type="pres">
      <dgm:prSet presAssocID="{19F1B094-4CE3-4C71-903D-E7B7AB2C141B}" presName="parentLeftMargin" presStyleLbl="node1" presStyleIdx="2" presStyleCnt="4"/>
      <dgm:spPr/>
    </dgm:pt>
    <dgm:pt modelId="{220D5941-3658-42B0-AE97-FA8C49964E36}" type="pres">
      <dgm:prSet presAssocID="{19F1B094-4CE3-4C71-903D-E7B7AB2C141B}" presName="parentText" presStyleLbl="node1" presStyleIdx="3" presStyleCnt="4">
        <dgm:presLayoutVars>
          <dgm:chMax val="0"/>
          <dgm:bulletEnabled val="1"/>
        </dgm:presLayoutVars>
      </dgm:prSet>
      <dgm:spPr/>
    </dgm:pt>
    <dgm:pt modelId="{8BF98D53-D4DE-45D3-B3B0-E1678ABD02CB}" type="pres">
      <dgm:prSet presAssocID="{19F1B094-4CE3-4C71-903D-E7B7AB2C141B}" presName="negativeSpace" presStyleCnt="0"/>
      <dgm:spPr/>
    </dgm:pt>
    <dgm:pt modelId="{7B80636F-D74E-46C7-9068-E042429DAD1F}" type="pres">
      <dgm:prSet presAssocID="{19F1B094-4CE3-4C71-903D-E7B7AB2C141B}" presName="childText" presStyleLbl="conFgAcc1" presStyleIdx="3" presStyleCnt="4">
        <dgm:presLayoutVars>
          <dgm:bulletEnabled val="1"/>
        </dgm:presLayoutVars>
      </dgm:prSet>
      <dgm:spPr/>
    </dgm:pt>
  </dgm:ptLst>
  <dgm:cxnLst>
    <dgm:cxn modelId="{5A633D1A-72EC-426F-97B2-765594AB4D6A}" type="presOf" srcId="{BDB77F63-AF3A-4701-9FAA-29747037E8B3}" destId="{D2152C31-B6A3-4387-B140-70FF7546A423}" srcOrd="0" destOrd="0" presId="urn:microsoft.com/office/officeart/2005/8/layout/list1"/>
    <dgm:cxn modelId="{AD237227-C8FE-4CDA-BA13-A1B333374FC3}" type="presOf" srcId="{5C8A5360-9B8D-4B3C-8DC5-52582FF83375}" destId="{B5C37931-D8E7-44C4-8D6C-564645A6ABD5}" srcOrd="0" destOrd="0" presId="urn:microsoft.com/office/officeart/2005/8/layout/list1"/>
    <dgm:cxn modelId="{456AEF34-21A4-425D-87D2-1747BDF061C6}" type="presOf" srcId="{F0A61680-AFAD-41D4-AB00-D0F300F86D2C}" destId="{E7D05DA8-F1E4-427A-946B-DB8BDE0BE821}" srcOrd="0" destOrd="0" presId="urn:microsoft.com/office/officeart/2005/8/layout/list1"/>
    <dgm:cxn modelId="{0270CE5A-73E0-48B1-81EA-193A33DE6F18}" srcId="{F0A61680-AFAD-41D4-AB00-D0F300F86D2C}" destId="{66BB11CF-0887-48E9-B7D2-CE371810D12A}" srcOrd="2" destOrd="0" parTransId="{B339A449-F5F1-41B6-BF17-5E7516FB281B}" sibTransId="{5AAC341E-6EC9-4426-AE91-EFDA0F4F1222}"/>
    <dgm:cxn modelId="{E19B8C9A-5863-46F2-8D06-B13F971690FF}" type="presOf" srcId="{66BB11CF-0887-48E9-B7D2-CE371810D12A}" destId="{97FD3D49-86A2-45B8-BA3C-B46057865BA7}" srcOrd="0" destOrd="0" presId="urn:microsoft.com/office/officeart/2005/8/layout/list1"/>
    <dgm:cxn modelId="{E3D71FA3-14BA-47B4-9B03-101E72458608}" srcId="{F0A61680-AFAD-41D4-AB00-D0F300F86D2C}" destId="{BDB77F63-AF3A-4701-9FAA-29747037E8B3}" srcOrd="0" destOrd="0" parTransId="{89EB6957-CCD3-4A4D-A163-D68A12667C1E}" sibTransId="{9E33C45C-02B7-47EC-981D-0CF445BAE632}"/>
    <dgm:cxn modelId="{38C313A8-D159-44BD-BA1B-C65F6B7DA899}" type="presOf" srcId="{19F1B094-4CE3-4C71-903D-E7B7AB2C141B}" destId="{220D5941-3658-42B0-AE97-FA8C49964E36}" srcOrd="1" destOrd="0" presId="urn:microsoft.com/office/officeart/2005/8/layout/list1"/>
    <dgm:cxn modelId="{AA129AAE-5A83-457B-B271-BE4FED986E88}" type="presOf" srcId="{19F1B094-4CE3-4C71-903D-E7B7AB2C141B}" destId="{470C8962-FF45-45B7-B0A1-2CE31739AD1C}" srcOrd="0" destOrd="0" presId="urn:microsoft.com/office/officeart/2005/8/layout/list1"/>
    <dgm:cxn modelId="{E28ED9B1-B973-4637-A48E-B7C357D1CECB}" type="presOf" srcId="{5C8A5360-9B8D-4B3C-8DC5-52582FF83375}" destId="{1DA15D3D-95EF-40A8-ADCD-0AA8C1BF5BEA}" srcOrd="1" destOrd="0" presId="urn:microsoft.com/office/officeart/2005/8/layout/list1"/>
    <dgm:cxn modelId="{C84AFEB4-941D-4A7A-A410-C54CB7E6D78C}" type="presOf" srcId="{66BB11CF-0887-48E9-B7D2-CE371810D12A}" destId="{764A5C52-3F77-4EE8-90E4-DAD63532E49C}" srcOrd="1" destOrd="0" presId="urn:microsoft.com/office/officeart/2005/8/layout/list1"/>
    <dgm:cxn modelId="{77843FBF-AAC7-4B1C-9C14-230C28946972}" type="presOf" srcId="{BDB77F63-AF3A-4701-9FAA-29747037E8B3}" destId="{BBCDE256-F9BC-4B7B-8055-4612D1B5F9AB}" srcOrd="1" destOrd="0" presId="urn:microsoft.com/office/officeart/2005/8/layout/list1"/>
    <dgm:cxn modelId="{9429F7C7-D80A-41D5-B4C6-814B7EA3A5EE}" srcId="{F0A61680-AFAD-41D4-AB00-D0F300F86D2C}" destId="{5C8A5360-9B8D-4B3C-8DC5-52582FF83375}" srcOrd="1" destOrd="0" parTransId="{661AB2E9-D302-4C42-8AD5-0647D8F9C116}" sibTransId="{3A24321C-95B6-4B0B-96F9-45003662355D}"/>
    <dgm:cxn modelId="{D59906E1-0454-4988-B3A7-14E0F2E22435}" srcId="{F0A61680-AFAD-41D4-AB00-D0F300F86D2C}" destId="{19F1B094-4CE3-4C71-903D-E7B7AB2C141B}" srcOrd="3" destOrd="0" parTransId="{A131BBC1-B9E0-4532-BD0C-C36D35B387E7}" sibTransId="{A47D6D5E-23B6-470E-AE13-368BEA390FEA}"/>
    <dgm:cxn modelId="{D7CB0750-63CE-40F6-A081-1D8823DF2048}" type="presParOf" srcId="{E7D05DA8-F1E4-427A-946B-DB8BDE0BE821}" destId="{F4CD509D-4ED2-41F8-AD82-437A120E0EB2}" srcOrd="0" destOrd="0" presId="urn:microsoft.com/office/officeart/2005/8/layout/list1"/>
    <dgm:cxn modelId="{4D1EA1E8-4EF7-456A-A399-A6C8F6845830}" type="presParOf" srcId="{F4CD509D-4ED2-41F8-AD82-437A120E0EB2}" destId="{D2152C31-B6A3-4387-B140-70FF7546A423}" srcOrd="0" destOrd="0" presId="urn:microsoft.com/office/officeart/2005/8/layout/list1"/>
    <dgm:cxn modelId="{09E7BA27-89AE-4DAB-BDE2-6AEB66BF4741}" type="presParOf" srcId="{F4CD509D-4ED2-41F8-AD82-437A120E0EB2}" destId="{BBCDE256-F9BC-4B7B-8055-4612D1B5F9AB}" srcOrd="1" destOrd="0" presId="urn:microsoft.com/office/officeart/2005/8/layout/list1"/>
    <dgm:cxn modelId="{BDBC9707-0BE4-4E24-902F-43005E4C523D}" type="presParOf" srcId="{E7D05DA8-F1E4-427A-946B-DB8BDE0BE821}" destId="{DBE873D0-74E7-48F3-A168-8D90204910CB}" srcOrd="1" destOrd="0" presId="urn:microsoft.com/office/officeart/2005/8/layout/list1"/>
    <dgm:cxn modelId="{8515A82E-A42D-46DD-94CC-D9B046CF06A8}" type="presParOf" srcId="{E7D05DA8-F1E4-427A-946B-DB8BDE0BE821}" destId="{B6DE8DA7-290A-457E-84E3-506B73A1EF8A}" srcOrd="2" destOrd="0" presId="urn:microsoft.com/office/officeart/2005/8/layout/list1"/>
    <dgm:cxn modelId="{F3AA89BE-EC82-4AFF-8C50-48F04897EBB8}" type="presParOf" srcId="{E7D05DA8-F1E4-427A-946B-DB8BDE0BE821}" destId="{995C05B7-1FF2-4F82-BBAB-3578911F6F88}" srcOrd="3" destOrd="0" presId="urn:microsoft.com/office/officeart/2005/8/layout/list1"/>
    <dgm:cxn modelId="{FE815BB4-CAB8-4A09-97A0-6BAAF024166C}" type="presParOf" srcId="{E7D05DA8-F1E4-427A-946B-DB8BDE0BE821}" destId="{819A5137-E864-4837-82B1-8CF8D8D2F59C}" srcOrd="4" destOrd="0" presId="urn:microsoft.com/office/officeart/2005/8/layout/list1"/>
    <dgm:cxn modelId="{1749A7E9-298E-436A-964A-DBDB031DBA5D}" type="presParOf" srcId="{819A5137-E864-4837-82B1-8CF8D8D2F59C}" destId="{B5C37931-D8E7-44C4-8D6C-564645A6ABD5}" srcOrd="0" destOrd="0" presId="urn:microsoft.com/office/officeart/2005/8/layout/list1"/>
    <dgm:cxn modelId="{90183835-F603-403D-8E3E-792F3BC1B361}" type="presParOf" srcId="{819A5137-E864-4837-82B1-8CF8D8D2F59C}" destId="{1DA15D3D-95EF-40A8-ADCD-0AA8C1BF5BEA}" srcOrd="1" destOrd="0" presId="urn:microsoft.com/office/officeart/2005/8/layout/list1"/>
    <dgm:cxn modelId="{1A4A6206-0C46-4A74-B6A0-B2BC10500EC7}" type="presParOf" srcId="{E7D05DA8-F1E4-427A-946B-DB8BDE0BE821}" destId="{F6C262CA-8E38-45B7-9BD8-7B184BB84801}" srcOrd="5" destOrd="0" presId="urn:microsoft.com/office/officeart/2005/8/layout/list1"/>
    <dgm:cxn modelId="{DD5800E6-3894-46EA-A1CA-1FC02F37BCA4}" type="presParOf" srcId="{E7D05DA8-F1E4-427A-946B-DB8BDE0BE821}" destId="{CA6211C4-EB7F-46FD-A2B0-E08B0E49E54D}" srcOrd="6" destOrd="0" presId="urn:microsoft.com/office/officeart/2005/8/layout/list1"/>
    <dgm:cxn modelId="{CF27E04D-6288-4BCC-88C6-7F2EDA56F59C}" type="presParOf" srcId="{E7D05DA8-F1E4-427A-946B-DB8BDE0BE821}" destId="{CA04B82B-FA4B-4376-9646-9211F227D0D0}" srcOrd="7" destOrd="0" presId="urn:microsoft.com/office/officeart/2005/8/layout/list1"/>
    <dgm:cxn modelId="{CC16B2DD-984D-4F5E-9594-35295A1E11C0}" type="presParOf" srcId="{E7D05DA8-F1E4-427A-946B-DB8BDE0BE821}" destId="{5A4E75CE-0682-434A-A95C-97DF1E35EBFF}" srcOrd="8" destOrd="0" presId="urn:microsoft.com/office/officeart/2005/8/layout/list1"/>
    <dgm:cxn modelId="{3BBEC107-1F77-4713-8E6B-5D95166D4A26}" type="presParOf" srcId="{5A4E75CE-0682-434A-A95C-97DF1E35EBFF}" destId="{97FD3D49-86A2-45B8-BA3C-B46057865BA7}" srcOrd="0" destOrd="0" presId="urn:microsoft.com/office/officeart/2005/8/layout/list1"/>
    <dgm:cxn modelId="{AE95390F-6ED6-4DAD-BD8B-15E7B1F240FB}" type="presParOf" srcId="{5A4E75CE-0682-434A-A95C-97DF1E35EBFF}" destId="{764A5C52-3F77-4EE8-90E4-DAD63532E49C}" srcOrd="1" destOrd="0" presId="urn:microsoft.com/office/officeart/2005/8/layout/list1"/>
    <dgm:cxn modelId="{5EF21CAF-D0A5-4C0B-B7F9-02F98DC304DA}" type="presParOf" srcId="{E7D05DA8-F1E4-427A-946B-DB8BDE0BE821}" destId="{A7227B91-6889-4E51-9E6B-97C10BC0702B}" srcOrd="9" destOrd="0" presId="urn:microsoft.com/office/officeart/2005/8/layout/list1"/>
    <dgm:cxn modelId="{3A2FC47E-0AE3-451A-9049-5F2A144C27D5}" type="presParOf" srcId="{E7D05DA8-F1E4-427A-946B-DB8BDE0BE821}" destId="{691E40C0-5FD3-4D69-9704-6AE54E2BAC69}" srcOrd="10" destOrd="0" presId="urn:microsoft.com/office/officeart/2005/8/layout/list1"/>
    <dgm:cxn modelId="{EF4F8789-AA39-44A6-ABEA-BB546AE3A6A9}" type="presParOf" srcId="{E7D05DA8-F1E4-427A-946B-DB8BDE0BE821}" destId="{558EA8D9-19A9-4F74-B1E8-C714D8235006}" srcOrd="11" destOrd="0" presId="urn:microsoft.com/office/officeart/2005/8/layout/list1"/>
    <dgm:cxn modelId="{D51B5838-0D5B-4E81-AAD0-F4EFA6F21B1C}" type="presParOf" srcId="{E7D05DA8-F1E4-427A-946B-DB8BDE0BE821}" destId="{8EDB0CF4-B415-4B93-93BD-4870086625F1}" srcOrd="12" destOrd="0" presId="urn:microsoft.com/office/officeart/2005/8/layout/list1"/>
    <dgm:cxn modelId="{D2415E97-EA84-41AE-A370-74793D51DFB3}" type="presParOf" srcId="{8EDB0CF4-B415-4B93-93BD-4870086625F1}" destId="{470C8962-FF45-45B7-B0A1-2CE31739AD1C}" srcOrd="0" destOrd="0" presId="urn:microsoft.com/office/officeart/2005/8/layout/list1"/>
    <dgm:cxn modelId="{13801B14-92CF-4C68-B184-8811090E767C}" type="presParOf" srcId="{8EDB0CF4-B415-4B93-93BD-4870086625F1}" destId="{220D5941-3658-42B0-AE97-FA8C49964E36}" srcOrd="1" destOrd="0" presId="urn:microsoft.com/office/officeart/2005/8/layout/list1"/>
    <dgm:cxn modelId="{67159180-125A-47FE-AFC0-26C38C8C11B3}" type="presParOf" srcId="{E7D05DA8-F1E4-427A-946B-DB8BDE0BE821}" destId="{8BF98D53-D4DE-45D3-B3B0-E1678ABD02CB}" srcOrd="13" destOrd="0" presId="urn:microsoft.com/office/officeart/2005/8/layout/list1"/>
    <dgm:cxn modelId="{FAA6E2D6-C04A-402E-8FC9-77B2CB268A68}" type="presParOf" srcId="{E7D05DA8-F1E4-427A-946B-DB8BDE0BE821}" destId="{7B80636F-D74E-46C7-9068-E042429DAD1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POLÍTICA PÚBLICA DE RESÍDUOS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pPr marL="0" lvl="0" indent="0" algn="l" defTabSz="1155700">
            <a:lnSpc>
              <a:spcPct val="90000"/>
            </a:lnSpc>
            <a:spcBef>
              <a:spcPct val="0"/>
            </a:spcBef>
            <a:spcAft>
              <a:spcPct val="35000"/>
            </a:spcAft>
            <a:buNone/>
          </a:pPr>
          <a:r>
            <a:rPr lang="pt-BR" sz="2600" b="1" kern="1200">
              <a:solidFill>
                <a:prstClr val="white"/>
              </a:solidFill>
              <a:latin typeface="Calibri" panose="020F0502020204030204"/>
              <a:ea typeface="+mn-ea"/>
              <a:cs typeface="+mn-cs"/>
            </a:rPr>
            <a:t>A IMPORTÂNCIA DA COLETA SELETIVA</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POLÍTICA PÚBLICA DE RESÍDUOS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PRÁTICA NO CONTEXTO DO PMSB</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CD0A617-EDCE-4491-956F-5722F7F3456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27D0BAF-D6A2-4990-B3DB-64D809B201D2}">
      <dgm:prSet custT="1"/>
      <dgm:spPr/>
      <dgm:t>
        <a:bodyPr/>
        <a:lstStyle/>
        <a:p>
          <a:pPr algn="just">
            <a:lnSpc>
              <a:spcPct val="100000"/>
            </a:lnSpc>
          </a:pPr>
          <a:r>
            <a:rPr lang="pt-BR" sz="1550"/>
            <a:t>A possibilidade de cobrança pela prestação do serviço público de gestão dos resíduos sólidos está contemplada na PNRS. A Política Nacional de Saneamento Básico e a Política Nacional de Resíduos Sólidos permitem a instituição de taxa ou a cobrança de tarifa pela prestação de serviço da gestão de resíduos sólidos. Os artigos 29 e seguintes da Política Nacional de Saneamento estabelecem os critérios para a sua cobrança.</a:t>
          </a:r>
          <a:endParaRPr lang="en-US" sz="1550"/>
        </a:p>
      </dgm:t>
    </dgm:pt>
    <dgm:pt modelId="{C727A4A7-C089-43DB-9CF0-BB8D5A591CD3}" type="parTrans" cxnId="{AF354454-CE11-4F7D-97DF-81E2CF216AF5}">
      <dgm:prSet/>
      <dgm:spPr/>
      <dgm:t>
        <a:bodyPr/>
        <a:lstStyle/>
        <a:p>
          <a:endParaRPr lang="en-US"/>
        </a:p>
      </dgm:t>
    </dgm:pt>
    <dgm:pt modelId="{ECE814E9-E272-445F-ACBA-7DC5BD260821}" type="sibTrans" cxnId="{AF354454-CE11-4F7D-97DF-81E2CF216AF5}">
      <dgm:prSet/>
      <dgm:spPr/>
      <dgm:t>
        <a:bodyPr/>
        <a:lstStyle/>
        <a:p>
          <a:pPr>
            <a:lnSpc>
              <a:spcPct val="100000"/>
            </a:lnSpc>
          </a:pPr>
          <a:endParaRPr lang="en-US"/>
        </a:p>
      </dgm:t>
    </dgm:pt>
    <dgm:pt modelId="{3E92DDE5-DCD8-4810-80B9-A56E426AD5C8}">
      <dgm:prSet custT="1"/>
      <dgm:spPr/>
      <dgm:t>
        <a:bodyPr/>
        <a:lstStyle/>
        <a:p>
          <a:pPr algn="just">
            <a:lnSpc>
              <a:spcPct val="100000"/>
            </a:lnSpc>
          </a:pPr>
          <a:r>
            <a:rPr lang="pt-BR" sz="1550" b="1"/>
            <a:t>A Prefeitura Municipal deve equalizar as receitas com os custos e investimentos para gestão de resíduos sólidos, recuperação de passivos ambientais e inovações tecnológicas do modelo de prestação de serviço definido para atendimento à PNRS</a:t>
          </a:r>
          <a:endParaRPr lang="en-US" sz="1550" b="1"/>
        </a:p>
      </dgm:t>
    </dgm:pt>
    <dgm:pt modelId="{ACF51F46-1164-4CE9-8D85-B78CE7B4CCCB}" type="parTrans" cxnId="{A1E635A9-FEFA-4393-8163-F622CB8CE597}">
      <dgm:prSet/>
      <dgm:spPr/>
      <dgm:t>
        <a:bodyPr/>
        <a:lstStyle/>
        <a:p>
          <a:endParaRPr lang="en-US"/>
        </a:p>
      </dgm:t>
    </dgm:pt>
    <dgm:pt modelId="{A66C60F1-FE45-449B-82AE-DA4943F21CD3}" type="sibTrans" cxnId="{A1E635A9-FEFA-4393-8163-F622CB8CE597}">
      <dgm:prSet/>
      <dgm:spPr/>
      <dgm:t>
        <a:bodyPr/>
        <a:lstStyle/>
        <a:p>
          <a:endParaRPr lang="en-US"/>
        </a:p>
      </dgm:t>
    </dgm:pt>
    <dgm:pt modelId="{C6D8AFA0-306C-4827-9993-28890905A384}" type="pres">
      <dgm:prSet presAssocID="{6CD0A617-EDCE-4491-956F-5722F7F34569}" presName="root" presStyleCnt="0">
        <dgm:presLayoutVars>
          <dgm:dir/>
          <dgm:resizeHandles val="exact"/>
        </dgm:presLayoutVars>
      </dgm:prSet>
      <dgm:spPr/>
    </dgm:pt>
    <dgm:pt modelId="{EC45636B-B853-40AD-B435-84E6F9A1F12B}" type="pres">
      <dgm:prSet presAssocID="{6CD0A617-EDCE-4491-956F-5722F7F34569}" presName="container" presStyleCnt="0">
        <dgm:presLayoutVars>
          <dgm:dir/>
          <dgm:resizeHandles val="exact"/>
        </dgm:presLayoutVars>
      </dgm:prSet>
      <dgm:spPr/>
    </dgm:pt>
    <dgm:pt modelId="{44876A94-2B73-4426-B665-C565064D6F15}" type="pres">
      <dgm:prSet presAssocID="{027D0BAF-D6A2-4990-B3DB-64D809B201D2}" presName="compNode" presStyleCnt="0"/>
      <dgm:spPr/>
    </dgm:pt>
    <dgm:pt modelId="{79BD9A3A-C6AC-42F7-9383-B3532BC19406}" type="pres">
      <dgm:prSet presAssocID="{027D0BAF-D6A2-4990-B3DB-64D809B201D2}" presName="iconBgRect" presStyleLbl="bgShp" presStyleIdx="0" presStyleCnt="2"/>
      <dgm:spPr/>
    </dgm:pt>
    <dgm:pt modelId="{DE862758-A8B0-4692-9491-79859CB376D5}" type="pres">
      <dgm:prSet presAssocID="{027D0BAF-D6A2-4990-B3DB-64D809B201D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ciclagem"/>
        </a:ext>
      </dgm:extLst>
    </dgm:pt>
    <dgm:pt modelId="{7925E0C9-5D3B-4995-836D-0BBB4816566D}" type="pres">
      <dgm:prSet presAssocID="{027D0BAF-D6A2-4990-B3DB-64D809B201D2}" presName="spaceRect" presStyleCnt="0"/>
      <dgm:spPr/>
    </dgm:pt>
    <dgm:pt modelId="{0DC72786-1FF8-431F-9809-071472087762}" type="pres">
      <dgm:prSet presAssocID="{027D0BAF-D6A2-4990-B3DB-64D809B201D2}" presName="textRect" presStyleLbl="revTx" presStyleIdx="0" presStyleCnt="2">
        <dgm:presLayoutVars>
          <dgm:chMax val="1"/>
          <dgm:chPref val="1"/>
        </dgm:presLayoutVars>
      </dgm:prSet>
      <dgm:spPr/>
    </dgm:pt>
    <dgm:pt modelId="{571CA9AB-A0F2-469E-A80B-36533909C296}" type="pres">
      <dgm:prSet presAssocID="{ECE814E9-E272-445F-ACBA-7DC5BD260821}" presName="sibTrans" presStyleLbl="sibTrans2D1" presStyleIdx="0" presStyleCnt="0"/>
      <dgm:spPr/>
    </dgm:pt>
    <dgm:pt modelId="{A94CFFCE-193A-4418-99F8-7C7AAB3099DF}" type="pres">
      <dgm:prSet presAssocID="{3E92DDE5-DCD8-4810-80B9-A56E426AD5C8}" presName="compNode" presStyleCnt="0"/>
      <dgm:spPr/>
    </dgm:pt>
    <dgm:pt modelId="{D1B266A0-CA07-4E53-83B4-AB52ADD49229}" type="pres">
      <dgm:prSet presAssocID="{3E92DDE5-DCD8-4810-80B9-A56E426AD5C8}" presName="iconBgRect" presStyleLbl="bgShp" presStyleIdx="1" presStyleCnt="2"/>
      <dgm:spPr/>
    </dgm:pt>
    <dgm:pt modelId="{4EE70CC7-C883-43B0-83C5-0F057AAF7451}" type="pres">
      <dgm:prSet presAssocID="{3E92DDE5-DCD8-4810-80B9-A56E426AD5C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ólar"/>
        </a:ext>
      </dgm:extLst>
    </dgm:pt>
    <dgm:pt modelId="{9098052E-3C85-442C-A25D-242CFB063EDF}" type="pres">
      <dgm:prSet presAssocID="{3E92DDE5-DCD8-4810-80B9-A56E426AD5C8}" presName="spaceRect" presStyleCnt="0"/>
      <dgm:spPr/>
    </dgm:pt>
    <dgm:pt modelId="{B8ED755D-2E77-4D79-B329-C2B64D28DD95}" type="pres">
      <dgm:prSet presAssocID="{3E92DDE5-DCD8-4810-80B9-A56E426AD5C8}" presName="textRect" presStyleLbl="revTx" presStyleIdx="1" presStyleCnt="2">
        <dgm:presLayoutVars>
          <dgm:chMax val="1"/>
          <dgm:chPref val="1"/>
        </dgm:presLayoutVars>
      </dgm:prSet>
      <dgm:spPr/>
    </dgm:pt>
  </dgm:ptLst>
  <dgm:cxnLst>
    <dgm:cxn modelId="{D2A4FF4F-8D2D-445F-95D4-8B4DA1FEA483}" type="presOf" srcId="{027D0BAF-D6A2-4990-B3DB-64D809B201D2}" destId="{0DC72786-1FF8-431F-9809-071472087762}" srcOrd="0" destOrd="0" presId="urn:microsoft.com/office/officeart/2018/2/layout/IconCircleList"/>
    <dgm:cxn modelId="{AF354454-CE11-4F7D-97DF-81E2CF216AF5}" srcId="{6CD0A617-EDCE-4491-956F-5722F7F34569}" destId="{027D0BAF-D6A2-4990-B3DB-64D809B201D2}" srcOrd="0" destOrd="0" parTransId="{C727A4A7-C089-43DB-9CF0-BB8D5A591CD3}" sibTransId="{ECE814E9-E272-445F-ACBA-7DC5BD260821}"/>
    <dgm:cxn modelId="{A1E635A9-FEFA-4393-8163-F622CB8CE597}" srcId="{6CD0A617-EDCE-4491-956F-5722F7F34569}" destId="{3E92DDE5-DCD8-4810-80B9-A56E426AD5C8}" srcOrd="1" destOrd="0" parTransId="{ACF51F46-1164-4CE9-8D85-B78CE7B4CCCB}" sibTransId="{A66C60F1-FE45-449B-82AE-DA4943F21CD3}"/>
    <dgm:cxn modelId="{1004EBBF-2281-4AC4-99A4-084B59484EEA}" type="presOf" srcId="{3E92DDE5-DCD8-4810-80B9-A56E426AD5C8}" destId="{B8ED755D-2E77-4D79-B329-C2B64D28DD95}" srcOrd="0" destOrd="0" presId="urn:microsoft.com/office/officeart/2018/2/layout/IconCircleList"/>
    <dgm:cxn modelId="{AB4F48DF-A4FA-44AF-8613-4587BF102188}" type="presOf" srcId="{6CD0A617-EDCE-4491-956F-5722F7F34569}" destId="{C6D8AFA0-306C-4827-9993-28890905A384}" srcOrd="0" destOrd="0" presId="urn:microsoft.com/office/officeart/2018/2/layout/IconCircleList"/>
    <dgm:cxn modelId="{A186AEE4-4365-4B05-B40E-972780975375}" type="presOf" srcId="{ECE814E9-E272-445F-ACBA-7DC5BD260821}" destId="{571CA9AB-A0F2-469E-A80B-36533909C296}" srcOrd="0" destOrd="0" presId="urn:microsoft.com/office/officeart/2018/2/layout/IconCircleList"/>
    <dgm:cxn modelId="{7AA60319-CED2-4E39-A4FD-B306457F82B5}" type="presParOf" srcId="{C6D8AFA0-306C-4827-9993-28890905A384}" destId="{EC45636B-B853-40AD-B435-84E6F9A1F12B}" srcOrd="0" destOrd="0" presId="urn:microsoft.com/office/officeart/2018/2/layout/IconCircleList"/>
    <dgm:cxn modelId="{871F77C6-F9F4-448D-B63B-EE275A7090C9}" type="presParOf" srcId="{EC45636B-B853-40AD-B435-84E6F9A1F12B}" destId="{44876A94-2B73-4426-B665-C565064D6F15}" srcOrd="0" destOrd="0" presId="urn:microsoft.com/office/officeart/2018/2/layout/IconCircleList"/>
    <dgm:cxn modelId="{98643A15-4EF9-4B68-B2C1-AAD866012B7C}" type="presParOf" srcId="{44876A94-2B73-4426-B665-C565064D6F15}" destId="{79BD9A3A-C6AC-42F7-9383-B3532BC19406}" srcOrd="0" destOrd="0" presId="urn:microsoft.com/office/officeart/2018/2/layout/IconCircleList"/>
    <dgm:cxn modelId="{FAC6ADDA-4BB6-4DB2-A3F2-A6A6D90AF75B}" type="presParOf" srcId="{44876A94-2B73-4426-B665-C565064D6F15}" destId="{DE862758-A8B0-4692-9491-79859CB376D5}" srcOrd="1" destOrd="0" presId="urn:microsoft.com/office/officeart/2018/2/layout/IconCircleList"/>
    <dgm:cxn modelId="{DD0A0564-1AD7-4F3B-829B-8C8F363EC521}" type="presParOf" srcId="{44876A94-2B73-4426-B665-C565064D6F15}" destId="{7925E0C9-5D3B-4995-836D-0BBB4816566D}" srcOrd="2" destOrd="0" presId="urn:microsoft.com/office/officeart/2018/2/layout/IconCircleList"/>
    <dgm:cxn modelId="{4C85E584-BBD1-4A7C-A77E-A9136ED56D76}" type="presParOf" srcId="{44876A94-2B73-4426-B665-C565064D6F15}" destId="{0DC72786-1FF8-431F-9809-071472087762}" srcOrd="3" destOrd="0" presId="urn:microsoft.com/office/officeart/2018/2/layout/IconCircleList"/>
    <dgm:cxn modelId="{7D6DEC56-E653-496E-8117-0B491E750DFF}" type="presParOf" srcId="{EC45636B-B853-40AD-B435-84E6F9A1F12B}" destId="{571CA9AB-A0F2-469E-A80B-36533909C296}" srcOrd="1" destOrd="0" presId="urn:microsoft.com/office/officeart/2018/2/layout/IconCircleList"/>
    <dgm:cxn modelId="{D75CC1FE-DC79-47E4-9434-9F19F93975E1}" type="presParOf" srcId="{EC45636B-B853-40AD-B435-84E6F9A1F12B}" destId="{A94CFFCE-193A-4418-99F8-7C7AAB3099DF}" srcOrd="2" destOrd="0" presId="urn:microsoft.com/office/officeart/2018/2/layout/IconCircleList"/>
    <dgm:cxn modelId="{FD66CB1B-4BF6-41F0-8C98-05D5C7CDA358}" type="presParOf" srcId="{A94CFFCE-193A-4418-99F8-7C7AAB3099DF}" destId="{D1B266A0-CA07-4E53-83B4-AB52ADD49229}" srcOrd="0" destOrd="0" presId="urn:microsoft.com/office/officeart/2018/2/layout/IconCircleList"/>
    <dgm:cxn modelId="{3724FF7E-083D-4411-A5E4-A952CCACA4B3}" type="presParOf" srcId="{A94CFFCE-193A-4418-99F8-7C7AAB3099DF}" destId="{4EE70CC7-C883-43B0-83C5-0F057AAF7451}" srcOrd="1" destOrd="0" presId="urn:microsoft.com/office/officeart/2018/2/layout/IconCircleList"/>
    <dgm:cxn modelId="{B2FB8618-4D53-46F5-8DA7-0FD06EE6971B}" type="presParOf" srcId="{A94CFFCE-193A-4418-99F8-7C7AAB3099DF}" destId="{9098052E-3C85-442C-A25D-242CFB063EDF}" srcOrd="2" destOrd="0" presId="urn:microsoft.com/office/officeart/2018/2/layout/IconCircleList"/>
    <dgm:cxn modelId="{653E8C6C-B21E-4237-877C-562B2DB78686}" type="presParOf" srcId="{A94CFFCE-193A-4418-99F8-7C7AAB3099DF}" destId="{B8ED755D-2E77-4D79-B329-C2B64D28DD95}" srcOrd="3" destOrd="0" presId="urn:microsoft.com/office/officeart/2018/2/layout/IconCircle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AÇÕES DIRETORIA DE RESÍDUOS SÓLIDOS URBANOS(DRSU) </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AÇÕES DIRETORIA DE RESÍDUOS SÓLIDOS URBANOS(DRSU) </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AÇÕES DIRETORIA DE RESÍDUOS SÓLIDOS URBANOS(DRSU) </a:t>
          </a:r>
        </a:p>
      </dgm:t>
    </dgm:pt>
    <dgm:pt modelId="{7939E96F-67FE-48CC-9B1F-1F6A6BDB3B88}" type="parTrans" cxnId="{FB6817BC-B05F-4703-A03D-AA4E6532E7A5}">
      <dgm:prSet/>
      <dgm:spPr/>
      <dgm:t>
        <a:bodyPr/>
        <a:lstStyle/>
        <a:p>
          <a:endParaRPr lang="pt-BR" sz="2600"/>
        </a:p>
      </dgm:t>
    </dgm:pt>
    <dgm:pt modelId="{DA0E904E-326A-4647-98EA-2311E202C6E6}" type="sibTrans" cxnId="{FB6817BC-B05F-4703-A03D-AA4E6532E7A5}">
      <dgm:prSet/>
      <dgm:spPr/>
      <dgm:t>
        <a:bodyPr/>
        <a:lstStyle/>
        <a:p>
          <a:endParaRPr lang="pt-BR" sz="2600"/>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AÇÕES DIRETORIA DE RESÍDUOS SÓLIDOS URBANOS(DRSU) </a:t>
          </a:r>
        </a:p>
      </dgm:t>
    </dgm:pt>
    <dgm:pt modelId="{7939E96F-67FE-48CC-9B1F-1F6A6BDB3B88}" type="parTrans" cxnId="{FB6817BC-B05F-4703-A03D-AA4E6532E7A5}">
      <dgm:prSet/>
      <dgm:spPr/>
      <dgm:t>
        <a:bodyPr/>
        <a:lstStyle/>
        <a:p>
          <a:endParaRPr lang="pt-BR" sz="2600"/>
        </a:p>
      </dgm:t>
    </dgm:pt>
    <dgm:pt modelId="{DA0E904E-326A-4647-98EA-2311E202C6E6}" type="sibTrans" cxnId="{FB6817BC-B05F-4703-A03D-AA4E6532E7A5}">
      <dgm:prSet/>
      <dgm:spPr/>
      <dgm:t>
        <a:bodyPr/>
        <a:lstStyle/>
        <a:p>
          <a:endParaRPr lang="pt-BR" sz="2600"/>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REFERÊNCIAS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POLÍTICA PÚBLICA DE RESÍDUOS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POLÍTICA PÚBLICA DE RESÍDUOS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1B6482-3160-4768-8163-179446D8FEB0}" type="doc">
      <dgm:prSet loTypeId="urn:microsoft.com/office/officeart/2005/8/layout/list1" loCatId="list" qsTypeId="urn:microsoft.com/office/officeart/2005/8/quickstyle/3d1" qsCatId="3D" csTypeId="urn:microsoft.com/office/officeart/2005/8/colors/colorful5" csCatId="colorful" phldr="1"/>
      <dgm:spPr/>
      <dgm:t>
        <a:bodyPr/>
        <a:lstStyle/>
        <a:p>
          <a:endParaRPr lang="pt-BR"/>
        </a:p>
      </dgm:t>
    </dgm:pt>
    <dgm:pt modelId="{93837A76-018B-4D7C-8D5F-E55B5E6FF471}">
      <dgm:prSet phldrT="[Texto]" custT="1"/>
      <dgm:spPr>
        <a:solidFill>
          <a:schemeClr val="accent6">
            <a:lumMod val="75000"/>
          </a:schemeClr>
        </a:solidFill>
      </dgm:spPr>
      <dgm:t>
        <a:bodyPr/>
        <a:lstStyle/>
        <a:p>
          <a:r>
            <a:rPr lang="pt-BR" sz="2600" b="1"/>
            <a:t>A ELABORAÇÃO DO PGIRS</a:t>
          </a:r>
        </a:p>
      </dgm:t>
    </dgm:pt>
    <dgm:pt modelId="{7939E96F-67FE-48CC-9B1F-1F6A6BDB3B88}" type="parTrans" cxnId="{FB6817BC-B05F-4703-A03D-AA4E6532E7A5}">
      <dgm:prSet/>
      <dgm:spPr/>
      <dgm:t>
        <a:bodyPr/>
        <a:lstStyle/>
        <a:p>
          <a:endParaRPr lang="pt-BR"/>
        </a:p>
      </dgm:t>
    </dgm:pt>
    <dgm:pt modelId="{DA0E904E-326A-4647-98EA-2311E202C6E6}" type="sibTrans" cxnId="{FB6817BC-B05F-4703-A03D-AA4E6532E7A5}">
      <dgm:prSet/>
      <dgm:spPr/>
      <dgm:t>
        <a:bodyPr/>
        <a:lstStyle/>
        <a:p>
          <a:endParaRPr lang="pt-BR"/>
        </a:p>
      </dgm:t>
    </dgm:pt>
    <dgm:pt modelId="{7A08D454-25E5-483E-8C0F-B50D92D3C35F}" type="pres">
      <dgm:prSet presAssocID="{551B6482-3160-4768-8163-179446D8FEB0}" presName="linear" presStyleCnt="0">
        <dgm:presLayoutVars>
          <dgm:dir/>
          <dgm:animLvl val="lvl"/>
          <dgm:resizeHandles val="exact"/>
        </dgm:presLayoutVars>
      </dgm:prSet>
      <dgm:spPr/>
    </dgm:pt>
    <dgm:pt modelId="{EE8323DE-01DE-48F5-927E-C3145576FB2D}" type="pres">
      <dgm:prSet presAssocID="{93837A76-018B-4D7C-8D5F-E55B5E6FF471}" presName="parentLin" presStyleCnt="0"/>
      <dgm:spPr/>
    </dgm:pt>
    <dgm:pt modelId="{F51AB8A9-B24C-4F66-B368-72C61543D724}" type="pres">
      <dgm:prSet presAssocID="{93837A76-018B-4D7C-8D5F-E55B5E6FF471}" presName="parentLeftMargin" presStyleLbl="node1" presStyleIdx="0" presStyleCnt="1"/>
      <dgm:spPr/>
    </dgm:pt>
    <dgm:pt modelId="{1764BF0C-A96F-4DE6-AEDF-A1013BF05FF0}" type="pres">
      <dgm:prSet presAssocID="{93837A76-018B-4D7C-8D5F-E55B5E6FF471}" presName="parentText" presStyleLbl="node1" presStyleIdx="0" presStyleCnt="1" custScaleX="124265" custScaleY="171875">
        <dgm:presLayoutVars>
          <dgm:chMax val="0"/>
          <dgm:bulletEnabled val="1"/>
        </dgm:presLayoutVars>
      </dgm:prSet>
      <dgm:spPr/>
    </dgm:pt>
    <dgm:pt modelId="{A5ACFF32-9F1C-4393-9079-CFFCF25A46FD}" type="pres">
      <dgm:prSet presAssocID="{93837A76-018B-4D7C-8D5F-E55B5E6FF471}" presName="negativeSpace" presStyleCnt="0"/>
      <dgm:spPr/>
    </dgm:pt>
    <dgm:pt modelId="{19813459-0427-4344-9052-B925797E7638}" type="pres">
      <dgm:prSet presAssocID="{93837A76-018B-4D7C-8D5F-E55B5E6FF471}" presName="childText" presStyleLbl="conFgAcc1" presStyleIdx="0" presStyleCnt="1">
        <dgm:presLayoutVars>
          <dgm:bulletEnabled val="1"/>
        </dgm:presLayoutVars>
      </dgm:prSet>
      <dgm:spPr>
        <a:blipFill rotWithShape="0">
          <a:blip xmlns:r="http://schemas.openxmlformats.org/officeDocument/2006/relationships" r:embed="rId1"/>
          <a:stretch>
            <a:fillRect/>
          </a:stretch>
        </a:blipFill>
      </dgm:spPr>
    </dgm:pt>
  </dgm:ptLst>
  <dgm:cxnLst>
    <dgm:cxn modelId="{D574FA5C-B772-4AB4-8B72-01EE94E55884}" type="presOf" srcId="{551B6482-3160-4768-8163-179446D8FEB0}" destId="{7A08D454-25E5-483E-8C0F-B50D92D3C35F}" srcOrd="0" destOrd="0" presId="urn:microsoft.com/office/officeart/2005/8/layout/list1"/>
    <dgm:cxn modelId="{BDD61D84-C705-4251-9548-07FC43E6ECE8}" type="presOf" srcId="{93837A76-018B-4D7C-8D5F-E55B5E6FF471}" destId="{1764BF0C-A96F-4DE6-AEDF-A1013BF05FF0}" srcOrd="1" destOrd="0" presId="urn:microsoft.com/office/officeart/2005/8/layout/list1"/>
    <dgm:cxn modelId="{FB6817BC-B05F-4703-A03D-AA4E6532E7A5}" srcId="{551B6482-3160-4768-8163-179446D8FEB0}" destId="{93837A76-018B-4D7C-8D5F-E55B5E6FF471}" srcOrd="0" destOrd="0" parTransId="{7939E96F-67FE-48CC-9B1F-1F6A6BDB3B88}" sibTransId="{DA0E904E-326A-4647-98EA-2311E202C6E6}"/>
    <dgm:cxn modelId="{807D35C8-D185-440D-8431-AAFD3126F923}" type="presOf" srcId="{93837A76-018B-4D7C-8D5F-E55B5E6FF471}" destId="{F51AB8A9-B24C-4F66-B368-72C61543D724}" srcOrd="0" destOrd="0" presId="urn:microsoft.com/office/officeart/2005/8/layout/list1"/>
    <dgm:cxn modelId="{8371406C-E028-4165-BA11-A57329FCA94F}" type="presParOf" srcId="{7A08D454-25E5-483E-8C0F-B50D92D3C35F}" destId="{EE8323DE-01DE-48F5-927E-C3145576FB2D}" srcOrd="0" destOrd="0" presId="urn:microsoft.com/office/officeart/2005/8/layout/list1"/>
    <dgm:cxn modelId="{A1FBF859-6252-472C-803F-4E8B3C11FEDE}" type="presParOf" srcId="{EE8323DE-01DE-48F5-927E-C3145576FB2D}" destId="{F51AB8A9-B24C-4F66-B368-72C61543D724}" srcOrd="0" destOrd="0" presId="urn:microsoft.com/office/officeart/2005/8/layout/list1"/>
    <dgm:cxn modelId="{62C1B4A2-EC1F-485F-A547-907ECD893618}" type="presParOf" srcId="{EE8323DE-01DE-48F5-927E-C3145576FB2D}" destId="{1764BF0C-A96F-4DE6-AEDF-A1013BF05FF0}" srcOrd="1" destOrd="0" presId="urn:microsoft.com/office/officeart/2005/8/layout/list1"/>
    <dgm:cxn modelId="{CA326564-95A8-4B5E-A173-D1965BEC2436}" type="presParOf" srcId="{7A08D454-25E5-483E-8C0F-B50D92D3C35F}" destId="{A5ACFF32-9F1C-4393-9079-CFFCF25A46FD}" srcOrd="1" destOrd="0" presId="urn:microsoft.com/office/officeart/2005/8/layout/list1"/>
    <dgm:cxn modelId="{2A21ABF7-18B7-4908-B348-DB4FC4485924}" type="presParOf" srcId="{7A08D454-25E5-483E-8C0F-B50D92D3C35F}" destId="{19813459-0427-4344-9052-B925797E763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8DA7-290A-457E-84E3-506B73A1EF8A}">
      <dsp:nvSpPr>
        <dsp:cNvPr id="0" name=""/>
        <dsp:cNvSpPr/>
      </dsp:nvSpPr>
      <dsp:spPr>
        <a:xfrm>
          <a:off x="0" y="417429"/>
          <a:ext cx="12192000" cy="60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DE256-F9BC-4B7B-8055-4612D1B5F9AB}">
      <dsp:nvSpPr>
        <dsp:cNvPr id="0" name=""/>
        <dsp:cNvSpPr/>
      </dsp:nvSpPr>
      <dsp:spPr>
        <a:xfrm>
          <a:off x="609600" y="63189"/>
          <a:ext cx="8534400" cy="708480"/>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155700">
            <a:lnSpc>
              <a:spcPct val="90000"/>
            </a:lnSpc>
            <a:spcBef>
              <a:spcPct val="0"/>
            </a:spcBef>
            <a:spcAft>
              <a:spcPct val="35000"/>
            </a:spcAft>
            <a:buNone/>
          </a:pPr>
          <a:r>
            <a:rPr lang="pt-BR" sz="2600" b="1" kern="1200"/>
            <a:t>01 – Política pública de resíduos</a:t>
          </a:r>
        </a:p>
      </dsp:txBody>
      <dsp:txXfrm>
        <a:off x="644185" y="97774"/>
        <a:ext cx="8465230" cy="639310"/>
      </dsp:txXfrm>
    </dsp:sp>
    <dsp:sp modelId="{CA6211C4-EB7F-46FD-A2B0-E08B0E49E54D}">
      <dsp:nvSpPr>
        <dsp:cNvPr id="0" name=""/>
        <dsp:cNvSpPr/>
      </dsp:nvSpPr>
      <dsp:spPr>
        <a:xfrm>
          <a:off x="0" y="1506069"/>
          <a:ext cx="12192000" cy="6048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A15D3D-95EF-40A8-ADCD-0AA8C1BF5BEA}">
      <dsp:nvSpPr>
        <dsp:cNvPr id="0" name=""/>
        <dsp:cNvSpPr/>
      </dsp:nvSpPr>
      <dsp:spPr>
        <a:xfrm>
          <a:off x="609600" y="1151829"/>
          <a:ext cx="8534400" cy="708480"/>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155700">
            <a:lnSpc>
              <a:spcPct val="90000"/>
            </a:lnSpc>
            <a:spcBef>
              <a:spcPct val="0"/>
            </a:spcBef>
            <a:spcAft>
              <a:spcPct val="35000"/>
            </a:spcAft>
            <a:buNone/>
          </a:pPr>
          <a:r>
            <a:rPr lang="pt-BR" sz="2600" b="1" kern="1200"/>
            <a:t>02 – A elaboração do PGIRS </a:t>
          </a:r>
        </a:p>
      </dsp:txBody>
      <dsp:txXfrm>
        <a:off x="644185" y="1186414"/>
        <a:ext cx="8465230" cy="639310"/>
      </dsp:txXfrm>
    </dsp:sp>
    <dsp:sp modelId="{691E40C0-5FD3-4D69-9704-6AE54E2BAC69}">
      <dsp:nvSpPr>
        <dsp:cNvPr id="0" name=""/>
        <dsp:cNvSpPr/>
      </dsp:nvSpPr>
      <dsp:spPr>
        <a:xfrm>
          <a:off x="0" y="2594709"/>
          <a:ext cx="12192000" cy="6048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4A5C52-3F77-4EE8-90E4-DAD63532E49C}">
      <dsp:nvSpPr>
        <dsp:cNvPr id="0" name=""/>
        <dsp:cNvSpPr/>
      </dsp:nvSpPr>
      <dsp:spPr>
        <a:xfrm>
          <a:off x="609600" y="2240469"/>
          <a:ext cx="8534400" cy="708480"/>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155700">
            <a:lnSpc>
              <a:spcPct val="90000"/>
            </a:lnSpc>
            <a:spcBef>
              <a:spcPct val="0"/>
            </a:spcBef>
            <a:spcAft>
              <a:spcPct val="35000"/>
            </a:spcAft>
            <a:buNone/>
          </a:pPr>
          <a:r>
            <a:rPr lang="pt-BR" sz="2600" b="1" kern="1200"/>
            <a:t>03 – A prática no contexto do PMSB</a:t>
          </a:r>
        </a:p>
      </dsp:txBody>
      <dsp:txXfrm>
        <a:off x="644185" y="2275054"/>
        <a:ext cx="8465230" cy="639310"/>
      </dsp:txXfrm>
    </dsp:sp>
    <dsp:sp modelId="{7B80636F-D74E-46C7-9068-E042429DAD1F}">
      <dsp:nvSpPr>
        <dsp:cNvPr id="0" name=""/>
        <dsp:cNvSpPr/>
      </dsp:nvSpPr>
      <dsp:spPr>
        <a:xfrm>
          <a:off x="0" y="3683349"/>
          <a:ext cx="12192000" cy="604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0D5941-3658-42B0-AE97-FA8C49964E36}">
      <dsp:nvSpPr>
        <dsp:cNvPr id="0" name=""/>
        <dsp:cNvSpPr/>
      </dsp:nvSpPr>
      <dsp:spPr>
        <a:xfrm>
          <a:off x="609600" y="3329109"/>
          <a:ext cx="8534400" cy="708480"/>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155700">
            <a:lnSpc>
              <a:spcPct val="90000"/>
            </a:lnSpc>
            <a:spcBef>
              <a:spcPct val="0"/>
            </a:spcBef>
            <a:spcAft>
              <a:spcPct val="35000"/>
            </a:spcAft>
            <a:buNone/>
          </a:pPr>
          <a:r>
            <a:rPr lang="pt-BR" sz="2600" b="1" kern="1200"/>
            <a:t>04 – Ações da SEMAD no âmbito da gestão de RSU</a:t>
          </a:r>
        </a:p>
      </dsp:txBody>
      <dsp:txXfrm>
        <a:off x="644185" y="3363694"/>
        <a:ext cx="8465230" cy="639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ELABORAÇÃO DO PGIRS</a:t>
          </a:r>
        </a:p>
      </dsp:txBody>
      <dsp:txXfrm>
        <a:off x="531493" y="34677"/>
        <a:ext cx="8766025" cy="4578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ELABORAÇÃO DO PGIRS</a:t>
          </a:r>
        </a:p>
      </dsp:txBody>
      <dsp:txXfrm>
        <a:off x="531493" y="34677"/>
        <a:ext cx="8766025" cy="4578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ELABORAÇÃO DO PGIRS</a:t>
          </a:r>
        </a:p>
      </dsp:txBody>
      <dsp:txXfrm>
        <a:off x="531493" y="34677"/>
        <a:ext cx="8766025" cy="4578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ELABORAÇÃO DO PGIRS</a:t>
          </a:r>
        </a:p>
      </dsp:txBody>
      <dsp:txXfrm>
        <a:off x="531493" y="34677"/>
        <a:ext cx="8766025" cy="4578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POLÍTICA PÚBLICA DE RESÍDUOS</a:t>
          </a:r>
        </a:p>
      </dsp:txBody>
      <dsp:txXfrm>
        <a:off x="531493" y="34677"/>
        <a:ext cx="8766025" cy="4578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solidFill>
                <a:prstClr val="white"/>
              </a:solidFill>
              <a:latin typeface="Calibri" panose="020F0502020204030204"/>
              <a:ea typeface="+mn-ea"/>
              <a:cs typeface="+mn-cs"/>
            </a:rPr>
            <a:t>A IMPORTÂNCIA DA COLETA SELETIVA</a:t>
          </a:r>
        </a:p>
      </dsp:txBody>
      <dsp:txXfrm>
        <a:off x="531493" y="34677"/>
        <a:ext cx="8766025" cy="45783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POLÍTICA PÚBLICA DE RESÍDUOS</a:t>
          </a:r>
        </a:p>
      </dsp:txBody>
      <dsp:txXfrm>
        <a:off x="531493" y="34677"/>
        <a:ext cx="8766025" cy="45783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PRÁTICA NO CONTEXTO DO PMSB</a:t>
          </a:r>
        </a:p>
      </dsp:txBody>
      <dsp:txXfrm>
        <a:off x="531493" y="34677"/>
        <a:ext cx="8766025" cy="45783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D9A3A-C6AC-42F7-9383-B3532BC19406}">
      <dsp:nvSpPr>
        <dsp:cNvPr id="0" name=""/>
        <dsp:cNvSpPr/>
      </dsp:nvSpPr>
      <dsp:spPr>
        <a:xfrm>
          <a:off x="77852" y="1341234"/>
          <a:ext cx="1103183" cy="11031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62758-A8B0-4692-9491-79859CB376D5}">
      <dsp:nvSpPr>
        <dsp:cNvPr id="0" name=""/>
        <dsp:cNvSpPr/>
      </dsp:nvSpPr>
      <dsp:spPr>
        <a:xfrm>
          <a:off x="309521" y="1572902"/>
          <a:ext cx="639846" cy="639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C72786-1FF8-431F-9809-071472087762}">
      <dsp:nvSpPr>
        <dsp:cNvPr id="0" name=""/>
        <dsp:cNvSpPr/>
      </dsp:nvSpPr>
      <dsp:spPr>
        <a:xfrm>
          <a:off x="1417433" y="1341234"/>
          <a:ext cx="2600361" cy="110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88975">
            <a:lnSpc>
              <a:spcPct val="100000"/>
            </a:lnSpc>
            <a:spcBef>
              <a:spcPct val="0"/>
            </a:spcBef>
            <a:spcAft>
              <a:spcPct val="35000"/>
            </a:spcAft>
            <a:buNone/>
          </a:pPr>
          <a:r>
            <a:rPr lang="pt-BR" sz="1550" kern="1200"/>
            <a:t>A possibilidade de cobrança pela prestação do serviço público de gestão dos resíduos sólidos está contemplada na PNRS. A Política Nacional de Saneamento Básico e a Política Nacional de Resíduos Sólidos permitem a instituição de taxa ou a cobrança de tarifa pela prestação de serviço da gestão de resíduos sólidos. Os artigos 29 e seguintes da Política Nacional de Saneamento estabelecem os critérios para a sua cobrança.</a:t>
          </a:r>
          <a:endParaRPr lang="en-US" sz="1550" kern="1200"/>
        </a:p>
      </dsp:txBody>
      <dsp:txXfrm>
        <a:off x="1417433" y="1341234"/>
        <a:ext cx="2600361" cy="1103183"/>
      </dsp:txXfrm>
    </dsp:sp>
    <dsp:sp modelId="{D1B266A0-CA07-4E53-83B4-AB52ADD49229}">
      <dsp:nvSpPr>
        <dsp:cNvPr id="0" name=""/>
        <dsp:cNvSpPr/>
      </dsp:nvSpPr>
      <dsp:spPr>
        <a:xfrm>
          <a:off x="4470888" y="1341234"/>
          <a:ext cx="1103183" cy="11031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E70CC7-C883-43B0-83C5-0F057AAF7451}">
      <dsp:nvSpPr>
        <dsp:cNvPr id="0" name=""/>
        <dsp:cNvSpPr/>
      </dsp:nvSpPr>
      <dsp:spPr>
        <a:xfrm>
          <a:off x="4702557" y="1572902"/>
          <a:ext cx="639846" cy="639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D755D-2E77-4D79-B329-C2B64D28DD95}">
      <dsp:nvSpPr>
        <dsp:cNvPr id="0" name=""/>
        <dsp:cNvSpPr/>
      </dsp:nvSpPr>
      <dsp:spPr>
        <a:xfrm>
          <a:off x="5810469" y="1341234"/>
          <a:ext cx="2600361" cy="110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88975">
            <a:lnSpc>
              <a:spcPct val="100000"/>
            </a:lnSpc>
            <a:spcBef>
              <a:spcPct val="0"/>
            </a:spcBef>
            <a:spcAft>
              <a:spcPct val="35000"/>
            </a:spcAft>
            <a:buNone/>
          </a:pPr>
          <a:r>
            <a:rPr lang="pt-BR" sz="1550" b="1" kern="1200"/>
            <a:t>A Prefeitura Municipal deve equalizar as receitas com os custos e investimentos para gestão de resíduos sólidos, recuperação de passivos ambientais e inovações tecnológicas do modelo de prestação de serviço definido para atendimento à PNRS</a:t>
          </a:r>
          <a:endParaRPr lang="en-US" sz="1550" b="1" kern="1200"/>
        </a:p>
      </dsp:txBody>
      <dsp:txXfrm>
        <a:off x="5810469" y="1341234"/>
        <a:ext cx="2600361" cy="110318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AÇÕES DIRETORIA DE RESÍDUOS SÓLIDOS URBANOS(DRSU) </a:t>
          </a:r>
        </a:p>
      </dsp:txBody>
      <dsp:txXfrm>
        <a:off x="531493" y="34677"/>
        <a:ext cx="8766025" cy="45783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AÇÕES DIRETORIA DE RESÍDUOS SÓLIDOS URBANOS(DRSU) </a:t>
          </a:r>
        </a:p>
      </dsp:txBody>
      <dsp:txXfrm>
        <a:off x="531493" y="34677"/>
        <a:ext cx="8766025" cy="45783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AÇÕES DIRETORIA DE RESÍDUOS SÓLIDOS URBANOS(DRSU) </a:t>
          </a:r>
        </a:p>
      </dsp:txBody>
      <dsp:txXfrm>
        <a:off x="531493" y="34677"/>
        <a:ext cx="8766025" cy="45783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AÇÕES DIRETORIA DE RESÍDUOS SÓLIDOS URBANOS(DRSU) </a:t>
          </a:r>
        </a:p>
      </dsp:txBody>
      <dsp:txXfrm>
        <a:off x="531493" y="34677"/>
        <a:ext cx="8766025" cy="45783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REFERÊNCIAS</a:t>
          </a:r>
        </a:p>
      </dsp:txBody>
      <dsp:txXfrm>
        <a:off x="531493" y="34677"/>
        <a:ext cx="8766025" cy="457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POLÍTICA PÚBLICA DE RESÍDUOS</a:t>
          </a:r>
        </a:p>
      </dsp:txBody>
      <dsp:txXfrm>
        <a:off x="531493" y="34677"/>
        <a:ext cx="8766025" cy="4578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POLÍTICA PÚBLICA DE RESÍDUOS</a:t>
          </a:r>
        </a:p>
      </dsp:txBody>
      <dsp:txXfrm>
        <a:off x="531493" y="34677"/>
        <a:ext cx="8766025" cy="4578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ELABORAÇÃO DO PGIRS</a:t>
          </a:r>
        </a:p>
      </dsp:txBody>
      <dsp:txXfrm>
        <a:off x="531493" y="34677"/>
        <a:ext cx="8766025" cy="4578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ELABORAÇÃO DO PGIRS</a:t>
          </a:r>
        </a:p>
      </dsp:txBody>
      <dsp:txXfrm>
        <a:off x="531493" y="34677"/>
        <a:ext cx="8766025" cy="4578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ELABORAÇÃO DO PGIRS</a:t>
          </a:r>
        </a:p>
      </dsp:txBody>
      <dsp:txXfrm>
        <a:off x="531493" y="34677"/>
        <a:ext cx="8766025" cy="4578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3459-0427-4344-9052-B925797E7638}">
      <dsp:nvSpPr>
        <dsp:cNvPr id="0" name=""/>
        <dsp:cNvSpPr/>
      </dsp:nvSpPr>
      <dsp:spPr>
        <a:xfrm>
          <a:off x="0" y="369685"/>
          <a:ext cx="10144425" cy="252000"/>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64BF0C-A96F-4DE6-AEDF-A1013BF05FF0}">
      <dsp:nvSpPr>
        <dsp:cNvPr id="0" name=""/>
        <dsp:cNvSpPr/>
      </dsp:nvSpPr>
      <dsp:spPr>
        <a:xfrm>
          <a:off x="506725" y="9909"/>
          <a:ext cx="8815561" cy="50737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8405" tIns="0" rIns="268405" bIns="0" numCol="1" spcCol="1270" anchor="ctr" anchorCtr="0">
          <a:noAutofit/>
        </a:bodyPr>
        <a:lstStyle/>
        <a:p>
          <a:pPr marL="0" lvl="0" indent="0" algn="l" defTabSz="1155700">
            <a:lnSpc>
              <a:spcPct val="90000"/>
            </a:lnSpc>
            <a:spcBef>
              <a:spcPct val="0"/>
            </a:spcBef>
            <a:spcAft>
              <a:spcPct val="35000"/>
            </a:spcAft>
            <a:buNone/>
          </a:pPr>
          <a:r>
            <a:rPr lang="pt-BR" sz="2600" b="1" kern="1200"/>
            <a:t>A ELABORAÇÃO DO PGIRS</a:t>
          </a:r>
        </a:p>
      </dsp:txBody>
      <dsp:txXfrm>
        <a:off x="531493" y="34677"/>
        <a:ext cx="8766025" cy="4578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640E7-0413-4A62-89FC-25051F735C04}" type="datetimeFigureOut">
              <a:rPr lang="pt-BR" smtClean="0"/>
              <a:t>12/12/2025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BB0F8-91C5-4647-97DC-8278251ACE58}" type="slidenum">
              <a:rPr lang="pt-BR" smtClean="0"/>
              <a:t>‹nº›</a:t>
            </a:fld>
            <a:endParaRPr lang="pt-BR"/>
          </a:p>
        </p:txBody>
      </p:sp>
    </p:spTree>
    <p:extLst>
      <p:ext uri="{BB962C8B-B14F-4D97-AF65-F5344CB8AC3E}">
        <p14:creationId xmlns:p14="http://schemas.microsoft.com/office/powerpoint/2010/main" val="173692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Primeiramente, esse TR elucida algumas questões para harmonizar o entendimento das duas leis que tratam dessa matéria: a Lei nº 11.445/2007 e a Lei nº 12.305/2010 e seus respectivos decretos de regulamentação. Em seguida, são tratados os aspectos que devem fazer parte do diagnóstico do serviço de manejo de resíduos sólidos do </a:t>
            </a:r>
            <a:r>
              <a:rPr lang="pt-BR" err="1"/>
              <a:t>município</a:t>
            </a:r>
            <a:r>
              <a:rPr lang="pt-BR"/>
              <a:t>. O Plano Municipal de Gestão Integrada de Resíduos Sólidos (PGIRS) pode estar inserido no Plano de Saneamento Básico (PMSB), ou seja, um único plano atendendo às duas leis, desde que seja respeitado o conteúdo mínimo definido nos dois documentos legais, ambos de acordo com o art. 19.</a:t>
            </a:r>
          </a:p>
        </p:txBody>
      </p:sp>
      <p:sp>
        <p:nvSpPr>
          <p:cNvPr id="4" name="Espaço Reservado para Número de Slide 3"/>
          <p:cNvSpPr>
            <a:spLocks noGrp="1"/>
          </p:cNvSpPr>
          <p:nvPr>
            <p:ph type="sldNum" sz="quarter" idx="5"/>
          </p:nvPr>
        </p:nvSpPr>
        <p:spPr/>
        <p:txBody>
          <a:bodyPr/>
          <a:lstStyle/>
          <a:p>
            <a:fld id="{9CBBB0F8-91C5-4647-97DC-8278251ACE58}" type="slidenum">
              <a:rPr lang="pt-BR" smtClean="0"/>
              <a:t>9</a:t>
            </a:fld>
            <a:endParaRPr lang="pt-BR"/>
          </a:p>
        </p:txBody>
      </p:sp>
    </p:spTree>
    <p:extLst>
      <p:ext uri="{BB962C8B-B14F-4D97-AF65-F5344CB8AC3E}">
        <p14:creationId xmlns:p14="http://schemas.microsoft.com/office/powerpoint/2010/main" val="195771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2C717-51AF-DA8C-2D2C-75A60479E2F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6BDBB8C-F84A-960E-893E-4E14E41682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059522-7CE6-ECAB-A5A5-A59EF0079E74}"/>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EADBD0B-9093-6A95-E6EB-D4DCD5A779EE}"/>
              </a:ext>
            </a:extLst>
          </p:cNvPr>
          <p:cNvSpPr>
            <a:spLocks noGrp="1"/>
          </p:cNvSpPr>
          <p:nvPr>
            <p:ph type="sldNum" sz="quarter" idx="5"/>
          </p:nvPr>
        </p:nvSpPr>
        <p:spPr/>
        <p:txBody>
          <a:bodyPr/>
          <a:lstStyle/>
          <a:p>
            <a:fld id="{9CBBB0F8-91C5-4647-97DC-8278251ACE58}" type="slidenum">
              <a:rPr lang="pt-BR" smtClean="0"/>
              <a:t>10</a:t>
            </a:fld>
            <a:endParaRPr lang="pt-BR"/>
          </a:p>
        </p:txBody>
      </p:sp>
    </p:spTree>
    <p:extLst>
      <p:ext uri="{BB962C8B-B14F-4D97-AF65-F5344CB8AC3E}">
        <p14:creationId xmlns:p14="http://schemas.microsoft.com/office/powerpoint/2010/main" val="316334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9CBBB0F8-91C5-4647-97DC-8278251ACE58}" type="slidenum">
              <a:rPr lang="pt-BR" smtClean="0"/>
              <a:t>14</a:t>
            </a:fld>
            <a:endParaRPr lang="pt-BR"/>
          </a:p>
        </p:txBody>
      </p:sp>
    </p:spTree>
    <p:extLst>
      <p:ext uri="{BB962C8B-B14F-4D97-AF65-F5344CB8AC3E}">
        <p14:creationId xmlns:p14="http://schemas.microsoft.com/office/powerpoint/2010/main" val="173754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9CBBB0F8-91C5-4647-97DC-8278251ACE58}" type="slidenum">
              <a:rPr lang="pt-BR" smtClean="0"/>
              <a:t>34</a:t>
            </a:fld>
            <a:endParaRPr lang="pt-BR"/>
          </a:p>
        </p:txBody>
      </p:sp>
    </p:spTree>
    <p:extLst>
      <p:ext uri="{BB962C8B-B14F-4D97-AF65-F5344CB8AC3E}">
        <p14:creationId xmlns:p14="http://schemas.microsoft.com/office/powerpoint/2010/main" val="3527376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56731-FE14-40BB-88DD-0E2528A3D8D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2F3FB5A-3077-4D05-A793-1C84C3AA6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D7340B0-48EF-4BA8-A445-3D4A8493A1FC}"/>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5" name="Espaço Reservado para Rodapé 4">
            <a:extLst>
              <a:ext uri="{FF2B5EF4-FFF2-40B4-BE49-F238E27FC236}">
                <a16:creationId xmlns:a16="http://schemas.microsoft.com/office/drawing/2014/main" id="{9A1D59BF-9FF7-4438-879C-5AD956BE59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21D4C11-9975-474F-BEA7-B79174AF5690}"/>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26427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0CEEA-54D0-496A-AB8A-A3459DD83A8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6491C25-4735-412C-8E34-A8762C0BB84D}"/>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BD920AF-233D-4233-BD19-852981BBE7AE}"/>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5" name="Espaço Reservado para Rodapé 4">
            <a:extLst>
              <a:ext uri="{FF2B5EF4-FFF2-40B4-BE49-F238E27FC236}">
                <a16:creationId xmlns:a16="http://schemas.microsoft.com/office/drawing/2014/main" id="{9DD1C9B3-6ED3-4A2E-B890-30F53579A90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A7BB04D-B3B2-4089-A0B8-70AF65AD60AF}"/>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65657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DCA6D9-6910-463E-AF86-A34F5F768A4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CB91A53-244C-4FB8-B0C1-CA9636A0C55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917495-E906-4D2C-8C9B-5828C961B5D9}"/>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5" name="Espaço Reservado para Rodapé 4">
            <a:extLst>
              <a:ext uri="{FF2B5EF4-FFF2-40B4-BE49-F238E27FC236}">
                <a16:creationId xmlns:a16="http://schemas.microsoft.com/office/drawing/2014/main" id="{DE59DA6D-FFFD-40A4-852C-8794FF79848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F4DC79D-356F-4796-9DA0-01CCC5A107EC}"/>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11998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FCD47-A270-4D07-80A7-D3B1997B905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B3BB1FC-0573-4102-BF4E-247754E5282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D35625F-A92D-4ADF-9018-9E8B7AEF9EBE}"/>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5" name="Espaço Reservado para Rodapé 4">
            <a:extLst>
              <a:ext uri="{FF2B5EF4-FFF2-40B4-BE49-F238E27FC236}">
                <a16:creationId xmlns:a16="http://schemas.microsoft.com/office/drawing/2014/main" id="{E50942D4-04BB-44C2-89EB-93E90FB7C76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CEDF46-7E6C-4421-A807-FD5869F39D56}"/>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822409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51667A-75B8-44B6-8A26-884D2B6158A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9E6EA68-5CC3-4AE1-A22F-B35F29620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DDD810B-AAA7-4645-B653-B0A58B2EECF1}"/>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5" name="Espaço Reservado para Rodapé 4">
            <a:extLst>
              <a:ext uri="{FF2B5EF4-FFF2-40B4-BE49-F238E27FC236}">
                <a16:creationId xmlns:a16="http://schemas.microsoft.com/office/drawing/2014/main" id="{0B32C288-B49F-402D-A2AC-AC1FD6D41A6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8ABA61-06F1-40A1-A2EB-2A0EAFFE1A26}"/>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59873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A1C4-28DF-4656-9275-1F98822FCAE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BF53A02-5B04-47E4-B030-8EE41A502CC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DA14AC2-66B0-4B36-B07E-639BAED0250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DEA39C6-CD32-4BDD-B2BF-E260345C8CB7}"/>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6" name="Espaço Reservado para Rodapé 5">
            <a:extLst>
              <a:ext uri="{FF2B5EF4-FFF2-40B4-BE49-F238E27FC236}">
                <a16:creationId xmlns:a16="http://schemas.microsoft.com/office/drawing/2014/main" id="{AD2174EA-C404-4718-A349-B17EA8AFA35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991B7AD-0882-4976-83F8-6D760A2E718F}"/>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93163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3332A-9D31-4484-AA6F-6D04E5A994E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EEA48BF-6729-4713-A161-AA03597BE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4AF313B-9845-4718-AEB8-98B05AC1F9A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A5E34EF-CCAD-4158-B2F0-A15FE19890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D166997-EEEE-4F9F-BC33-75E38A60E95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7DE1F2A-7F54-4854-AA8D-A17222EF60BF}"/>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8" name="Espaço Reservado para Rodapé 7">
            <a:extLst>
              <a:ext uri="{FF2B5EF4-FFF2-40B4-BE49-F238E27FC236}">
                <a16:creationId xmlns:a16="http://schemas.microsoft.com/office/drawing/2014/main" id="{4CBF7EDF-149C-4D58-9EB8-448874D2534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B55CF23E-5F4C-4166-AF44-3C2F53ED5D39}"/>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27539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20D05-ACA4-4D46-A729-312B47057D2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7790BB8-8009-4CBC-95F0-DACBCD14F217}"/>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4" name="Espaço Reservado para Rodapé 3">
            <a:extLst>
              <a:ext uri="{FF2B5EF4-FFF2-40B4-BE49-F238E27FC236}">
                <a16:creationId xmlns:a16="http://schemas.microsoft.com/office/drawing/2014/main" id="{480BB695-CAAE-47F6-8B35-D100692B3D0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D685E34-0F9F-4DBA-945F-2BAE64B9A9BD}"/>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418356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C8F2D54-9CC1-4738-9B4D-CC0D4B8BCC0E}"/>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3" name="Espaço Reservado para Rodapé 2">
            <a:extLst>
              <a:ext uri="{FF2B5EF4-FFF2-40B4-BE49-F238E27FC236}">
                <a16:creationId xmlns:a16="http://schemas.microsoft.com/office/drawing/2014/main" id="{6E1D7CB8-6F56-4A9A-9D01-BB057830EDA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81CDC52-6A5C-408C-B99D-B383B68A1B51}"/>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86059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8FCB2-E7BB-4F5E-B89E-298C1C30348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CA3DFC2-2804-452B-9CAF-DD948A553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B820FCD-B6AD-47B5-9E4E-0C978AF17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A8C45F0-E954-48BE-9061-AD7E9B73484D}"/>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6" name="Espaço Reservado para Rodapé 5">
            <a:extLst>
              <a:ext uri="{FF2B5EF4-FFF2-40B4-BE49-F238E27FC236}">
                <a16:creationId xmlns:a16="http://schemas.microsoft.com/office/drawing/2014/main" id="{124466FE-C485-40FC-9EDD-F6EF2981C9E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D29F62A-7A9C-4A00-A5D1-FA6BCA13BB2D}"/>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13178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686D6-94E5-4DEA-8258-6749D4C642F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CC75D38-FB86-4FB7-A6BD-D71B69744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8143167-B068-45B5-8452-4D1CB16C3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0FB01D4-903F-4F96-AAE9-8F73B7311DCA}"/>
              </a:ext>
            </a:extLst>
          </p:cNvPr>
          <p:cNvSpPr>
            <a:spLocks noGrp="1"/>
          </p:cNvSpPr>
          <p:nvPr>
            <p:ph type="dt" sz="half" idx="10"/>
          </p:nvPr>
        </p:nvSpPr>
        <p:spPr/>
        <p:txBody>
          <a:bodyPr/>
          <a:lstStyle/>
          <a:p>
            <a:fld id="{528BB4B2-570B-45E1-9E06-D7969B987310}" type="datetimeFigureOut">
              <a:rPr lang="pt-BR" smtClean="0"/>
              <a:t>12/12/2025</a:t>
            </a:fld>
            <a:endParaRPr lang="pt-BR"/>
          </a:p>
        </p:txBody>
      </p:sp>
      <p:sp>
        <p:nvSpPr>
          <p:cNvPr id="6" name="Espaço Reservado para Rodapé 5">
            <a:extLst>
              <a:ext uri="{FF2B5EF4-FFF2-40B4-BE49-F238E27FC236}">
                <a16:creationId xmlns:a16="http://schemas.microsoft.com/office/drawing/2014/main" id="{12628120-46A0-4E1C-93AE-06A68B09693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F09D54A-BDBA-4EB9-AFF0-7CD981C8B878}"/>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82894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225148D-3672-43C9-BB04-ED044F04D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0BBF734-CA99-4834-B322-7FDA716D9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EE1C5F-78A8-41E4-A7B5-1DF063CB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BB4B2-570B-45E1-9E06-D7969B987310}" type="datetimeFigureOut">
              <a:rPr lang="pt-BR" smtClean="0"/>
              <a:t>12/12/2025</a:t>
            </a:fld>
            <a:endParaRPr lang="pt-BR"/>
          </a:p>
        </p:txBody>
      </p:sp>
      <p:sp>
        <p:nvSpPr>
          <p:cNvPr id="5" name="Espaço Reservado para Rodapé 4">
            <a:extLst>
              <a:ext uri="{FF2B5EF4-FFF2-40B4-BE49-F238E27FC236}">
                <a16:creationId xmlns:a16="http://schemas.microsoft.com/office/drawing/2014/main" id="{B53E8A6F-7050-49DB-8BD0-6BE1248DF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82C4589-07E6-432F-8ACA-D0C858EF7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D6F5-49CD-4682-92AE-3FCB660013FE}" type="slidenum">
              <a:rPr lang="pt-BR" smtClean="0"/>
              <a:t>‹nº›</a:t>
            </a:fld>
            <a:endParaRPr lang="pt-BR"/>
          </a:p>
        </p:txBody>
      </p:sp>
    </p:spTree>
    <p:extLst>
      <p:ext uri="{BB962C8B-B14F-4D97-AF65-F5344CB8AC3E}">
        <p14:creationId xmlns:p14="http://schemas.microsoft.com/office/powerpoint/2010/main" val="12755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11.png"/><Relationship Id="rId5" Type="http://schemas.openxmlformats.org/officeDocument/2006/relationships/diagramQuickStyle" Target="../diagrams/quickStyle12.xml"/><Relationship Id="rId10" Type="http://schemas.openxmlformats.org/officeDocument/2006/relationships/image" Target="../media/image10.svg"/><Relationship Id="rId4" Type="http://schemas.openxmlformats.org/officeDocument/2006/relationships/diagramLayout" Target="../diagrams/layout12.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8" Type="http://schemas.openxmlformats.org/officeDocument/2006/relationships/hyperlink" Target="https://www.brasildefato.com.br/2019/08/22/abandonada-pelo-governo-politica-nacional-de-residuos-solidos-completa-nove-anos/" TargetMode="External"/><Relationship Id="rId3" Type="http://schemas.openxmlformats.org/officeDocument/2006/relationships/diagramLayout" Target="../diagrams/layout14.xml"/><Relationship Id="rId7" Type="http://schemas.openxmlformats.org/officeDocument/2006/relationships/image" Target="../media/image12.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hyperlink" Target="https://creativecommons.org/licenses/by-nd/3.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5.xml"/><Relationship Id="rId7" Type="http://schemas.openxmlformats.org/officeDocument/2006/relationships/image" Target="../media/image13.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diagramLayout" Target="../diagrams/layout16.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diagramData" Target="../diagrams/data16.xml"/><Relationship Id="rId16" Type="http://schemas.openxmlformats.org/officeDocument/2006/relationships/image" Target="../media/image25.svg"/><Relationship Id="rId1" Type="http://schemas.openxmlformats.org/officeDocument/2006/relationships/slideLayout" Target="../slideLayouts/slideLayout2.xml"/><Relationship Id="rId6" Type="http://schemas.microsoft.com/office/2007/relationships/diagramDrawing" Target="../diagrams/drawing16.xml"/><Relationship Id="rId11" Type="http://schemas.openxmlformats.org/officeDocument/2006/relationships/image" Target="../media/image20.png"/><Relationship Id="rId5" Type="http://schemas.openxmlformats.org/officeDocument/2006/relationships/diagramColors" Target="../diagrams/colors16.xml"/><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diagramQuickStyle" Target="../diagrams/quickStyle16.xml"/><Relationship Id="rId9" Type="http://schemas.openxmlformats.org/officeDocument/2006/relationships/image" Target="../media/image18.png"/><Relationship Id="rId14" Type="http://schemas.openxmlformats.org/officeDocument/2006/relationships/image" Target="../media/image23.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17.xml"/><Relationship Id="rId7" Type="http://schemas.openxmlformats.org/officeDocument/2006/relationships/image" Target="../media/image26.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18.xml"/><Relationship Id="rId7" Type="http://schemas.openxmlformats.org/officeDocument/2006/relationships/image" Target="../media/image26.png"/><Relationship Id="rId12" Type="http://schemas.openxmlformats.org/officeDocument/2006/relationships/image" Target="../media/image32.sv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openxmlformats.org/officeDocument/2006/relationships/image" Target="../media/image31.png"/><Relationship Id="rId5" Type="http://schemas.openxmlformats.org/officeDocument/2006/relationships/diagramColors" Target="../diagrams/colors18.xml"/><Relationship Id="rId10" Type="http://schemas.openxmlformats.org/officeDocument/2006/relationships/image" Target="../media/image30.svg"/><Relationship Id="rId4" Type="http://schemas.openxmlformats.org/officeDocument/2006/relationships/diagramQuickStyle" Target="../diagrams/quickStyle18.xm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19.xml"/><Relationship Id="rId7" Type="http://schemas.openxmlformats.org/officeDocument/2006/relationships/image" Target="../media/image26.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openxmlformats.org/officeDocument/2006/relationships/image" Target="../media/image35.svg"/><Relationship Id="rId5" Type="http://schemas.openxmlformats.org/officeDocument/2006/relationships/diagramColors" Target="../diagrams/colors19.xml"/><Relationship Id="rId10" Type="http://schemas.openxmlformats.org/officeDocument/2006/relationships/image" Target="../media/image34.png"/><Relationship Id="rId4" Type="http://schemas.openxmlformats.org/officeDocument/2006/relationships/diagramQuickStyle" Target="../diagrams/quickStyle19.xml"/><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0.xml"/><Relationship Id="rId7" Type="http://schemas.openxmlformats.org/officeDocument/2006/relationships/image" Target="../media/image26.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Layout" Target="../diagrams/layout21.xml"/><Relationship Id="rId7" Type="http://schemas.openxmlformats.org/officeDocument/2006/relationships/image" Target="../media/image36.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10" Type="http://schemas.openxmlformats.org/officeDocument/2006/relationships/image" Target="../media/image39.jpeg"/><Relationship Id="rId4" Type="http://schemas.openxmlformats.org/officeDocument/2006/relationships/diagramQuickStyle" Target="../diagrams/quickStyle21.xml"/><Relationship Id="rId9"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22.xml"/><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openxmlformats.org/officeDocument/2006/relationships/image" Target="../media/image44.jpeg"/><Relationship Id="rId5" Type="http://schemas.openxmlformats.org/officeDocument/2006/relationships/diagramColors" Target="../diagrams/colors22.xml"/><Relationship Id="rId10" Type="http://schemas.openxmlformats.org/officeDocument/2006/relationships/image" Target="../media/image43.jpeg"/><Relationship Id="rId4" Type="http://schemas.openxmlformats.org/officeDocument/2006/relationships/diagramQuickStyle" Target="../diagrams/quickStyle22.xml"/><Relationship Id="rId9"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image" Target="../media/image50.png"/><Relationship Id="rId5" Type="http://schemas.openxmlformats.org/officeDocument/2006/relationships/diagramQuickStyle" Target="../diagrams/quickStyle24.xml"/><Relationship Id="rId10" Type="http://schemas.openxmlformats.org/officeDocument/2006/relationships/image" Target="../media/image49.jpeg"/><Relationship Id="rId4" Type="http://schemas.openxmlformats.org/officeDocument/2006/relationships/diagramLayout" Target="../diagrams/layout24.xml"/><Relationship Id="rId9"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5.xml"/><Relationship Id="rId7" Type="http://schemas.openxmlformats.org/officeDocument/2006/relationships/image" Target="../media/image26.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10" Type="http://schemas.openxmlformats.org/officeDocument/2006/relationships/image" Target="../media/image56.png"/><Relationship Id="rId4" Type="http://schemas.openxmlformats.org/officeDocument/2006/relationships/diagramQuickStyle" Target="../diagrams/quickStyle25.xm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2.xml"/><Relationship Id="rId7" Type="http://schemas.openxmlformats.org/officeDocument/2006/relationships/image" Target="../media/image3.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6.xml"/><Relationship Id="rId7" Type="http://schemas.openxmlformats.org/officeDocument/2006/relationships/image" Target="../media/image26.pn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10" Type="http://schemas.openxmlformats.org/officeDocument/2006/relationships/image" Target="../media/image56.png"/><Relationship Id="rId4" Type="http://schemas.openxmlformats.org/officeDocument/2006/relationships/diagramQuickStyle" Target="../diagrams/quickStyle26.xml"/><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27.svg"/></Relationships>
</file>

<file path=ppt/slides/_rels/slide3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8.xml"/><Relationship Id="rId7" Type="http://schemas.openxmlformats.org/officeDocument/2006/relationships/image" Target="../media/image26.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10" Type="http://schemas.openxmlformats.org/officeDocument/2006/relationships/image" Target="../media/image59.jpeg"/><Relationship Id="rId4" Type="http://schemas.openxmlformats.org/officeDocument/2006/relationships/diagramQuickStyle" Target="../diagrams/quickStyle28.xml"/><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9.xml"/><Relationship Id="rId7" Type="http://schemas.openxmlformats.org/officeDocument/2006/relationships/image" Target="../media/image26.pn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diagramColors" Target="../diagrams/colors31.xml"/><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diagramQuickStyle" Target="../diagrams/quickStyle3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0.xml"/><Relationship Id="rId11" Type="http://schemas.openxmlformats.org/officeDocument/2006/relationships/diagramLayout" Target="../diagrams/layout31.xml"/><Relationship Id="rId5" Type="http://schemas.openxmlformats.org/officeDocument/2006/relationships/diagramQuickStyle" Target="../diagrams/quickStyle30.xml"/><Relationship Id="rId10" Type="http://schemas.openxmlformats.org/officeDocument/2006/relationships/diagramData" Target="../diagrams/data31.xml"/><Relationship Id="rId4" Type="http://schemas.openxmlformats.org/officeDocument/2006/relationships/diagramLayout" Target="../diagrams/layout30.xml"/><Relationship Id="rId9" Type="http://schemas.openxmlformats.org/officeDocument/2006/relationships/image" Target="../media/image27.svg"/><Relationship Id="rId14" Type="http://schemas.microsoft.com/office/2007/relationships/diagramDrawing" Target="../diagrams/drawing3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64.pn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65.jpe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67.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Layout" Target="../diagrams/layout35.xml"/><Relationship Id="rId7" Type="http://schemas.openxmlformats.org/officeDocument/2006/relationships/image" Target="../media/image67.png"/><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10" Type="http://schemas.openxmlformats.org/officeDocument/2006/relationships/image" Target="../media/image70.png"/><Relationship Id="rId4" Type="http://schemas.openxmlformats.org/officeDocument/2006/relationships/diagramQuickStyle" Target="../diagrams/quickStyle35.xml"/><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hyperlink" Target="https://www.abrema.org.br/wp-content/uploads/2025/01/guia-orientacao-adequacao-dos-municipios.pdf" TargetMode="Externa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51C01351-27C9-5054-3713-627DC460B08F}"/>
              </a:ext>
            </a:extLst>
          </p:cNvPr>
          <p:cNvSpPr txBox="1"/>
          <p:nvPr/>
        </p:nvSpPr>
        <p:spPr>
          <a:xfrm>
            <a:off x="397563" y="3062189"/>
            <a:ext cx="11396869" cy="1754326"/>
          </a:xfrm>
          <a:prstGeom prst="rect">
            <a:avLst/>
          </a:prstGeom>
          <a:noFill/>
        </p:spPr>
        <p:txBody>
          <a:bodyPr wrap="square" rtlCol="0">
            <a:spAutoFit/>
          </a:bodyPr>
          <a:lstStyle/>
          <a:p>
            <a:pPr algn="ctr"/>
            <a:r>
              <a:rPr lang="pt-BR" sz="3600" b="1">
                <a:solidFill>
                  <a:srgbClr val="000000"/>
                </a:solidFill>
                <a:latin typeface="Arial" panose="020B0604020202020204" pitchFamily="34" charset="0"/>
                <a:ea typeface="Calibri" panose="020F0502020204030204" pitchFamily="34" charset="0"/>
              </a:rPr>
              <a:t>DIRETRIZES PRÁTICAS PARA ELABORAÇÃO E IMPLEMENTAÇÃO DO PLANO DE GESTÃO INTEGRADA DE RESÍDUOS SÓLIDOS - PGIRS</a:t>
            </a:r>
            <a:endParaRPr lang="pt-BR" sz="3600" b="1"/>
          </a:p>
        </p:txBody>
      </p:sp>
      <p:sp>
        <p:nvSpPr>
          <p:cNvPr id="6" name="CaixaDeTexto 5">
            <a:extLst>
              <a:ext uri="{FF2B5EF4-FFF2-40B4-BE49-F238E27FC236}">
                <a16:creationId xmlns:a16="http://schemas.microsoft.com/office/drawing/2014/main" id="{39D6A5D3-14B7-B4D6-4BBD-F4831389AE43}"/>
              </a:ext>
            </a:extLst>
          </p:cNvPr>
          <p:cNvSpPr txBox="1"/>
          <p:nvPr/>
        </p:nvSpPr>
        <p:spPr>
          <a:xfrm>
            <a:off x="397561" y="973522"/>
            <a:ext cx="11396869" cy="1015663"/>
          </a:xfrm>
          <a:prstGeom prst="rect">
            <a:avLst/>
          </a:prstGeom>
          <a:noFill/>
        </p:spPr>
        <p:txBody>
          <a:bodyPr wrap="square" rtlCol="0">
            <a:spAutoFit/>
          </a:bodyPr>
          <a:lstStyle/>
          <a:p>
            <a:pPr algn="ctr"/>
            <a:r>
              <a:rPr lang="pt-BR" sz="1700">
                <a:solidFill>
                  <a:srgbClr val="000000"/>
                </a:solidFill>
                <a:latin typeface="Arial" panose="020B0604020202020204" pitchFamily="34" charset="0"/>
                <a:ea typeface="Calibri" panose="020F0502020204030204" pitchFamily="34" charset="0"/>
              </a:rPr>
              <a:t>SECRETARIA DE ESTADO DE MEIO AMBIENTE E DESENVOLVIMENTO SUSTENTÁVEL</a:t>
            </a:r>
          </a:p>
          <a:p>
            <a:pPr algn="ctr"/>
            <a:r>
              <a:rPr lang="pt-BR" sz="1500">
                <a:solidFill>
                  <a:srgbClr val="000000"/>
                </a:solidFill>
                <a:latin typeface="Arial" panose="020B0604020202020204" pitchFamily="34" charset="0"/>
              </a:rPr>
              <a:t>SUBSECRETARIA DE SANEAMENTO</a:t>
            </a:r>
          </a:p>
          <a:p>
            <a:pPr algn="ctr"/>
            <a:r>
              <a:rPr lang="pt-BR" sz="1400" b="1">
                <a:solidFill>
                  <a:srgbClr val="000000"/>
                </a:solidFill>
                <a:latin typeface="Arial" panose="020B0604020202020204" pitchFamily="34" charset="0"/>
              </a:rPr>
              <a:t>SUPERINTENDÊNCIA DE RESÍDUOS</a:t>
            </a:r>
          </a:p>
          <a:p>
            <a:pPr algn="ctr"/>
            <a:r>
              <a:rPr lang="pt-BR" sz="1400" b="1"/>
              <a:t>DIRETORIA DE RESÍDUOS SÓLIDOS URBANOS</a:t>
            </a:r>
          </a:p>
        </p:txBody>
      </p:sp>
      <p:sp>
        <p:nvSpPr>
          <p:cNvPr id="7" name="CaixaDeTexto 6">
            <a:extLst>
              <a:ext uri="{FF2B5EF4-FFF2-40B4-BE49-F238E27FC236}">
                <a16:creationId xmlns:a16="http://schemas.microsoft.com/office/drawing/2014/main" id="{C20F3614-3D56-2884-071D-D351B7E59686}"/>
              </a:ext>
            </a:extLst>
          </p:cNvPr>
          <p:cNvSpPr txBox="1"/>
          <p:nvPr/>
        </p:nvSpPr>
        <p:spPr>
          <a:xfrm>
            <a:off x="3611214" y="6158128"/>
            <a:ext cx="4969565" cy="584775"/>
          </a:xfrm>
          <a:prstGeom prst="rect">
            <a:avLst/>
          </a:prstGeom>
          <a:noFill/>
        </p:spPr>
        <p:txBody>
          <a:bodyPr wrap="square" rtlCol="0">
            <a:spAutoFit/>
          </a:bodyPr>
          <a:lstStyle/>
          <a:p>
            <a:pPr algn="ctr"/>
            <a:r>
              <a:rPr lang="pt-BR" sz="1600">
                <a:solidFill>
                  <a:srgbClr val="000000"/>
                </a:solidFill>
                <a:latin typeface="Arial" panose="020B0604020202020204" pitchFamily="34" charset="0"/>
                <a:ea typeface="Calibri" panose="020F0502020204030204" pitchFamily="34" charset="0"/>
              </a:rPr>
              <a:t>DEZEMBRO, 2025</a:t>
            </a:r>
          </a:p>
          <a:p>
            <a:pPr algn="ctr"/>
            <a:endParaRPr lang="pt-BR" sz="1600" dirty="0"/>
          </a:p>
        </p:txBody>
      </p:sp>
      <p:sp>
        <p:nvSpPr>
          <p:cNvPr id="2" name="CaixaDeTexto 1">
            <a:extLst>
              <a:ext uri="{FF2B5EF4-FFF2-40B4-BE49-F238E27FC236}">
                <a16:creationId xmlns:a16="http://schemas.microsoft.com/office/drawing/2014/main" id="{02A50811-58D3-E1A2-BCB1-4EDFDBD4CE4E}"/>
              </a:ext>
            </a:extLst>
          </p:cNvPr>
          <p:cNvSpPr txBox="1"/>
          <p:nvPr/>
        </p:nvSpPr>
        <p:spPr>
          <a:xfrm>
            <a:off x="7476565" y="5181600"/>
            <a:ext cx="4715435" cy="461665"/>
          </a:xfrm>
          <a:prstGeom prst="rect">
            <a:avLst/>
          </a:prstGeom>
          <a:noFill/>
        </p:spPr>
        <p:txBody>
          <a:bodyPr wrap="square" rtlCol="0">
            <a:spAutoFit/>
          </a:bodyPr>
          <a:lstStyle/>
          <a:p>
            <a:r>
              <a:rPr lang="pt-BR" sz="2400" b="1">
                <a:solidFill>
                  <a:srgbClr val="00B050"/>
                </a:solidFill>
              </a:rPr>
              <a:t>Cristiane Alcântara Hubner</a:t>
            </a:r>
          </a:p>
        </p:txBody>
      </p:sp>
    </p:spTree>
    <p:extLst>
      <p:ext uri="{BB962C8B-B14F-4D97-AF65-F5344CB8AC3E}">
        <p14:creationId xmlns:p14="http://schemas.microsoft.com/office/powerpoint/2010/main" val="3863336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91307-C893-EDB5-79C1-456ADCBB08F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3361E7F7-C117-5EB5-85B7-CE2CBA7309A6}"/>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5">
            <a:extLst>
              <a:ext uri="{FF2B5EF4-FFF2-40B4-BE49-F238E27FC236}">
                <a16:creationId xmlns:a16="http://schemas.microsoft.com/office/drawing/2014/main" id="{52D3FCCF-4849-1E08-BFDB-483B0DF5553E}"/>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272869" y="2094106"/>
            <a:ext cx="3088839" cy="4207388"/>
          </a:xfrm>
          <a:prstGeom prst="rect">
            <a:avLst/>
          </a:prstGeom>
        </p:spPr>
      </p:pic>
      <p:sp>
        <p:nvSpPr>
          <p:cNvPr id="3" name="TextBox 6">
            <a:extLst>
              <a:ext uri="{FF2B5EF4-FFF2-40B4-BE49-F238E27FC236}">
                <a16:creationId xmlns:a16="http://schemas.microsoft.com/office/drawing/2014/main" id="{6EAC0E76-7A05-127C-5CEE-353E7531AD0C}"/>
              </a:ext>
            </a:extLst>
          </p:cNvPr>
          <p:cNvSpPr txBox="1"/>
          <p:nvPr/>
        </p:nvSpPr>
        <p:spPr>
          <a:xfrm>
            <a:off x="3361704" y="1825167"/>
            <a:ext cx="8830296" cy="4632037"/>
          </a:xfrm>
          <a:prstGeom prst="rect">
            <a:avLst/>
          </a:prstGeom>
          <a:noFill/>
        </p:spPr>
        <p:txBody>
          <a:bodyPr wrap="square" rtlCol="0">
            <a:spAutoFit/>
          </a:bodyPr>
          <a:lstStyle/>
          <a:p>
            <a:pPr marL="432000" indent="-457200">
              <a:spcAft>
                <a:spcPts val="600"/>
              </a:spcAft>
              <a:buFont typeface="Wingdings" panose="05000000000000000000" pitchFamily="2" charset="2"/>
              <a:buChar char="Ø"/>
            </a:pPr>
            <a:r>
              <a:rPr lang="pt-BR" sz="2000" b="1"/>
              <a:t>diagnóstico</a:t>
            </a:r>
            <a:r>
              <a:rPr lang="pt-BR" sz="2000"/>
              <a:t> da situação dos resíduos sólidos gerados;</a:t>
            </a:r>
          </a:p>
          <a:p>
            <a:pPr marL="432000" indent="-457200">
              <a:spcAft>
                <a:spcPts val="600"/>
              </a:spcAft>
              <a:buFont typeface="Wingdings" panose="05000000000000000000" pitchFamily="2" charset="2"/>
              <a:buChar char="Ø"/>
            </a:pPr>
            <a:r>
              <a:rPr lang="pt-BR" sz="2000"/>
              <a:t>identificação de </a:t>
            </a:r>
            <a:r>
              <a:rPr lang="pt-BR" sz="2000" b="1"/>
              <a:t>áreas favoráveis para disposição final ambientalmente </a:t>
            </a:r>
            <a:r>
              <a:rPr lang="pt-BR" sz="2000"/>
              <a:t>adequada de rejeitos;</a:t>
            </a:r>
          </a:p>
          <a:p>
            <a:pPr marL="432000" indent="-457200">
              <a:spcAft>
                <a:spcPts val="600"/>
              </a:spcAft>
              <a:buFont typeface="Wingdings" panose="05000000000000000000" pitchFamily="2" charset="2"/>
              <a:buChar char="Ø"/>
            </a:pPr>
            <a:r>
              <a:rPr lang="pt-BR" sz="2000"/>
              <a:t>estratégias para redução de rejeitos;</a:t>
            </a:r>
          </a:p>
          <a:p>
            <a:pPr marL="432000" indent="-457200">
              <a:spcAft>
                <a:spcPts val="600"/>
              </a:spcAft>
              <a:buFont typeface="Wingdings" panose="05000000000000000000" pitchFamily="2" charset="2"/>
              <a:buChar char="Ø"/>
            </a:pPr>
            <a:r>
              <a:rPr lang="pt-BR" sz="2000"/>
              <a:t>a definição das responsabilidades, entre as quais as dos geradores sujeitos a </a:t>
            </a:r>
            <a:r>
              <a:rPr lang="pt-BR" sz="2000" b="1"/>
              <a:t>planos de gerenciamento específico e a dos responsáveis pela logística reversa</a:t>
            </a:r>
            <a:r>
              <a:rPr lang="pt-BR" sz="2000"/>
              <a:t>;</a:t>
            </a:r>
          </a:p>
          <a:p>
            <a:pPr marL="432000" indent="-457200">
              <a:spcAft>
                <a:spcPts val="600"/>
              </a:spcAft>
              <a:buFont typeface="Wingdings" panose="05000000000000000000" pitchFamily="2" charset="2"/>
              <a:buChar char="Ø"/>
            </a:pPr>
            <a:r>
              <a:rPr lang="pt-BR" sz="2000" b="1"/>
              <a:t>indicadores</a:t>
            </a:r>
            <a:r>
              <a:rPr lang="pt-BR" sz="2000"/>
              <a:t> de desempenho operacional e ambiental;</a:t>
            </a:r>
          </a:p>
          <a:p>
            <a:pPr marL="432000" indent="-457200">
              <a:spcAft>
                <a:spcPts val="600"/>
              </a:spcAft>
              <a:buFont typeface="Wingdings" panose="05000000000000000000" pitchFamily="2" charset="2"/>
              <a:buChar char="Ø"/>
            </a:pPr>
            <a:r>
              <a:rPr lang="pt-BR" sz="2000" b="1"/>
              <a:t>ações e programas </a:t>
            </a:r>
            <a:r>
              <a:rPr lang="pt-BR" sz="2000"/>
              <a:t>de capacitação técnica e de educação ambiental;</a:t>
            </a:r>
          </a:p>
          <a:p>
            <a:pPr marL="432000" indent="-457200">
              <a:spcAft>
                <a:spcPts val="600"/>
              </a:spcAft>
              <a:buFont typeface="Wingdings" panose="05000000000000000000" pitchFamily="2" charset="2"/>
              <a:buChar char="Ø"/>
            </a:pPr>
            <a:r>
              <a:rPr lang="pt-BR" sz="2000" b="1"/>
              <a:t>definição de metas de redução, reutilização, coleta seletiva e reciclagem</a:t>
            </a:r>
            <a:r>
              <a:rPr lang="pt-BR" sz="2000"/>
              <a:t>, e dos seus mecanismos de </a:t>
            </a:r>
            <a:r>
              <a:rPr lang="pt-BR" sz="2000" b="1"/>
              <a:t>fiscalização e controle e inclusão de catadores</a:t>
            </a:r>
            <a:r>
              <a:rPr lang="pt-BR" sz="2000"/>
              <a:t>;</a:t>
            </a:r>
          </a:p>
          <a:p>
            <a:pPr marL="432000" indent="-457200">
              <a:spcAft>
                <a:spcPts val="600"/>
              </a:spcAft>
              <a:buFont typeface="Wingdings" panose="05000000000000000000" pitchFamily="2" charset="2"/>
              <a:buChar char="Ø"/>
            </a:pPr>
            <a:r>
              <a:rPr lang="pt-BR" sz="2000"/>
              <a:t>prestação dos serviços públicos de limpeza urbana e de manejo de resíduos sólidos e a sua forma de </a:t>
            </a:r>
            <a:r>
              <a:rPr lang="pt-BR" sz="2000" b="1"/>
              <a:t>cobrança para sustentabilidade econômica financeira</a:t>
            </a:r>
            <a:endParaRPr lang="pt-BR" sz="2000" b="1">
              <a:solidFill>
                <a:srgbClr val="002060"/>
              </a:solidFill>
            </a:endParaRPr>
          </a:p>
        </p:txBody>
      </p:sp>
    </p:spTree>
    <p:extLst>
      <p:ext uri="{BB962C8B-B14F-4D97-AF65-F5344CB8AC3E}">
        <p14:creationId xmlns:p14="http://schemas.microsoft.com/office/powerpoint/2010/main" val="930190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6369-F05E-B51A-1287-DC1F00EF697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623DD3E0-F069-189F-7374-850ABD57EEFF}"/>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Agrupar 6">
            <a:extLst>
              <a:ext uri="{FF2B5EF4-FFF2-40B4-BE49-F238E27FC236}">
                <a16:creationId xmlns:a16="http://schemas.microsoft.com/office/drawing/2014/main" id="{C19A0BB4-5A5F-3DA8-0DD1-C1BB1CEC1CEC}"/>
              </a:ext>
            </a:extLst>
          </p:cNvPr>
          <p:cNvGrpSpPr/>
          <p:nvPr/>
        </p:nvGrpSpPr>
        <p:grpSpPr>
          <a:xfrm>
            <a:off x="243949" y="1631575"/>
            <a:ext cx="5070220" cy="5047130"/>
            <a:chOff x="243949" y="1631575"/>
            <a:chExt cx="5070220" cy="5047130"/>
          </a:xfrm>
        </p:grpSpPr>
        <p:pic>
          <p:nvPicPr>
            <p:cNvPr id="1028" name="Picture 4" descr="Política Nacional de Resíduos Sólidos: o que é e para que serve?">
              <a:extLst>
                <a:ext uri="{FF2B5EF4-FFF2-40B4-BE49-F238E27FC236}">
                  <a16:creationId xmlns:a16="http://schemas.microsoft.com/office/drawing/2014/main" id="{B01C805A-8360-AFF8-CA82-99BF528985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458"/>
            <a:stretch>
              <a:fillRect/>
            </a:stretch>
          </p:blipFill>
          <p:spPr bwMode="auto">
            <a:xfrm>
              <a:off x="243949" y="1631575"/>
              <a:ext cx="5070220" cy="504712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610F7AF4-1F12-329C-30CC-02DF7A1127BB}"/>
                </a:ext>
              </a:extLst>
            </p:cNvPr>
            <p:cNvSpPr/>
            <p:nvPr/>
          </p:nvSpPr>
          <p:spPr>
            <a:xfrm>
              <a:off x="243949" y="5558119"/>
              <a:ext cx="5070220" cy="1120586"/>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000" b="1"/>
                <a:t>Lei federal 12.305/2010</a:t>
              </a:r>
            </a:p>
          </p:txBody>
        </p:sp>
      </p:grpSp>
      <p:sp>
        <p:nvSpPr>
          <p:cNvPr id="9" name="CaixaDeTexto 8">
            <a:extLst>
              <a:ext uri="{FF2B5EF4-FFF2-40B4-BE49-F238E27FC236}">
                <a16:creationId xmlns:a16="http://schemas.microsoft.com/office/drawing/2014/main" id="{214125F8-F2ED-DD2C-9056-DA2BEFCF134B}"/>
              </a:ext>
            </a:extLst>
          </p:cNvPr>
          <p:cNvSpPr txBox="1"/>
          <p:nvPr/>
        </p:nvSpPr>
        <p:spPr>
          <a:xfrm>
            <a:off x="5314168" y="1757082"/>
            <a:ext cx="6877831" cy="4610365"/>
          </a:xfrm>
          <a:prstGeom prst="rect">
            <a:avLst/>
          </a:prstGeom>
          <a:noFill/>
        </p:spPr>
        <p:txBody>
          <a:bodyPr wrap="square">
            <a:spAutoFit/>
          </a:bodyPr>
          <a:lstStyle/>
          <a:p>
            <a:pPr marL="457200" indent="-457200">
              <a:lnSpc>
                <a:spcPct val="150000"/>
              </a:lnSpc>
              <a:spcBef>
                <a:spcPts val="600"/>
              </a:spcBef>
              <a:spcAft>
                <a:spcPts val="1000"/>
              </a:spcAft>
              <a:buFont typeface="Wingdings" panose="05000000000000000000" pitchFamily="2" charset="2"/>
              <a:buChar char="Ø"/>
            </a:pPr>
            <a:r>
              <a:rPr lang="pt-BR" sz="2200"/>
              <a:t>Art. 18. A elaboração de plano municipal de gestão integrada de resíduos sólidos, nos termos previstos por esta Lei, </a:t>
            </a:r>
            <a:r>
              <a:rPr lang="pt-BR" sz="2200" b="1"/>
              <a:t>é condição para o Distrito Federal e os Municípios terem acesso a recursos da União</a:t>
            </a:r>
            <a:r>
              <a:rPr lang="pt-BR" sz="2200"/>
              <a:t>, ou por ela controlados, </a:t>
            </a:r>
            <a:r>
              <a:rPr lang="pt-BR" sz="2200" b="1"/>
              <a:t>destinados a empreendimentos e serviços relacionados à limpeza urbana e ao manejo de resíduos sólidos</a:t>
            </a:r>
            <a:r>
              <a:rPr lang="pt-BR" sz="2200"/>
              <a:t>, ou para serem beneficiados por incentivos ou financiamentos de entidades federais de crédito ou fomento para tal finalidade</a:t>
            </a:r>
          </a:p>
        </p:txBody>
      </p:sp>
    </p:spTree>
    <p:extLst>
      <p:ext uri="{BB962C8B-B14F-4D97-AF65-F5344CB8AC3E}">
        <p14:creationId xmlns:p14="http://schemas.microsoft.com/office/powerpoint/2010/main" val="2221296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E23DD-39C4-83F7-C696-9F521D4EF1CE}"/>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3CADBBF-74FD-2DB6-1B10-3A8852865C37}"/>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Agrupar 6">
            <a:extLst>
              <a:ext uri="{FF2B5EF4-FFF2-40B4-BE49-F238E27FC236}">
                <a16:creationId xmlns:a16="http://schemas.microsoft.com/office/drawing/2014/main" id="{1265C254-96E0-CA43-F874-BBA40128D703}"/>
              </a:ext>
            </a:extLst>
          </p:cNvPr>
          <p:cNvGrpSpPr/>
          <p:nvPr/>
        </p:nvGrpSpPr>
        <p:grpSpPr>
          <a:xfrm>
            <a:off x="243949" y="1631575"/>
            <a:ext cx="5070220" cy="5047130"/>
            <a:chOff x="243949" y="1631575"/>
            <a:chExt cx="5070220" cy="5047130"/>
          </a:xfrm>
        </p:grpSpPr>
        <p:pic>
          <p:nvPicPr>
            <p:cNvPr id="1028" name="Picture 4" descr="Política Nacional de Resíduos Sólidos: o que é e para que serve?">
              <a:extLst>
                <a:ext uri="{FF2B5EF4-FFF2-40B4-BE49-F238E27FC236}">
                  <a16:creationId xmlns:a16="http://schemas.microsoft.com/office/drawing/2014/main" id="{5AC0D232-305D-A3EE-1E22-2A7FAABB7D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458"/>
            <a:stretch>
              <a:fillRect/>
            </a:stretch>
          </p:blipFill>
          <p:spPr bwMode="auto">
            <a:xfrm>
              <a:off x="243949" y="1631575"/>
              <a:ext cx="5070220" cy="504712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E97E9908-274F-DF9A-FD77-560F0080BAB4}"/>
                </a:ext>
              </a:extLst>
            </p:cNvPr>
            <p:cNvSpPr/>
            <p:nvPr/>
          </p:nvSpPr>
          <p:spPr>
            <a:xfrm>
              <a:off x="243949" y="5558119"/>
              <a:ext cx="5070220" cy="1120586"/>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000" b="1"/>
                <a:t>Lei federal 12.305/2010</a:t>
              </a:r>
            </a:p>
          </p:txBody>
        </p:sp>
      </p:grpSp>
      <p:sp>
        <p:nvSpPr>
          <p:cNvPr id="11" name="CaixaDeTexto 10">
            <a:extLst>
              <a:ext uri="{FF2B5EF4-FFF2-40B4-BE49-F238E27FC236}">
                <a16:creationId xmlns:a16="http://schemas.microsoft.com/office/drawing/2014/main" id="{6D976303-F3C1-59A0-B78F-D697D2F0299A}"/>
              </a:ext>
            </a:extLst>
          </p:cNvPr>
          <p:cNvSpPr txBox="1"/>
          <p:nvPr/>
        </p:nvSpPr>
        <p:spPr>
          <a:xfrm>
            <a:off x="5314169" y="1380568"/>
            <a:ext cx="6633882" cy="5432256"/>
          </a:xfrm>
          <a:prstGeom prst="rect">
            <a:avLst/>
          </a:prstGeom>
          <a:noFill/>
        </p:spPr>
        <p:txBody>
          <a:bodyPr wrap="square">
            <a:spAutoFit/>
          </a:bodyPr>
          <a:lstStyle/>
          <a:p>
            <a:pPr algn="just">
              <a:spcBef>
                <a:spcPts val="1125"/>
              </a:spcBef>
              <a:spcAft>
                <a:spcPts val="1125"/>
              </a:spcAft>
              <a:buNone/>
            </a:pPr>
            <a:r>
              <a:rPr lang="pt-BR" sz="2200" b="1" i="0">
                <a:solidFill>
                  <a:srgbClr val="000000"/>
                </a:solidFill>
                <a:effectLst/>
                <a:latin typeface="Calibri (Corpo)"/>
              </a:rPr>
              <a:t>Art. 18. </a:t>
            </a:r>
          </a:p>
          <a:p>
            <a:pPr algn="just">
              <a:spcBef>
                <a:spcPts val="1125"/>
              </a:spcBef>
              <a:spcAft>
                <a:spcPts val="1125"/>
              </a:spcAft>
              <a:buNone/>
            </a:pPr>
            <a:r>
              <a:rPr lang="pt-BR" sz="2200" b="0" i="0">
                <a:solidFill>
                  <a:srgbClr val="000000"/>
                </a:solidFill>
                <a:effectLst/>
                <a:latin typeface="Calibri (Corpo)"/>
              </a:rPr>
              <a:t>§ 1</a:t>
            </a:r>
            <a:r>
              <a:rPr lang="pt-BR" sz="2200" b="0" i="0" u="sng" baseline="30000">
                <a:solidFill>
                  <a:srgbClr val="000000"/>
                </a:solidFill>
                <a:effectLst/>
                <a:latin typeface="Calibri (Corpo)"/>
              </a:rPr>
              <a:t>o</a:t>
            </a:r>
            <a:r>
              <a:rPr lang="pt-BR" sz="2200" b="0" i="0">
                <a:solidFill>
                  <a:srgbClr val="000000"/>
                </a:solidFill>
                <a:effectLst/>
                <a:latin typeface="Calibri (Corpo)"/>
              </a:rPr>
              <a:t>  Serão </a:t>
            </a:r>
            <a:r>
              <a:rPr lang="pt-BR" sz="2500" b="1" i="0">
                <a:solidFill>
                  <a:schemeClr val="accent6">
                    <a:lumMod val="50000"/>
                  </a:schemeClr>
                </a:solidFill>
                <a:effectLst/>
                <a:latin typeface="Calibri (Corpo)"/>
              </a:rPr>
              <a:t>priorizados no acesso aos recursos da União </a:t>
            </a:r>
            <a:r>
              <a:rPr lang="pt-BR" sz="2200" b="0" i="0">
                <a:solidFill>
                  <a:srgbClr val="000000"/>
                </a:solidFill>
                <a:effectLst/>
                <a:latin typeface="Calibri (Corpo)"/>
              </a:rPr>
              <a:t>referidos no </a:t>
            </a:r>
            <a:r>
              <a:rPr lang="pt-BR" sz="2200" b="1" i="0">
                <a:solidFill>
                  <a:srgbClr val="000000"/>
                </a:solidFill>
                <a:effectLst/>
                <a:latin typeface="Calibri (Corpo)"/>
              </a:rPr>
              <a:t>caput</a:t>
            </a:r>
            <a:r>
              <a:rPr lang="pt-BR" sz="2200" b="0" i="0">
                <a:solidFill>
                  <a:srgbClr val="000000"/>
                </a:solidFill>
                <a:effectLst/>
                <a:latin typeface="Calibri (Corpo)"/>
              </a:rPr>
              <a:t> os Municípios que: </a:t>
            </a:r>
          </a:p>
          <a:p>
            <a:pPr algn="just">
              <a:spcBef>
                <a:spcPts val="1125"/>
              </a:spcBef>
              <a:spcAft>
                <a:spcPts val="1125"/>
              </a:spcAft>
              <a:buNone/>
            </a:pPr>
            <a:r>
              <a:rPr lang="pt-BR" sz="2200" b="0" i="0">
                <a:solidFill>
                  <a:srgbClr val="000000"/>
                </a:solidFill>
                <a:effectLst/>
                <a:latin typeface="Calibri (Corpo)"/>
              </a:rPr>
              <a:t>I - </a:t>
            </a:r>
            <a:r>
              <a:rPr lang="pt-BR" sz="2200" b="1" i="0">
                <a:solidFill>
                  <a:srgbClr val="000000"/>
                </a:solidFill>
                <a:effectLst/>
                <a:latin typeface="Calibri (Corpo)"/>
              </a:rPr>
              <a:t>optarem por soluções consorciadas intermunicipais para a gestão dos resíduos sólidos</a:t>
            </a:r>
            <a:r>
              <a:rPr lang="pt-BR" sz="2200" b="0" i="0">
                <a:solidFill>
                  <a:srgbClr val="000000"/>
                </a:solidFill>
                <a:effectLst/>
                <a:latin typeface="Calibri (Corpo)"/>
              </a:rPr>
              <a:t>, incluída a elaboração e implementação de plano intermunicipal, ou que se inserirem de forma voluntária nos planos microrregionais de resíduos sólidos referidos no § 1</a:t>
            </a:r>
            <a:r>
              <a:rPr lang="pt-BR" sz="2200" b="0" i="0" u="sng" baseline="30000">
                <a:solidFill>
                  <a:srgbClr val="000000"/>
                </a:solidFill>
                <a:effectLst/>
                <a:latin typeface="Calibri (Corpo)"/>
              </a:rPr>
              <a:t>o</a:t>
            </a:r>
            <a:r>
              <a:rPr lang="pt-BR" sz="2200" b="0" i="0">
                <a:solidFill>
                  <a:srgbClr val="000000"/>
                </a:solidFill>
                <a:effectLst/>
                <a:latin typeface="Calibri (Corpo)"/>
              </a:rPr>
              <a:t> do art. 16; </a:t>
            </a:r>
          </a:p>
          <a:p>
            <a:pPr algn="just">
              <a:spcBef>
                <a:spcPts val="1125"/>
              </a:spcBef>
              <a:spcAft>
                <a:spcPts val="1125"/>
              </a:spcAft>
              <a:buNone/>
            </a:pPr>
            <a:r>
              <a:rPr lang="pt-BR" sz="2200" b="0" i="0">
                <a:solidFill>
                  <a:srgbClr val="000000"/>
                </a:solidFill>
                <a:effectLst/>
                <a:latin typeface="Calibri (Corpo)"/>
              </a:rPr>
              <a:t>II - </a:t>
            </a:r>
            <a:r>
              <a:rPr lang="pt-BR" sz="2200" b="1" i="0">
                <a:solidFill>
                  <a:srgbClr val="000000"/>
                </a:solidFill>
                <a:effectLst/>
                <a:latin typeface="Calibri (Corpo)"/>
              </a:rPr>
              <a:t>implantarem a coleta seletiva com a participação de cooperativas ou outras formas de associação de catadores de materiais reutilizáveis e recicláveis </a:t>
            </a:r>
            <a:r>
              <a:rPr lang="pt-BR" sz="2200" b="0" i="0">
                <a:solidFill>
                  <a:srgbClr val="000000"/>
                </a:solidFill>
                <a:effectLst/>
                <a:latin typeface="Calibri (Corpo)"/>
              </a:rPr>
              <a:t>formadas por pessoas físicas de baixa renda. </a:t>
            </a:r>
          </a:p>
        </p:txBody>
      </p:sp>
    </p:spTree>
    <p:extLst>
      <p:ext uri="{BB962C8B-B14F-4D97-AF65-F5344CB8AC3E}">
        <p14:creationId xmlns:p14="http://schemas.microsoft.com/office/powerpoint/2010/main" val="2099634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ADD46-2E92-5045-1E45-C2695DAAE7C7}"/>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81E5ECD-6538-CC3D-F893-8AC83E05FFC7}"/>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ângulo 5">
            <a:extLst>
              <a:ext uri="{FF2B5EF4-FFF2-40B4-BE49-F238E27FC236}">
                <a16:creationId xmlns:a16="http://schemas.microsoft.com/office/drawing/2014/main" id="{7F2EB9BF-0C79-911F-A636-5E6F3DCD8790}"/>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Diretrizes Gerais</a:t>
            </a:r>
          </a:p>
        </p:txBody>
      </p:sp>
      <p:sp>
        <p:nvSpPr>
          <p:cNvPr id="2" name="CaixaDeTexto 1">
            <a:extLst>
              <a:ext uri="{FF2B5EF4-FFF2-40B4-BE49-F238E27FC236}">
                <a16:creationId xmlns:a16="http://schemas.microsoft.com/office/drawing/2014/main" id="{8122CB51-59CF-897D-B983-E0D4238C2E54}"/>
              </a:ext>
            </a:extLst>
          </p:cNvPr>
          <p:cNvSpPr txBox="1"/>
          <p:nvPr/>
        </p:nvSpPr>
        <p:spPr>
          <a:xfrm>
            <a:off x="430306" y="2689412"/>
            <a:ext cx="11403106" cy="830997"/>
          </a:xfrm>
          <a:prstGeom prst="rect">
            <a:avLst/>
          </a:prstGeom>
          <a:noFill/>
        </p:spPr>
        <p:txBody>
          <a:bodyPr wrap="square" rtlCol="0">
            <a:spAutoFit/>
          </a:bodyPr>
          <a:lstStyle/>
          <a:p>
            <a:r>
              <a:rPr lang="pt-BR" sz="2400"/>
              <a:t>Para município com menos de </a:t>
            </a:r>
            <a:r>
              <a:rPr lang="pt-BR" sz="2400" b="1"/>
              <a:t>20.000 habitantes</a:t>
            </a:r>
            <a:r>
              <a:rPr lang="pt-BR" sz="2400"/>
              <a:t>, o Plano Municipal de Gestão Integrada de Resíduos Sólidos (PMGIRS) tem conteúdo simplificado:</a:t>
            </a:r>
          </a:p>
        </p:txBody>
      </p:sp>
      <p:sp>
        <p:nvSpPr>
          <p:cNvPr id="3" name="Retângulo 2">
            <a:extLst>
              <a:ext uri="{FF2B5EF4-FFF2-40B4-BE49-F238E27FC236}">
                <a16:creationId xmlns:a16="http://schemas.microsoft.com/office/drawing/2014/main" id="{7160412C-AC81-7DC4-FA8A-F267586C05F9}"/>
              </a:ext>
            </a:extLst>
          </p:cNvPr>
          <p:cNvSpPr/>
          <p:nvPr/>
        </p:nvSpPr>
        <p:spPr>
          <a:xfrm>
            <a:off x="776470"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t>Diagnóstico da situação dos resíduos</a:t>
            </a:r>
          </a:p>
        </p:txBody>
      </p:sp>
      <p:sp>
        <p:nvSpPr>
          <p:cNvPr id="4" name="Elipse 3">
            <a:extLst>
              <a:ext uri="{FF2B5EF4-FFF2-40B4-BE49-F238E27FC236}">
                <a16:creationId xmlns:a16="http://schemas.microsoft.com/office/drawing/2014/main" id="{84C5C8FD-A4C7-69C4-1BB5-3A71EDF8EFA1}"/>
              </a:ext>
            </a:extLst>
          </p:cNvPr>
          <p:cNvSpPr/>
          <p:nvPr/>
        </p:nvSpPr>
        <p:spPr>
          <a:xfrm>
            <a:off x="278795"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bg1"/>
                </a:solidFill>
              </a:rPr>
              <a:t>1</a:t>
            </a:r>
          </a:p>
        </p:txBody>
      </p:sp>
      <p:sp>
        <p:nvSpPr>
          <p:cNvPr id="7" name="Retângulo 6">
            <a:extLst>
              <a:ext uri="{FF2B5EF4-FFF2-40B4-BE49-F238E27FC236}">
                <a16:creationId xmlns:a16="http://schemas.microsoft.com/office/drawing/2014/main" id="{F595F633-F01D-A338-A22F-6601B93FCFB3}"/>
              </a:ext>
            </a:extLst>
          </p:cNvPr>
          <p:cNvSpPr/>
          <p:nvPr/>
        </p:nvSpPr>
        <p:spPr>
          <a:xfrm>
            <a:off x="3036729"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t>Identificação de Áreas para Destinação Adequada</a:t>
            </a:r>
          </a:p>
        </p:txBody>
      </p:sp>
      <p:sp>
        <p:nvSpPr>
          <p:cNvPr id="8" name="Elipse 7">
            <a:extLst>
              <a:ext uri="{FF2B5EF4-FFF2-40B4-BE49-F238E27FC236}">
                <a16:creationId xmlns:a16="http://schemas.microsoft.com/office/drawing/2014/main" id="{2D3D0871-322A-B4CC-4728-240A58D0FEC0}"/>
              </a:ext>
            </a:extLst>
          </p:cNvPr>
          <p:cNvSpPr/>
          <p:nvPr/>
        </p:nvSpPr>
        <p:spPr>
          <a:xfrm>
            <a:off x="2539056"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bg1"/>
                </a:solidFill>
              </a:rPr>
              <a:t>2</a:t>
            </a:r>
          </a:p>
        </p:txBody>
      </p:sp>
      <p:sp>
        <p:nvSpPr>
          <p:cNvPr id="9" name="Retângulo 8">
            <a:extLst>
              <a:ext uri="{FF2B5EF4-FFF2-40B4-BE49-F238E27FC236}">
                <a16:creationId xmlns:a16="http://schemas.microsoft.com/office/drawing/2014/main" id="{2CCED8B4-102D-9D0B-F011-BD56ED35937A}"/>
              </a:ext>
            </a:extLst>
          </p:cNvPr>
          <p:cNvSpPr/>
          <p:nvPr/>
        </p:nvSpPr>
        <p:spPr>
          <a:xfrm>
            <a:off x="5296988"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t>Soluções Compartilhadas</a:t>
            </a:r>
            <a:endParaRPr lang="pt-BR"/>
          </a:p>
        </p:txBody>
      </p:sp>
      <p:sp>
        <p:nvSpPr>
          <p:cNvPr id="10" name="Elipse 9">
            <a:extLst>
              <a:ext uri="{FF2B5EF4-FFF2-40B4-BE49-F238E27FC236}">
                <a16:creationId xmlns:a16="http://schemas.microsoft.com/office/drawing/2014/main" id="{8AF7779C-8BF2-E628-E592-3A6D4E1CD59C}"/>
              </a:ext>
            </a:extLst>
          </p:cNvPr>
          <p:cNvSpPr/>
          <p:nvPr/>
        </p:nvSpPr>
        <p:spPr>
          <a:xfrm>
            <a:off x="4781386"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bg1"/>
                </a:solidFill>
              </a:rPr>
              <a:t>3</a:t>
            </a:r>
          </a:p>
        </p:txBody>
      </p:sp>
      <p:sp>
        <p:nvSpPr>
          <p:cNvPr id="17" name="Retângulo 16">
            <a:extLst>
              <a:ext uri="{FF2B5EF4-FFF2-40B4-BE49-F238E27FC236}">
                <a16:creationId xmlns:a16="http://schemas.microsoft.com/office/drawing/2014/main" id="{6F177DA5-7B43-4657-95D1-92C118EF6950}"/>
              </a:ext>
            </a:extLst>
          </p:cNvPr>
          <p:cNvSpPr/>
          <p:nvPr/>
        </p:nvSpPr>
        <p:spPr>
          <a:xfrm>
            <a:off x="7557246"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t>Ações de Prevenção e Correção</a:t>
            </a:r>
            <a:endParaRPr lang="pt-BR"/>
          </a:p>
        </p:txBody>
      </p:sp>
      <p:sp>
        <p:nvSpPr>
          <p:cNvPr id="18" name="Elipse 17">
            <a:extLst>
              <a:ext uri="{FF2B5EF4-FFF2-40B4-BE49-F238E27FC236}">
                <a16:creationId xmlns:a16="http://schemas.microsoft.com/office/drawing/2014/main" id="{53C9339C-6101-9412-383E-9CA0AEA6DF53}"/>
              </a:ext>
            </a:extLst>
          </p:cNvPr>
          <p:cNvSpPr/>
          <p:nvPr/>
        </p:nvSpPr>
        <p:spPr>
          <a:xfrm>
            <a:off x="7220939"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bg1"/>
                </a:solidFill>
              </a:rPr>
              <a:t>4</a:t>
            </a:r>
          </a:p>
        </p:txBody>
      </p:sp>
      <p:sp>
        <p:nvSpPr>
          <p:cNvPr id="19" name="Retângulo 18">
            <a:extLst>
              <a:ext uri="{FF2B5EF4-FFF2-40B4-BE49-F238E27FC236}">
                <a16:creationId xmlns:a16="http://schemas.microsoft.com/office/drawing/2014/main" id="{768617B2-68F7-B18B-E20E-62DBE6920E8B}"/>
              </a:ext>
            </a:extLst>
          </p:cNvPr>
          <p:cNvSpPr/>
          <p:nvPr/>
        </p:nvSpPr>
        <p:spPr>
          <a:xfrm>
            <a:off x="9915225" y="4930588"/>
            <a:ext cx="1685365" cy="159571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t>Levantamento de despesas, custos e receita</a:t>
            </a:r>
            <a:endParaRPr lang="pt-BR"/>
          </a:p>
        </p:txBody>
      </p:sp>
      <p:sp>
        <p:nvSpPr>
          <p:cNvPr id="20" name="Elipse 19">
            <a:extLst>
              <a:ext uri="{FF2B5EF4-FFF2-40B4-BE49-F238E27FC236}">
                <a16:creationId xmlns:a16="http://schemas.microsoft.com/office/drawing/2014/main" id="{763B52B0-DF94-B990-01ED-D46B2F5E8B77}"/>
              </a:ext>
            </a:extLst>
          </p:cNvPr>
          <p:cNvSpPr/>
          <p:nvPr/>
        </p:nvSpPr>
        <p:spPr>
          <a:xfrm>
            <a:off x="9578918" y="4356852"/>
            <a:ext cx="779036" cy="830997"/>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bg1"/>
                </a:solidFill>
              </a:rPr>
              <a:t>5</a:t>
            </a:r>
          </a:p>
        </p:txBody>
      </p:sp>
    </p:spTree>
    <p:extLst>
      <p:ext uri="{BB962C8B-B14F-4D97-AF65-F5344CB8AC3E}">
        <p14:creationId xmlns:p14="http://schemas.microsoft.com/office/powerpoint/2010/main" val="2422457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6D2CD-3ABE-4999-F80F-9D2BDAA269B3}"/>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AD9868A0-63C2-163E-D9CC-63738CE5AA92}"/>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tângulo 5">
            <a:extLst>
              <a:ext uri="{FF2B5EF4-FFF2-40B4-BE49-F238E27FC236}">
                <a16:creationId xmlns:a16="http://schemas.microsoft.com/office/drawing/2014/main" id="{25C39D3B-CF99-7D7F-474F-7FEA76C4905C}"/>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Diretrizes Gerais</a:t>
            </a:r>
          </a:p>
        </p:txBody>
      </p:sp>
      <p:sp>
        <p:nvSpPr>
          <p:cNvPr id="2" name="CaixaDeTexto 1">
            <a:extLst>
              <a:ext uri="{FF2B5EF4-FFF2-40B4-BE49-F238E27FC236}">
                <a16:creationId xmlns:a16="http://schemas.microsoft.com/office/drawing/2014/main" id="{FC302619-063E-0EA0-5C65-84CD5CA89A59}"/>
              </a:ext>
            </a:extLst>
          </p:cNvPr>
          <p:cNvSpPr txBox="1"/>
          <p:nvPr/>
        </p:nvSpPr>
        <p:spPr>
          <a:xfrm>
            <a:off x="430306" y="2348756"/>
            <a:ext cx="11403106" cy="830997"/>
          </a:xfrm>
          <a:prstGeom prst="rect">
            <a:avLst/>
          </a:prstGeom>
          <a:noFill/>
        </p:spPr>
        <p:txBody>
          <a:bodyPr wrap="square" rtlCol="0">
            <a:spAutoFit/>
          </a:bodyPr>
          <a:lstStyle/>
          <a:p>
            <a:pPr algn="just"/>
            <a:r>
              <a:rPr lang="pt-BR" sz="2400"/>
              <a:t>O PMGIRS deve estar alinhado ao Plano de Nacional de Resíduos Sólidos (Planares), instituído pelo Decreto 11.043/22.</a:t>
            </a:r>
          </a:p>
        </p:txBody>
      </p:sp>
      <p:grpSp>
        <p:nvGrpSpPr>
          <p:cNvPr id="8" name="Agrupar 7">
            <a:extLst>
              <a:ext uri="{FF2B5EF4-FFF2-40B4-BE49-F238E27FC236}">
                <a16:creationId xmlns:a16="http://schemas.microsoft.com/office/drawing/2014/main" id="{C71DBC5F-79AF-6450-7A90-3ACE100696B9}"/>
              </a:ext>
            </a:extLst>
          </p:cNvPr>
          <p:cNvGrpSpPr/>
          <p:nvPr/>
        </p:nvGrpSpPr>
        <p:grpSpPr>
          <a:xfrm>
            <a:off x="645460" y="3287326"/>
            <a:ext cx="4123765" cy="3570673"/>
            <a:chOff x="645460" y="3130682"/>
            <a:chExt cx="4123765" cy="3727318"/>
          </a:xfrm>
        </p:grpSpPr>
        <p:pic>
          <p:nvPicPr>
            <p:cNvPr id="3074" name="Picture 2" descr="Plano Nacional de Resíduos Sólidos | Entenda os Detalhes">
              <a:extLst>
                <a:ext uri="{FF2B5EF4-FFF2-40B4-BE49-F238E27FC236}">
                  <a16:creationId xmlns:a16="http://schemas.microsoft.com/office/drawing/2014/main" id="{62995DAC-F355-665E-DF6E-B5C02BB9C2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459" r="25222"/>
            <a:stretch>
              <a:fillRect/>
            </a:stretch>
          </p:blipFill>
          <p:spPr bwMode="auto">
            <a:xfrm>
              <a:off x="645460" y="3130682"/>
              <a:ext cx="4123764" cy="3727318"/>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8052FBE8-70D6-17BE-C8BF-7B0694D10C88}"/>
                </a:ext>
              </a:extLst>
            </p:cNvPr>
            <p:cNvSpPr/>
            <p:nvPr/>
          </p:nvSpPr>
          <p:spPr>
            <a:xfrm>
              <a:off x="645461" y="6226405"/>
              <a:ext cx="4123764"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Plano Nacional de Resíduos Sólidos (Planares)</a:t>
              </a:r>
            </a:p>
          </p:txBody>
        </p:sp>
      </p:grpSp>
      <p:grpSp>
        <p:nvGrpSpPr>
          <p:cNvPr id="12" name="Agrupar 11">
            <a:extLst>
              <a:ext uri="{FF2B5EF4-FFF2-40B4-BE49-F238E27FC236}">
                <a16:creationId xmlns:a16="http://schemas.microsoft.com/office/drawing/2014/main" id="{4549E3C8-FD9C-90AA-4BCC-2A3514A0D2DE}"/>
              </a:ext>
            </a:extLst>
          </p:cNvPr>
          <p:cNvGrpSpPr/>
          <p:nvPr/>
        </p:nvGrpSpPr>
        <p:grpSpPr>
          <a:xfrm>
            <a:off x="7422778" y="3429000"/>
            <a:ext cx="4623058" cy="914400"/>
            <a:chOff x="7422778" y="3429000"/>
            <a:chExt cx="4623058" cy="914400"/>
          </a:xfrm>
        </p:grpSpPr>
        <p:pic>
          <p:nvPicPr>
            <p:cNvPr id="10" name="Gráfico 9" descr="Ampulheta concluída com preenchimento sólido">
              <a:extLst>
                <a:ext uri="{FF2B5EF4-FFF2-40B4-BE49-F238E27FC236}">
                  <a16:creationId xmlns:a16="http://schemas.microsoft.com/office/drawing/2014/main" id="{0F261181-C340-B18D-9C56-FB4DFBBC8A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22778" y="3429000"/>
              <a:ext cx="914400" cy="914400"/>
            </a:xfrm>
            <a:prstGeom prst="rect">
              <a:avLst/>
            </a:prstGeom>
          </p:spPr>
        </p:pic>
        <p:sp>
          <p:nvSpPr>
            <p:cNvPr id="11" name="CaixaDeTexto 10">
              <a:extLst>
                <a:ext uri="{FF2B5EF4-FFF2-40B4-BE49-F238E27FC236}">
                  <a16:creationId xmlns:a16="http://schemas.microsoft.com/office/drawing/2014/main" id="{48650DCC-A83F-0E1A-C44F-FE03E7289281}"/>
                </a:ext>
              </a:extLst>
            </p:cNvPr>
            <p:cNvSpPr txBox="1"/>
            <p:nvPr/>
          </p:nvSpPr>
          <p:spPr>
            <a:xfrm>
              <a:off x="8442024" y="3658540"/>
              <a:ext cx="3603812" cy="369332"/>
            </a:xfrm>
            <a:prstGeom prst="rect">
              <a:avLst/>
            </a:prstGeom>
            <a:noFill/>
          </p:spPr>
          <p:txBody>
            <a:bodyPr wrap="square" rtlCol="0">
              <a:spAutoFit/>
            </a:bodyPr>
            <a:lstStyle/>
            <a:p>
              <a:r>
                <a:rPr lang="pt-BR"/>
                <a:t>Revisão a cada 10 anos (14.026/20)</a:t>
              </a:r>
            </a:p>
          </p:txBody>
        </p:sp>
      </p:grpSp>
      <p:pic>
        <p:nvPicPr>
          <p:cNvPr id="17" name="Imagem 16">
            <a:extLst>
              <a:ext uri="{FF2B5EF4-FFF2-40B4-BE49-F238E27FC236}">
                <a16:creationId xmlns:a16="http://schemas.microsoft.com/office/drawing/2014/main" id="{D528BFF9-1750-E765-2679-F3C915C24D32}"/>
              </a:ext>
            </a:extLst>
          </p:cNvPr>
          <p:cNvPicPr>
            <a:picLocks noChangeAspect="1"/>
          </p:cNvPicPr>
          <p:nvPr/>
        </p:nvPicPr>
        <p:blipFill>
          <a:blip r:embed="rId11"/>
          <a:stretch>
            <a:fillRect/>
          </a:stretch>
        </p:blipFill>
        <p:spPr>
          <a:xfrm>
            <a:off x="6760634" y="4822187"/>
            <a:ext cx="2238687" cy="1686160"/>
          </a:xfrm>
          <a:prstGeom prst="rect">
            <a:avLst/>
          </a:prstGeom>
        </p:spPr>
      </p:pic>
      <p:sp>
        <p:nvSpPr>
          <p:cNvPr id="18" name="CaixaDeTexto 17">
            <a:extLst>
              <a:ext uri="{FF2B5EF4-FFF2-40B4-BE49-F238E27FC236}">
                <a16:creationId xmlns:a16="http://schemas.microsoft.com/office/drawing/2014/main" id="{68524B9A-FD5C-F206-3F6E-ADFA906A89CC}"/>
              </a:ext>
            </a:extLst>
          </p:cNvPr>
          <p:cNvSpPr txBox="1"/>
          <p:nvPr/>
        </p:nvSpPr>
        <p:spPr>
          <a:xfrm>
            <a:off x="9188824" y="5431725"/>
            <a:ext cx="3603812" cy="369332"/>
          </a:xfrm>
          <a:prstGeom prst="rect">
            <a:avLst/>
          </a:prstGeom>
          <a:noFill/>
        </p:spPr>
        <p:txBody>
          <a:bodyPr wrap="square" rtlCol="0">
            <a:spAutoFit/>
          </a:bodyPr>
          <a:lstStyle/>
          <a:p>
            <a:r>
              <a:rPr lang="pt-BR"/>
              <a:t>Incorporado ao PMSB</a:t>
            </a:r>
          </a:p>
        </p:txBody>
      </p:sp>
    </p:spTree>
    <p:extLst>
      <p:ext uri="{BB962C8B-B14F-4D97-AF65-F5344CB8AC3E}">
        <p14:creationId xmlns:p14="http://schemas.microsoft.com/office/powerpoint/2010/main" val="348820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6117-A3F8-A43F-3CFD-973A7532352C}"/>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E60A40E-1D1B-6403-9147-ACA7433B6373}"/>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ângulo 5">
            <a:extLst>
              <a:ext uri="{FF2B5EF4-FFF2-40B4-BE49-F238E27FC236}">
                <a16:creationId xmlns:a16="http://schemas.microsoft.com/office/drawing/2014/main" id="{2B9D7386-97B6-16DB-DF85-9AF201349CD2}"/>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Dos PGIRS Intermunicipais</a:t>
            </a:r>
          </a:p>
        </p:txBody>
      </p:sp>
      <p:sp>
        <p:nvSpPr>
          <p:cNvPr id="2" name="CaixaDeTexto 1">
            <a:extLst>
              <a:ext uri="{FF2B5EF4-FFF2-40B4-BE49-F238E27FC236}">
                <a16:creationId xmlns:a16="http://schemas.microsoft.com/office/drawing/2014/main" id="{3EEF9D84-39A8-4ECE-CEB9-19FF88421EB1}"/>
              </a:ext>
            </a:extLst>
          </p:cNvPr>
          <p:cNvSpPr txBox="1"/>
          <p:nvPr/>
        </p:nvSpPr>
        <p:spPr>
          <a:xfrm>
            <a:off x="430306" y="2689412"/>
            <a:ext cx="11403106" cy="1569660"/>
          </a:xfrm>
          <a:prstGeom prst="rect">
            <a:avLst/>
          </a:prstGeom>
          <a:noFill/>
        </p:spPr>
        <p:txBody>
          <a:bodyPr wrap="square" rtlCol="0">
            <a:spAutoFit/>
          </a:bodyPr>
          <a:lstStyle/>
          <a:p>
            <a:pPr algn="just"/>
            <a:r>
              <a:rPr lang="pt-BR" sz="2400" b="1"/>
              <a:t>§ 9</a:t>
            </a:r>
            <a:r>
              <a:rPr lang="pt-BR" sz="2400" b="1" u="sng" baseline="30000"/>
              <a:t>o</a:t>
            </a:r>
            <a:r>
              <a:rPr lang="pt-BR" sz="2400" b="1"/>
              <a:t> </a:t>
            </a:r>
            <a:r>
              <a:rPr lang="pt-BR" sz="2400"/>
              <a:t>Nos termos do regulamento, o Município que optar por soluções consorciadas intermunicipais para a gestão dos resíduos sólidos, assegurado que o plano intermunicipal preencha os requisitos estabelecidos nos incisos I a XIX do </a:t>
            </a:r>
            <a:r>
              <a:rPr lang="pt-BR" sz="2400" b="1"/>
              <a:t>caput </a:t>
            </a:r>
            <a:r>
              <a:rPr lang="pt-BR" sz="2400"/>
              <a:t>deste artigo, pode ser dispensado da elaboração de plano municipal de gestão integrada de resíduos sólidos</a:t>
            </a:r>
          </a:p>
        </p:txBody>
      </p:sp>
    </p:spTree>
    <p:extLst>
      <p:ext uri="{BB962C8B-B14F-4D97-AF65-F5344CB8AC3E}">
        <p14:creationId xmlns:p14="http://schemas.microsoft.com/office/powerpoint/2010/main" val="128213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5B149-D8F9-6365-7D3E-5672D68C5848}"/>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F4BF70C-9059-1371-22AF-1789AE38A98A}"/>
              </a:ext>
            </a:extLst>
          </p:cNvPr>
          <p:cNvGraphicFramePr/>
          <p:nvPr>
            <p:extLst>
              <p:ext uri="{D42A27DB-BD31-4B8C-83A1-F6EECF244321}">
                <p14:modId xmlns:p14="http://schemas.microsoft.com/office/powerpoint/2010/main" val="1025424139"/>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Agrupar 19">
            <a:extLst>
              <a:ext uri="{FF2B5EF4-FFF2-40B4-BE49-F238E27FC236}">
                <a16:creationId xmlns:a16="http://schemas.microsoft.com/office/drawing/2014/main" id="{8A3432E8-07F9-8744-186A-7752E960BB63}"/>
              </a:ext>
            </a:extLst>
          </p:cNvPr>
          <p:cNvGrpSpPr/>
          <p:nvPr/>
        </p:nvGrpSpPr>
        <p:grpSpPr>
          <a:xfrm>
            <a:off x="2123558" y="2308779"/>
            <a:ext cx="7124899" cy="4422368"/>
            <a:chOff x="2123558" y="2308779"/>
            <a:chExt cx="7124899" cy="4422368"/>
          </a:xfrm>
        </p:grpSpPr>
        <p:sp>
          <p:nvSpPr>
            <p:cNvPr id="11" name="Paralelogramo 10">
              <a:extLst>
                <a:ext uri="{FF2B5EF4-FFF2-40B4-BE49-F238E27FC236}">
                  <a16:creationId xmlns:a16="http://schemas.microsoft.com/office/drawing/2014/main" id="{6F5C3660-8922-1DD5-F9D7-FCBD3CE5788B}"/>
                </a:ext>
              </a:extLst>
            </p:cNvPr>
            <p:cNvSpPr/>
            <p:nvPr/>
          </p:nvSpPr>
          <p:spPr>
            <a:xfrm>
              <a:off x="2123558" y="2308779"/>
              <a:ext cx="2398644" cy="543339"/>
            </a:xfrm>
            <a:prstGeom prst="parallelogram">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t>Não geração</a:t>
              </a:r>
            </a:p>
          </p:txBody>
        </p:sp>
        <p:sp>
          <p:nvSpPr>
            <p:cNvPr id="12" name="Paralelogramo 11">
              <a:extLst>
                <a:ext uri="{FF2B5EF4-FFF2-40B4-BE49-F238E27FC236}">
                  <a16:creationId xmlns:a16="http://schemas.microsoft.com/office/drawing/2014/main" id="{60418B99-2099-83B8-8A01-535B99E104FA}"/>
                </a:ext>
              </a:extLst>
            </p:cNvPr>
            <p:cNvSpPr/>
            <p:nvPr/>
          </p:nvSpPr>
          <p:spPr>
            <a:xfrm>
              <a:off x="2854283" y="3095188"/>
              <a:ext cx="2398644" cy="543339"/>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t>Redução</a:t>
              </a:r>
            </a:p>
          </p:txBody>
        </p:sp>
        <p:sp>
          <p:nvSpPr>
            <p:cNvPr id="13" name="Paralelogramo 12">
              <a:extLst>
                <a:ext uri="{FF2B5EF4-FFF2-40B4-BE49-F238E27FC236}">
                  <a16:creationId xmlns:a16="http://schemas.microsoft.com/office/drawing/2014/main" id="{DAA25C6B-F95B-B7AC-39BC-20A6ECB6E1D4}"/>
                </a:ext>
              </a:extLst>
            </p:cNvPr>
            <p:cNvSpPr/>
            <p:nvPr/>
          </p:nvSpPr>
          <p:spPr>
            <a:xfrm>
              <a:off x="3524656" y="3881597"/>
              <a:ext cx="2398644" cy="543339"/>
            </a:xfrm>
            <a:prstGeom prst="parallelogram">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t>Reutilização</a:t>
              </a:r>
            </a:p>
          </p:txBody>
        </p:sp>
        <p:sp>
          <p:nvSpPr>
            <p:cNvPr id="14" name="Paralelogramo 13">
              <a:extLst>
                <a:ext uri="{FF2B5EF4-FFF2-40B4-BE49-F238E27FC236}">
                  <a16:creationId xmlns:a16="http://schemas.microsoft.com/office/drawing/2014/main" id="{FD7F633E-EF9B-1FC1-7342-D366ED907E53}"/>
                </a:ext>
              </a:extLst>
            </p:cNvPr>
            <p:cNvSpPr/>
            <p:nvPr/>
          </p:nvSpPr>
          <p:spPr>
            <a:xfrm>
              <a:off x="6495511" y="6187808"/>
              <a:ext cx="2752946" cy="543339"/>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t>Disposição Final</a:t>
              </a:r>
            </a:p>
          </p:txBody>
        </p:sp>
        <p:sp>
          <p:nvSpPr>
            <p:cNvPr id="15" name="Paralelogramo 14">
              <a:extLst>
                <a:ext uri="{FF2B5EF4-FFF2-40B4-BE49-F238E27FC236}">
                  <a16:creationId xmlns:a16="http://schemas.microsoft.com/office/drawing/2014/main" id="{3455BABE-65BB-0771-F267-4387CDD58894}"/>
                </a:ext>
              </a:extLst>
            </p:cNvPr>
            <p:cNvSpPr/>
            <p:nvPr/>
          </p:nvSpPr>
          <p:spPr>
            <a:xfrm>
              <a:off x="5296189" y="5431218"/>
              <a:ext cx="2398644" cy="543339"/>
            </a:xfrm>
            <a:prstGeom prst="parallelogram">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t>Tratamento</a:t>
              </a:r>
            </a:p>
          </p:txBody>
        </p:sp>
        <p:sp>
          <p:nvSpPr>
            <p:cNvPr id="16" name="Paralelogramo 15">
              <a:extLst>
                <a:ext uri="{FF2B5EF4-FFF2-40B4-BE49-F238E27FC236}">
                  <a16:creationId xmlns:a16="http://schemas.microsoft.com/office/drawing/2014/main" id="{D3CB5B7C-595D-80FF-682F-DC4E3D1742F3}"/>
                </a:ext>
              </a:extLst>
            </p:cNvPr>
            <p:cNvSpPr/>
            <p:nvPr/>
          </p:nvSpPr>
          <p:spPr>
            <a:xfrm>
              <a:off x="4391531" y="4674628"/>
              <a:ext cx="2398644" cy="543339"/>
            </a:xfrm>
            <a:prstGeom prst="parallelogram">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t>Reciclagem</a:t>
              </a:r>
            </a:p>
          </p:txBody>
        </p:sp>
      </p:grpSp>
      <p:pic>
        <p:nvPicPr>
          <p:cNvPr id="18" name="Imagem 17" descr="Pessoas em cima de rocha&#10;&#10;O conteúdo gerado por IA pode estar incorreto.">
            <a:extLst>
              <a:ext uri="{FF2B5EF4-FFF2-40B4-BE49-F238E27FC236}">
                <a16:creationId xmlns:a16="http://schemas.microsoft.com/office/drawing/2014/main" id="{85A96DBD-0B3C-4475-72D3-152454248C2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956467" y="1608150"/>
            <a:ext cx="4762500" cy="3171825"/>
          </a:xfrm>
          <a:prstGeom prst="rect">
            <a:avLst/>
          </a:prstGeom>
        </p:spPr>
      </p:pic>
      <p:sp>
        <p:nvSpPr>
          <p:cNvPr id="19" name="CaixaDeTexto 18">
            <a:extLst>
              <a:ext uri="{FF2B5EF4-FFF2-40B4-BE49-F238E27FC236}">
                <a16:creationId xmlns:a16="http://schemas.microsoft.com/office/drawing/2014/main" id="{8ECBC435-5756-1795-7830-19BAE3B5122B}"/>
              </a:ext>
            </a:extLst>
          </p:cNvPr>
          <p:cNvSpPr txBox="1"/>
          <p:nvPr/>
        </p:nvSpPr>
        <p:spPr>
          <a:xfrm>
            <a:off x="6790175" y="4811351"/>
            <a:ext cx="4762500" cy="230832"/>
          </a:xfrm>
          <a:prstGeom prst="rect">
            <a:avLst/>
          </a:prstGeom>
          <a:noFill/>
        </p:spPr>
        <p:txBody>
          <a:bodyPr wrap="square" rtlCol="0">
            <a:spAutoFit/>
          </a:bodyPr>
          <a:lstStyle/>
          <a:p>
            <a:r>
              <a:rPr lang="pt-BR" sz="900">
                <a:hlinkClick r:id="rId8" tooltip="https://www.brasildefato.com.br/2019/08/22/abandonada-pelo-governo-politica-nacional-de-residuos-solidos-completa-nove-anos/"/>
              </a:rPr>
              <a:t>Esta Foto</a:t>
            </a:r>
            <a:r>
              <a:rPr lang="pt-BR" sz="900"/>
              <a:t> de Autor Desconhecido está licenciado em </a:t>
            </a:r>
            <a:r>
              <a:rPr lang="pt-BR" sz="900">
                <a:hlinkClick r:id="rId9" tooltip="https://creativecommons.org/licenses/by-nd/3.0/"/>
              </a:rPr>
              <a:t>CC BY-ND</a:t>
            </a:r>
            <a:endParaRPr lang="pt-BR" sz="900"/>
          </a:p>
        </p:txBody>
      </p:sp>
    </p:spTree>
    <p:extLst>
      <p:ext uri="{BB962C8B-B14F-4D97-AF65-F5344CB8AC3E}">
        <p14:creationId xmlns:p14="http://schemas.microsoft.com/office/powerpoint/2010/main" val="18581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EB901-910A-A847-92C0-E133C642C043}"/>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3FC467A-0F66-D9B7-1EC1-72D9795A9E5C}"/>
              </a:ext>
            </a:extLst>
          </p:cNvPr>
          <p:cNvGraphicFramePr/>
          <p:nvPr>
            <p:extLst>
              <p:ext uri="{D42A27DB-BD31-4B8C-83A1-F6EECF244321}">
                <p14:modId xmlns:p14="http://schemas.microsoft.com/office/powerpoint/2010/main" val="1177618485"/>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Google Shape;233;p33">
            <a:extLst>
              <a:ext uri="{FF2B5EF4-FFF2-40B4-BE49-F238E27FC236}">
                <a16:creationId xmlns:a16="http://schemas.microsoft.com/office/drawing/2014/main" id="{28D09866-09FA-24A2-9EEA-A5DFFC9628AA}"/>
              </a:ext>
            </a:extLst>
          </p:cNvPr>
          <p:cNvSpPr/>
          <p:nvPr/>
        </p:nvSpPr>
        <p:spPr>
          <a:xfrm>
            <a:off x="99505" y="2828420"/>
            <a:ext cx="4880298" cy="2028212"/>
          </a:xfrm>
          <a:prstGeom prst="rect">
            <a:avLst/>
          </a:prstGeom>
          <a:no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pt-BR"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algn="ctr">
              <a:lnSpc>
                <a:spcPct val="150000"/>
              </a:lnSpc>
              <a:buClr>
                <a:srgbClr val="000000"/>
              </a:buClr>
              <a:defRPr/>
            </a:pPr>
            <a:r>
              <a:rPr lang="pt-BR" sz="2400" b="1"/>
              <a:t>Serviços públicos de manejo de resíduos sólidos e limpeza pública</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lang="pt-BR" sz="2400" kern="0">
              <a:solidFill>
                <a:srgbClr val="000000"/>
              </a:solidFill>
              <a:latin typeface="Calibri" panose="020F0502020204030204" pitchFamily="34" charset="0"/>
              <a:cs typeface="Calibri" panose="020F0502020204030204" pitchFamily="34" charset="0"/>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pt-BR"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Manejo de resíduos originados em casas, comércios, locais públicos e provenientes da limpeza urbana:  (coleta, varrição, capina, roçagem, podas de árvores, limpeza de bueiros e bocas de lobo e raspagens de vias).</a:t>
            </a:r>
          </a:p>
        </p:txBody>
      </p:sp>
      <p:pic>
        <p:nvPicPr>
          <p:cNvPr id="3" name="Picture 2" descr="Resíduos em tempo de pandemia - Jovens Repórteres para o Ambiente">
            <a:extLst>
              <a:ext uri="{FF2B5EF4-FFF2-40B4-BE49-F238E27FC236}">
                <a16:creationId xmlns:a16="http://schemas.microsoft.com/office/drawing/2014/main" id="{383E406E-3D68-3354-03C6-DC6CAA9C30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5528" y="4192422"/>
            <a:ext cx="3375335" cy="18986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scuido com o lixo produzido pelas empresas de SP é problema para 75% da  população - Revista Meio Ambiente Industrial e Sustentabilidade">
            <a:extLst>
              <a:ext uri="{FF2B5EF4-FFF2-40B4-BE49-F238E27FC236}">
                <a16:creationId xmlns:a16="http://schemas.microsoft.com/office/drawing/2014/main" id="{4D61F61C-8913-0594-7A89-ABE3F2C5CC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5463" y="4086808"/>
            <a:ext cx="2813137" cy="21098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BA7BFC-85DD-64B3-1653-87D11012C5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5528" y="1579221"/>
            <a:ext cx="6353072" cy="249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3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1512D-1590-E6A6-923D-1D2717FF2AF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FC308CE-BC1F-8505-334B-B80128EE23C9}"/>
              </a:ext>
            </a:extLst>
          </p:cNvPr>
          <p:cNvGraphicFramePr/>
          <p:nvPr>
            <p:extLst>
              <p:ext uri="{D42A27DB-BD31-4B8C-83A1-F6EECF244321}">
                <p14:modId xmlns:p14="http://schemas.microsoft.com/office/powerpoint/2010/main" val="1449601943"/>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4">
            <a:extLst>
              <a:ext uri="{FF2B5EF4-FFF2-40B4-BE49-F238E27FC236}">
                <a16:creationId xmlns:a16="http://schemas.microsoft.com/office/drawing/2014/main" id="{D7805EC8-CF40-D929-68E7-1C2382FD9351}"/>
              </a:ext>
            </a:extLst>
          </p:cNvPr>
          <p:cNvSpPr txBox="1"/>
          <p:nvPr/>
        </p:nvSpPr>
        <p:spPr>
          <a:xfrm>
            <a:off x="572844" y="1652175"/>
            <a:ext cx="2315699" cy="369332"/>
          </a:xfrm>
          <a:prstGeom prst="rect">
            <a:avLst/>
          </a:prstGeom>
          <a:solidFill>
            <a:schemeClr val="accent1">
              <a:lumMod val="20000"/>
              <a:lumOff val="80000"/>
            </a:schemeClr>
          </a:solidFill>
        </p:spPr>
        <p:txBody>
          <a:bodyPr wrap="none" rtlCol="0">
            <a:spAutoFit/>
          </a:bodyPr>
          <a:lstStyle/>
          <a:p>
            <a:r>
              <a:rPr lang="pt-BR" b="1"/>
              <a:t>ACONDICIONAMENTO</a:t>
            </a:r>
          </a:p>
        </p:txBody>
      </p:sp>
      <p:sp>
        <p:nvSpPr>
          <p:cNvPr id="11" name="TextBox 5">
            <a:extLst>
              <a:ext uri="{FF2B5EF4-FFF2-40B4-BE49-F238E27FC236}">
                <a16:creationId xmlns:a16="http://schemas.microsoft.com/office/drawing/2014/main" id="{873F75D0-8EBA-2DE1-CE0B-650EAFC9AD91}"/>
              </a:ext>
            </a:extLst>
          </p:cNvPr>
          <p:cNvSpPr txBox="1"/>
          <p:nvPr/>
        </p:nvSpPr>
        <p:spPr>
          <a:xfrm>
            <a:off x="1449997" y="2278548"/>
            <a:ext cx="905441" cy="369332"/>
          </a:xfrm>
          <a:prstGeom prst="rect">
            <a:avLst/>
          </a:prstGeom>
          <a:solidFill>
            <a:schemeClr val="accent2">
              <a:lumMod val="40000"/>
              <a:lumOff val="60000"/>
            </a:schemeClr>
          </a:solidFill>
        </p:spPr>
        <p:txBody>
          <a:bodyPr wrap="none" rtlCol="0">
            <a:spAutoFit/>
          </a:bodyPr>
          <a:lstStyle/>
          <a:p>
            <a:r>
              <a:rPr lang="pt-BR" b="1"/>
              <a:t>COLETA</a:t>
            </a:r>
          </a:p>
        </p:txBody>
      </p:sp>
      <p:sp>
        <p:nvSpPr>
          <p:cNvPr id="12" name="TextBox 6">
            <a:extLst>
              <a:ext uri="{FF2B5EF4-FFF2-40B4-BE49-F238E27FC236}">
                <a16:creationId xmlns:a16="http://schemas.microsoft.com/office/drawing/2014/main" id="{A00E8BA9-4F2D-A50E-D45E-DE366D233DEB}"/>
              </a:ext>
            </a:extLst>
          </p:cNvPr>
          <p:cNvSpPr txBox="1"/>
          <p:nvPr/>
        </p:nvSpPr>
        <p:spPr>
          <a:xfrm>
            <a:off x="2086017" y="3058446"/>
            <a:ext cx="1461619" cy="369332"/>
          </a:xfrm>
          <a:prstGeom prst="rect">
            <a:avLst/>
          </a:prstGeom>
          <a:noFill/>
        </p:spPr>
        <p:txBody>
          <a:bodyPr wrap="none" rtlCol="0">
            <a:spAutoFit/>
          </a:bodyPr>
          <a:lstStyle/>
          <a:p>
            <a:r>
              <a:rPr lang="pt-BR" b="1"/>
              <a:t>TRANSPORTE</a:t>
            </a:r>
          </a:p>
        </p:txBody>
      </p:sp>
      <p:sp>
        <p:nvSpPr>
          <p:cNvPr id="13" name="TextBox 7">
            <a:extLst>
              <a:ext uri="{FF2B5EF4-FFF2-40B4-BE49-F238E27FC236}">
                <a16:creationId xmlns:a16="http://schemas.microsoft.com/office/drawing/2014/main" id="{AF0E98CB-511B-5D5D-9983-51F207035B32}"/>
              </a:ext>
            </a:extLst>
          </p:cNvPr>
          <p:cNvSpPr txBox="1"/>
          <p:nvPr/>
        </p:nvSpPr>
        <p:spPr>
          <a:xfrm>
            <a:off x="3178784" y="3597180"/>
            <a:ext cx="1545616" cy="369332"/>
          </a:xfrm>
          <a:prstGeom prst="rect">
            <a:avLst/>
          </a:prstGeom>
          <a:noFill/>
        </p:spPr>
        <p:txBody>
          <a:bodyPr wrap="none" rtlCol="0">
            <a:spAutoFit/>
          </a:bodyPr>
          <a:lstStyle/>
          <a:p>
            <a:r>
              <a:rPr lang="pt-BR" b="1"/>
              <a:t>TRANSBORDO</a:t>
            </a:r>
          </a:p>
        </p:txBody>
      </p:sp>
      <p:sp>
        <p:nvSpPr>
          <p:cNvPr id="14" name="TextBox 9">
            <a:extLst>
              <a:ext uri="{FF2B5EF4-FFF2-40B4-BE49-F238E27FC236}">
                <a16:creationId xmlns:a16="http://schemas.microsoft.com/office/drawing/2014/main" id="{4D50408A-082A-8B51-B9FC-10FCF1EF6AD1}"/>
              </a:ext>
            </a:extLst>
          </p:cNvPr>
          <p:cNvSpPr txBox="1"/>
          <p:nvPr/>
        </p:nvSpPr>
        <p:spPr>
          <a:xfrm>
            <a:off x="5779608" y="5156265"/>
            <a:ext cx="3722950" cy="646331"/>
          </a:xfrm>
          <a:prstGeom prst="rect">
            <a:avLst/>
          </a:prstGeom>
          <a:solidFill>
            <a:srgbClr val="92D050"/>
          </a:solidFill>
        </p:spPr>
        <p:txBody>
          <a:bodyPr wrap="square" rtlCol="0">
            <a:spAutoFit/>
          </a:bodyPr>
          <a:lstStyle/>
          <a:p>
            <a:r>
              <a:rPr lang="pt-BR" b="1"/>
              <a:t>DESTINAÇÃO</a:t>
            </a:r>
            <a:r>
              <a:rPr lang="pt-BR"/>
              <a:t> AMBIENTALMENTE ADEQUADA DE RESÍDUOS SÓLIDOS</a:t>
            </a:r>
          </a:p>
        </p:txBody>
      </p:sp>
      <p:sp>
        <p:nvSpPr>
          <p:cNvPr id="15" name="TextBox 10">
            <a:extLst>
              <a:ext uri="{FF2B5EF4-FFF2-40B4-BE49-F238E27FC236}">
                <a16:creationId xmlns:a16="http://schemas.microsoft.com/office/drawing/2014/main" id="{8A8CE690-43CB-8901-3160-223A26F4A3CF}"/>
              </a:ext>
            </a:extLst>
          </p:cNvPr>
          <p:cNvSpPr txBox="1"/>
          <p:nvPr/>
        </p:nvSpPr>
        <p:spPr>
          <a:xfrm>
            <a:off x="4886563" y="4618155"/>
            <a:ext cx="3665772" cy="369332"/>
          </a:xfrm>
          <a:prstGeom prst="rect">
            <a:avLst/>
          </a:prstGeom>
          <a:noFill/>
        </p:spPr>
        <p:txBody>
          <a:bodyPr wrap="square" rtlCol="0">
            <a:spAutoFit/>
          </a:bodyPr>
          <a:lstStyle/>
          <a:p>
            <a:r>
              <a:rPr lang="pt-BR" b="1"/>
              <a:t>TRATAMENTO</a:t>
            </a:r>
            <a:r>
              <a:rPr lang="pt-BR"/>
              <a:t> (ex: compostagem)</a:t>
            </a:r>
          </a:p>
        </p:txBody>
      </p:sp>
      <p:sp>
        <p:nvSpPr>
          <p:cNvPr id="16" name="TextBox 11">
            <a:extLst>
              <a:ext uri="{FF2B5EF4-FFF2-40B4-BE49-F238E27FC236}">
                <a16:creationId xmlns:a16="http://schemas.microsoft.com/office/drawing/2014/main" id="{2E3E8894-1241-B252-BD69-9A68EF659D25}"/>
              </a:ext>
            </a:extLst>
          </p:cNvPr>
          <p:cNvSpPr txBox="1"/>
          <p:nvPr/>
        </p:nvSpPr>
        <p:spPr>
          <a:xfrm>
            <a:off x="7544193" y="6037746"/>
            <a:ext cx="3268831" cy="646331"/>
          </a:xfrm>
          <a:prstGeom prst="rect">
            <a:avLst/>
          </a:prstGeom>
          <a:solidFill>
            <a:schemeClr val="accent4">
              <a:lumMod val="60000"/>
              <a:lumOff val="40000"/>
            </a:schemeClr>
          </a:solidFill>
        </p:spPr>
        <p:txBody>
          <a:bodyPr wrap="square" rtlCol="0">
            <a:spAutoFit/>
          </a:bodyPr>
          <a:lstStyle/>
          <a:p>
            <a:r>
              <a:rPr lang="pt-BR" b="1"/>
              <a:t>DISPOSIÇÃO</a:t>
            </a:r>
            <a:r>
              <a:rPr lang="pt-BR"/>
              <a:t> AMBIENTALMENTE ADEQUADA DE REJEITOS</a:t>
            </a:r>
          </a:p>
        </p:txBody>
      </p:sp>
      <p:cxnSp>
        <p:nvCxnSpPr>
          <p:cNvPr id="17" name="Elbow Connector 30">
            <a:extLst>
              <a:ext uri="{FF2B5EF4-FFF2-40B4-BE49-F238E27FC236}">
                <a16:creationId xmlns:a16="http://schemas.microsoft.com/office/drawing/2014/main" id="{62379F07-1B5B-A5A6-A57F-479C7787A8B0}"/>
              </a:ext>
            </a:extLst>
          </p:cNvPr>
          <p:cNvCxnSpPr>
            <a:cxnSpLocks/>
          </p:cNvCxnSpPr>
          <p:nvPr/>
        </p:nvCxnSpPr>
        <p:spPr>
          <a:xfrm>
            <a:off x="757517" y="2038141"/>
            <a:ext cx="693859" cy="348003"/>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32">
            <a:extLst>
              <a:ext uri="{FF2B5EF4-FFF2-40B4-BE49-F238E27FC236}">
                <a16:creationId xmlns:a16="http://schemas.microsoft.com/office/drawing/2014/main" id="{D40A6867-5CAA-1EBA-BD84-68CDE625F2AB}"/>
              </a:ext>
            </a:extLst>
          </p:cNvPr>
          <p:cNvCxnSpPr>
            <a:cxnSpLocks/>
          </p:cNvCxnSpPr>
          <p:nvPr/>
        </p:nvCxnSpPr>
        <p:spPr>
          <a:xfrm>
            <a:off x="1503784" y="2807398"/>
            <a:ext cx="553052" cy="34484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34">
            <a:extLst>
              <a:ext uri="{FF2B5EF4-FFF2-40B4-BE49-F238E27FC236}">
                <a16:creationId xmlns:a16="http://schemas.microsoft.com/office/drawing/2014/main" id="{61958A84-C67A-9D20-D9E8-B2C6B06EDBB5}"/>
              </a:ext>
            </a:extLst>
          </p:cNvPr>
          <p:cNvCxnSpPr>
            <a:cxnSpLocks/>
          </p:cNvCxnSpPr>
          <p:nvPr/>
        </p:nvCxnSpPr>
        <p:spPr>
          <a:xfrm>
            <a:off x="2507544" y="3532065"/>
            <a:ext cx="651228" cy="2996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36">
            <a:extLst>
              <a:ext uri="{FF2B5EF4-FFF2-40B4-BE49-F238E27FC236}">
                <a16:creationId xmlns:a16="http://schemas.microsoft.com/office/drawing/2014/main" id="{9FDE7E71-ABE1-F9D8-839F-8FEC1D00646F}"/>
              </a:ext>
            </a:extLst>
          </p:cNvPr>
          <p:cNvCxnSpPr>
            <a:endCxn id="15" idx="1"/>
          </p:cNvCxnSpPr>
          <p:nvPr/>
        </p:nvCxnSpPr>
        <p:spPr>
          <a:xfrm>
            <a:off x="4276171" y="4503164"/>
            <a:ext cx="610392" cy="2996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38">
            <a:extLst>
              <a:ext uri="{FF2B5EF4-FFF2-40B4-BE49-F238E27FC236}">
                <a16:creationId xmlns:a16="http://schemas.microsoft.com/office/drawing/2014/main" id="{48332C46-B9E8-3AF4-16ED-251520167789}"/>
              </a:ext>
            </a:extLst>
          </p:cNvPr>
          <p:cNvCxnSpPr>
            <a:endCxn id="14" idx="1"/>
          </p:cNvCxnSpPr>
          <p:nvPr/>
        </p:nvCxnSpPr>
        <p:spPr>
          <a:xfrm>
            <a:off x="5316069" y="5041274"/>
            <a:ext cx="463539" cy="4381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40">
            <a:extLst>
              <a:ext uri="{FF2B5EF4-FFF2-40B4-BE49-F238E27FC236}">
                <a16:creationId xmlns:a16="http://schemas.microsoft.com/office/drawing/2014/main" id="{EAE6CD84-A99D-0575-4807-C5AF5F99F952}"/>
              </a:ext>
            </a:extLst>
          </p:cNvPr>
          <p:cNvCxnSpPr>
            <a:endCxn id="16" idx="1"/>
          </p:cNvCxnSpPr>
          <p:nvPr/>
        </p:nvCxnSpPr>
        <p:spPr>
          <a:xfrm>
            <a:off x="6983503" y="5899658"/>
            <a:ext cx="560690" cy="46125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34">
            <a:extLst>
              <a:ext uri="{FF2B5EF4-FFF2-40B4-BE49-F238E27FC236}">
                <a16:creationId xmlns:a16="http://schemas.microsoft.com/office/drawing/2014/main" id="{B105A457-9D01-7EDA-9D73-4F4A2829B13C}"/>
              </a:ext>
            </a:extLst>
          </p:cNvPr>
          <p:cNvCxnSpPr/>
          <p:nvPr/>
        </p:nvCxnSpPr>
        <p:spPr>
          <a:xfrm>
            <a:off x="3446138" y="3986085"/>
            <a:ext cx="651228" cy="29965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TextBox 7">
            <a:extLst>
              <a:ext uri="{FF2B5EF4-FFF2-40B4-BE49-F238E27FC236}">
                <a16:creationId xmlns:a16="http://schemas.microsoft.com/office/drawing/2014/main" id="{8E5D11C8-2B1C-690C-E730-9CF39E71BEC8}"/>
              </a:ext>
            </a:extLst>
          </p:cNvPr>
          <p:cNvSpPr txBox="1"/>
          <p:nvPr/>
        </p:nvSpPr>
        <p:spPr>
          <a:xfrm>
            <a:off x="4175715" y="4088303"/>
            <a:ext cx="5485733" cy="369332"/>
          </a:xfrm>
          <a:prstGeom prst="rect">
            <a:avLst/>
          </a:prstGeom>
          <a:solidFill>
            <a:schemeClr val="accent5">
              <a:lumMod val="60000"/>
              <a:lumOff val="40000"/>
            </a:schemeClr>
          </a:solidFill>
        </p:spPr>
        <p:txBody>
          <a:bodyPr wrap="none" rtlCol="0">
            <a:spAutoFit/>
          </a:bodyPr>
          <a:lstStyle/>
          <a:p>
            <a:r>
              <a:rPr lang="pt-BR" b="1"/>
              <a:t>TRIAGEM PARA FINS DE REUTILIZAÇÃO OU RECICLAGEM</a:t>
            </a:r>
          </a:p>
        </p:txBody>
      </p:sp>
      <p:cxnSp>
        <p:nvCxnSpPr>
          <p:cNvPr id="26" name="Conector de Seta Reta 25">
            <a:extLst>
              <a:ext uri="{FF2B5EF4-FFF2-40B4-BE49-F238E27FC236}">
                <a16:creationId xmlns:a16="http://schemas.microsoft.com/office/drawing/2014/main" id="{188787EE-416A-C247-3274-99B1A60547FE}"/>
              </a:ext>
            </a:extLst>
          </p:cNvPr>
          <p:cNvCxnSpPr>
            <a:stCxn id="10" idx="3"/>
          </p:cNvCxnSpPr>
          <p:nvPr/>
        </p:nvCxnSpPr>
        <p:spPr>
          <a:xfrm>
            <a:off x="2888543" y="1836841"/>
            <a:ext cx="4094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5" name="Agrupar 34">
            <a:extLst>
              <a:ext uri="{FF2B5EF4-FFF2-40B4-BE49-F238E27FC236}">
                <a16:creationId xmlns:a16="http://schemas.microsoft.com/office/drawing/2014/main" id="{F70DF871-62FC-E6B9-DC18-FC725737502C}"/>
              </a:ext>
            </a:extLst>
          </p:cNvPr>
          <p:cNvGrpSpPr/>
          <p:nvPr/>
        </p:nvGrpSpPr>
        <p:grpSpPr>
          <a:xfrm>
            <a:off x="7641082" y="1541236"/>
            <a:ext cx="1553822" cy="1233977"/>
            <a:chOff x="7641082" y="1541236"/>
            <a:chExt cx="1553822" cy="1233977"/>
          </a:xfrm>
        </p:grpSpPr>
        <p:pic>
          <p:nvPicPr>
            <p:cNvPr id="29" name="Gráfico 28" descr="Grupo com preenchimento sólido">
              <a:extLst>
                <a:ext uri="{FF2B5EF4-FFF2-40B4-BE49-F238E27FC236}">
                  <a16:creationId xmlns:a16="http://schemas.microsoft.com/office/drawing/2014/main" id="{CDFE2D31-31F5-E63B-5A80-B94DCAB9BF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1082" y="1541236"/>
              <a:ext cx="1233977" cy="1233977"/>
            </a:xfrm>
            <a:prstGeom prst="rect">
              <a:avLst/>
            </a:prstGeom>
          </p:spPr>
        </p:pic>
        <p:pic>
          <p:nvPicPr>
            <p:cNvPr id="31" name="Gráfico 30" descr="Lixo com preenchimento sólido">
              <a:extLst>
                <a:ext uri="{FF2B5EF4-FFF2-40B4-BE49-F238E27FC236}">
                  <a16:creationId xmlns:a16="http://schemas.microsoft.com/office/drawing/2014/main" id="{108857A3-CC40-9181-8F77-F733A4A89E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2635" y="2124904"/>
              <a:ext cx="442269" cy="442269"/>
            </a:xfrm>
            <a:prstGeom prst="rect">
              <a:avLst/>
            </a:prstGeom>
          </p:spPr>
        </p:pic>
      </p:grpSp>
      <p:pic>
        <p:nvPicPr>
          <p:cNvPr id="32" name="Gráfico 31" descr="Truck">
            <a:extLst>
              <a:ext uri="{FF2B5EF4-FFF2-40B4-BE49-F238E27FC236}">
                <a16:creationId xmlns:a16="http://schemas.microsoft.com/office/drawing/2014/main" id="{BDA337B5-79AE-BCA9-B4E1-A23B6A03BA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97458" y="3494478"/>
            <a:ext cx="905441" cy="905441"/>
          </a:xfrm>
          <a:prstGeom prst="rect">
            <a:avLst/>
          </a:prstGeom>
        </p:spPr>
      </p:pic>
      <p:pic>
        <p:nvPicPr>
          <p:cNvPr id="33" name="Gráfico 32" descr="Recycle Sign">
            <a:extLst>
              <a:ext uri="{FF2B5EF4-FFF2-40B4-BE49-F238E27FC236}">
                <a16:creationId xmlns:a16="http://schemas.microsoft.com/office/drawing/2014/main" id="{DB8FCB85-E6A4-BE51-08B0-AFEB9FB35F8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47018" y="4394346"/>
            <a:ext cx="866006" cy="866006"/>
          </a:xfrm>
          <a:prstGeom prst="rect">
            <a:avLst/>
          </a:prstGeom>
        </p:spPr>
      </p:pic>
      <p:pic>
        <p:nvPicPr>
          <p:cNvPr id="34" name="Gráfico 33" descr="Leaf">
            <a:extLst>
              <a:ext uri="{FF2B5EF4-FFF2-40B4-BE49-F238E27FC236}">
                <a16:creationId xmlns:a16="http://schemas.microsoft.com/office/drawing/2014/main" id="{E3BF9076-72EF-9F81-E6B0-D56153CC07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076802" y="6037746"/>
            <a:ext cx="593824" cy="593824"/>
          </a:xfrm>
          <a:prstGeom prst="rect">
            <a:avLst/>
          </a:prstGeom>
        </p:spPr>
      </p:pic>
    </p:spTree>
    <p:extLst>
      <p:ext uri="{BB962C8B-B14F-4D97-AF65-F5344CB8AC3E}">
        <p14:creationId xmlns:p14="http://schemas.microsoft.com/office/powerpoint/2010/main" val="30181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animBg="1"/>
      <p:bldP spid="15" grpId="0"/>
      <p:bldP spid="16"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Agrupar 41">
            <a:extLst>
              <a:ext uri="{FF2B5EF4-FFF2-40B4-BE49-F238E27FC236}">
                <a16:creationId xmlns:a16="http://schemas.microsoft.com/office/drawing/2014/main" id="{92887F17-E739-30EE-DCE5-075394A59E24}"/>
              </a:ext>
            </a:extLst>
          </p:cNvPr>
          <p:cNvGrpSpPr/>
          <p:nvPr/>
        </p:nvGrpSpPr>
        <p:grpSpPr>
          <a:xfrm>
            <a:off x="223284" y="807635"/>
            <a:ext cx="2441295" cy="5141755"/>
            <a:chOff x="223284" y="538700"/>
            <a:chExt cx="2441295" cy="5141755"/>
          </a:xfrm>
        </p:grpSpPr>
        <p:sp>
          <p:nvSpPr>
            <p:cNvPr id="7" name="Retângulo: Cantos Arredondados 6">
              <a:extLst>
                <a:ext uri="{FF2B5EF4-FFF2-40B4-BE49-F238E27FC236}">
                  <a16:creationId xmlns:a16="http://schemas.microsoft.com/office/drawing/2014/main" id="{E862B34E-080D-2A5E-E9A9-65C986D6B6FD}"/>
                </a:ext>
              </a:extLst>
            </p:cNvPr>
            <p:cNvSpPr/>
            <p:nvPr/>
          </p:nvSpPr>
          <p:spPr>
            <a:xfrm>
              <a:off x="223284" y="538700"/>
              <a:ext cx="2371060" cy="7442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rPr>
                <a:t>ETAPA 1</a:t>
              </a:r>
            </a:p>
            <a:p>
              <a:pPr algn="ctr"/>
              <a:r>
                <a:rPr lang="pt-BR" sz="1500" b="1">
                  <a:solidFill>
                    <a:schemeClr val="tx1"/>
                  </a:solidFill>
                </a:rPr>
                <a:t>Planejamento do processo do PMGIRS</a:t>
              </a:r>
            </a:p>
          </p:txBody>
        </p:sp>
        <p:sp>
          <p:nvSpPr>
            <p:cNvPr id="8" name="Retângulo: Cantos Arredondados 7">
              <a:extLst>
                <a:ext uri="{FF2B5EF4-FFF2-40B4-BE49-F238E27FC236}">
                  <a16:creationId xmlns:a16="http://schemas.microsoft.com/office/drawing/2014/main" id="{D62E0886-B1E8-3426-AEAA-08306F4A9CF0}"/>
                </a:ext>
              </a:extLst>
            </p:cNvPr>
            <p:cNvSpPr/>
            <p:nvPr/>
          </p:nvSpPr>
          <p:spPr>
            <a:xfrm>
              <a:off x="441251" y="1385756"/>
              <a:ext cx="1935125" cy="6450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chemeClr val="tx1"/>
                  </a:solidFill>
                </a:rPr>
                <a:t>Reunião de partida</a:t>
              </a:r>
            </a:p>
          </p:txBody>
        </p:sp>
        <p:sp>
          <p:nvSpPr>
            <p:cNvPr id="9" name="Seta: para Baixo 8">
              <a:extLst>
                <a:ext uri="{FF2B5EF4-FFF2-40B4-BE49-F238E27FC236}">
                  <a16:creationId xmlns:a16="http://schemas.microsoft.com/office/drawing/2014/main" id="{B36B2357-03C0-1D6D-FE35-C0EA98BA21F7}"/>
                </a:ext>
              </a:extLst>
            </p:cNvPr>
            <p:cNvSpPr/>
            <p:nvPr/>
          </p:nvSpPr>
          <p:spPr>
            <a:xfrm>
              <a:off x="1249325" y="2212592"/>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Arredondados 9">
              <a:extLst>
                <a:ext uri="{FF2B5EF4-FFF2-40B4-BE49-F238E27FC236}">
                  <a16:creationId xmlns:a16="http://schemas.microsoft.com/office/drawing/2014/main" id="{FAD655E9-B7B7-17E7-2748-F3F165976FD8}"/>
                </a:ext>
              </a:extLst>
            </p:cNvPr>
            <p:cNvSpPr/>
            <p:nvPr/>
          </p:nvSpPr>
          <p:spPr>
            <a:xfrm>
              <a:off x="458941" y="2640462"/>
              <a:ext cx="2130075" cy="92326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chemeClr val="tx1"/>
                  </a:solidFill>
                </a:rPr>
                <a:t>Identificação dos atores sociais do Grupo de Acompanhamento</a:t>
              </a:r>
            </a:p>
          </p:txBody>
        </p:sp>
        <p:sp>
          <p:nvSpPr>
            <p:cNvPr id="11" name="Retângulo 10">
              <a:extLst>
                <a:ext uri="{FF2B5EF4-FFF2-40B4-BE49-F238E27FC236}">
                  <a16:creationId xmlns:a16="http://schemas.microsoft.com/office/drawing/2014/main" id="{D2DA5918-DA62-1F63-06F4-CB56E56C0F71}"/>
                </a:ext>
              </a:extLst>
            </p:cNvPr>
            <p:cNvSpPr/>
            <p:nvPr/>
          </p:nvSpPr>
          <p:spPr>
            <a:xfrm>
              <a:off x="293518" y="3637663"/>
              <a:ext cx="2371061" cy="20427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Trabalho de campo para mapeamento dos atores sociais e composição do Grupo de Acompanhamento (GA);</a:t>
              </a:r>
            </a:p>
            <a:p>
              <a:pPr algn="ctr">
                <a:buFont typeface="Arial" panose="020B0604020202020204" pitchFamily="34" charset="0"/>
                <a:buChar char="•"/>
              </a:pPr>
              <a:r>
                <a:rPr lang="pt-BR" sz="1200">
                  <a:solidFill>
                    <a:schemeClr val="tx1"/>
                  </a:solidFill>
                </a:rPr>
                <a:t>Definição territorial para mobilização social e definição das estratégias de comunicação social conforme realidade local</a:t>
              </a:r>
            </a:p>
            <a:p>
              <a:pPr algn="ctr">
                <a:buFont typeface="Arial" panose="020B0604020202020204" pitchFamily="34" charset="0"/>
                <a:buChar char="•"/>
              </a:pPr>
              <a:r>
                <a:rPr lang="pt-BR" sz="1200">
                  <a:solidFill>
                    <a:schemeClr val="tx1"/>
                  </a:solidFill>
                </a:rPr>
                <a:t>Publicação do Decreto de Formação do Grupo de Acompanhamento;</a:t>
              </a:r>
            </a:p>
          </p:txBody>
        </p:sp>
      </p:grpSp>
      <p:sp>
        <p:nvSpPr>
          <p:cNvPr id="15" name="Retângulo: Cantos Arredondados 14">
            <a:extLst>
              <a:ext uri="{FF2B5EF4-FFF2-40B4-BE49-F238E27FC236}">
                <a16:creationId xmlns:a16="http://schemas.microsoft.com/office/drawing/2014/main" id="{F0660AC4-808D-7106-E729-CF5BFA6259BF}"/>
              </a:ext>
            </a:extLst>
          </p:cNvPr>
          <p:cNvSpPr/>
          <p:nvPr/>
        </p:nvSpPr>
        <p:spPr>
          <a:xfrm>
            <a:off x="3591727" y="6255535"/>
            <a:ext cx="5127395" cy="48207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solidFill>
                  <a:schemeClr val="tx1"/>
                </a:solidFill>
              </a:rPr>
              <a:t>Participação do Grupo de Acompanhamento PMGIRS</a:t>
            </a:r>
          </a:p>
        </p:txBody>
      </p:sp>
      <p:grpSp>
        <p:nvGrpSpPr>
          <p:cNvPr id="46" name="Agrupar 45">
            <a:extLst>
              <a:ext uri="{FF2B5EF4-FFF2-40B4-BE49-F238E27FC236}">
                <a16:creationId xmlns:a16="http://schemas.microsoft.com/office/drawing/2014/main" id="{FFA46224-0361-FDFB-439C-90BFA92C9D88}"/>
              </a:ext>
            </a:extLst>
          </p:cNvPr>
          <p:cNvGrpSpPr/>
          <p:nvPr/>
        </p:nvGrpSpPr>
        <p:grpSpPr>
          <a:xfrm>
            <a:off x="2894689" y="286108"/>
            <a:ext cx="3591171" cy="5698910"/>
            <a:chOff x="2894689" y="286108"/>
            <a:chExt cx="3591171" cy="5698910"/>
          </a:xfrm>
        </p:grpSpPr>
        <p:sp>
          <p:nvSpPr>
            <p:cNvPr id="18" name="Seta: para Baixo 17">
              <a:extLst>
                <a:ext uri="{FF2B5EF4-FFF2-40B4-BE49-F238E27FC236}">
                  <a16:creationId xmlns:a16="http://schemas.microsoft.com/office/drawing/2014/main" id="{C1C78A04-763D-2D60-3BD0-8C39B0447FEA}"/>
                </a:ext>
              </a:extLst>
            </p:cNvPr>
            <p:cNvSpPr/>
            <p:nvPr/>
          </p:nvSpPr>
          <p:spPr>
            <a:xfrm>
              <a:off x="3936741" y="4246802"/>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Arredondados 3">
              <a:extLst>
                <a:ext uri="{FF2B5EF4-FFF2-40B4-BE49-F238E27FC236}">
                  <a16:creationId xmlns:a16="http://schemas.microsoft.com/office/drawing/2014/main" id="{5F070950-436A-3A8D-4B14-B036B38121AE}"/>
                </a:ext>
              </a:extLst>
            </p:cNvPr>
            <p:cNvSpPr/>
            <p:nvPr/>
          </p:nvSpPr>
          <p:spPr>
            <a:xfrm>
              <a:off x="5110725" y="5324681"/>
              <a:ext cx="1372492" cy="6603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solidFill>
                    <a:schemeClr val="tx1"/>
                  </a:solidFill>
                </a:rPr>
                <a:t>Oficinas públicas de diagnóstico</a:t>
              </a:r>
            </a:p>
          </p:txBody>
        </p:sp>
        <p:sp>
          <p:nvSpPr>
            <p:cNvPr id="5" name="Retângulo: Cantos Arredondados 4">
              <a:extLst>
                <a:ext uri="{FF2B5EF4-FFF2-40B4-BE49-F238E27FC236}">
                  <a16:creationId xmlns:a16="http://schemas.microsoft.com/office/drawing/2014/main" id="{E3AF254A-7F18-5916-ACD7-52C4657CE5F5}"/>
                </a:ext>
              </a:extLst>
            </p:cNvPr>
            <p:cNvSpPr/>
            <p:nvPr/>
          </p:nvSpPr>
          <p:spPr>
            <a:xfrm>
              <a:off x="4994674" y="3154319"/>
              <a:ext cx="1488542" cy="92326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solidFill>
                    <a:schemeClr val="tx1"/>
                  </a:solidFill>
                </a:rPr>
                <a:t>Pesquisa popular sobre resíduos sólidos para composição do diagnóstico</a:t>
              </a:r>
            </a:p>
          </p:txBody>
        </p:sp>
        <p:sp>
          <p:nvSpPr>
            <p:cNvPr id="6" name="Retângulo: Cantos Arredondados 5">
              <a:extLst>
                <a:ext uri="{FF2B5EF4-FFF2-40B4-BE49-F238E27FC236}">
                  <a16:creationId xmlns:a16="http://schemas.microsoft.com/office/drawing/2014/main" id="{F15FF66E-DBB2-FC74-F978-E06EBE1D0FE7}"/>
                </a:ext>
              </a:extLst>
            </p:cNvPr>
            <p:cNvSpPr/>
            <p:nvPr/>
          </p:nvSpPr>
          <p:spPr>
            <a:xfrm>
              <a:off x="5039841" y="1227491"/>
              <a:ext cx="1446019" cy="58832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a:solidFill>
                    <a:schemeClr val="tx1"/>
                  </a:solidFill>
                </a:rPr>
                <a:t>1ª Reunião com GA para </a:t>
              </a:r>
              <a:r>
                <a:rPr lang="pt-BR" sz="1200">
                  <a:solidFill>
                    <a:schemeClr val="tx1"/>
                  </a:solidFill>
                </a:rPr>
                <a:t>apresentação</a:t>
              </a:r>
              <a:r>
                <a:rPr lang="pt-BR" sz="1100">
                  <a:solidFill>
                    <a:schemeClr val="tx1"/>
                  </a:solidFill>
                </a:rPr>
                <a:t> do Produto 1</a:t>
              </a:r>
            </a:p>
          </p:txBody>
        </p:sp>
        <p:sp>
          <p:nvSpPr>
            <p:cNvPr id="13" name="Retângulo: Cantos Arredondados 12">
              <a:extLst>
                <a:ext uri="{FF2B5EF4-FFF2-40B4-BE49-F238E27FC236}">
                  <a16:creationId xmlns:a16="http://schemas.microsoft.com/office/drawing/2014/main" id="{7BB552A0-107E-5E60-980F-40EF2B9948B5}"/>
                </a:ext>
              </a:extLst>
            </p:cNvPr>
            <p:cNvSpPr/>
            <p:nvPr/>
          </p:nvSpPr>
          <p:spPr>
            <a:xfrm>
              <a:off x="3229662" y="286108"/>
              <a:ext cx="1754367" cy="7442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rPr>
                <a:t>ETAPA 2</a:t>
              </a:r>
            </a:p>
            <a:p>
              <a:pPr algn="ctr"/>
              <a:r>
                <a:rPr lang="pt-BR" sz="1500" b="1">
                  <a:solidFill>
                    <a:schemeClr val="tx1"/>
                  </a:solidFill>
                </a:rPr>
                <a:t>Diagnóstico do PMGIRS</a:t>
              </a:r>
              <a:r>
                <a:rPr lang="pt-BR" sz="1600" b="1">
                  <a:solidFill>
                    <a:schemeClr val="tx1"/>
                  </a:solidFill>
                </a:rPr>
                <a:t> </a:t>
              </a:r>
            </a:p>
          </p:txBody>
        </p:sp>
        <p:sp>
          <p:nvSpPr>
            <p:cNvPr id="14" name="Retângulo 13">
              <a:extLst>
                <a:ext uri="{FF2B5EF4-FFF2-40B4-BE49-F238E27FC236}">
                  <a16:creationId xmlns:a16="http://schemas.microsoft.com/office/drawing/2014/main" id="{6E092D45-98B0-F883-EBE0-FCA11CE7FA47}"/>
                </a:ext>
              </a:extLst>
            </p:cNvPr>
            <p:cNvSpPr/>
            <p:nvPr/>
          </p:nvSpPr>
          <p:spPr>
            <a:xfrm>
              <a:off x="2894689" y="1369414"/>
              <a:ext cx="2240837" cy="16927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Trabalho de campo para levantamento das informações sobre o Gerenciamento de Resíduos Sólidos no município;</a:t>
              </a:r>
            </a:p>
            <a:p>
              <a:pPr algn="ctr">
                <a:buFont typeface="Arial" panose="020B0604020202020204" pitchFamily="34" charset="0"/>
                <a:buChar char="•"/>
              </a:pPr>
              <a:r>
                <a:rPr lang="pt-BR" sz="1200">
                  <a:solidFill>
                    <a:schemeClr val="tx1"/>
                  </a:solidFill>
                </a:rPr>
                <a:t>Levantamento das legislações municipais</a:t>
              </a:r>
            </a:p>
            <a:p>
              <a:pPr algn="ctr">
                <a:buFont typeface="Arial" panose="020B0604020202020204" pitchFamily="34" charset="0"/>
                <a:buChar char="•"/>
              </a:pPr>
              <a:r>
                <a:rPr lang="pt-BR" sz="1200">
                  <a:solidFill>
                    <a:schemeClr val="tx1"/>
                  </a:solidFill>
                </a:rPr>
                <a:t>Levantamento dos dados secundários e caracterização municipal</a:t>
              </a:r>
            </a:p>
          </p:txBody>
        </p:sp>
        <p:sp>
          <p:nvSpPr>
            <p:cNvPr id="16" name="Seta: para Baixo 15">
              <a:extLst>
                <a:ext uri="{FF2B5EF4-FFF2-40B4-BE49-F238E27FC236}">
                  <a16:creationId xmlns:a16="http://schemas.microsoft.com/office/drawing/2014/main" id="{7D7CD8EB-ABD9-ED12-6B07-310371C20422}"/>
                </a:ext>
              </a:extLst>
            </p:cNvPr>
            <p:cNvSpPr/>
            <p:nvPr/>
          </p:nvSpPr>
          <p:spPr>
            <a:xfrm>
              <a:off x="3899501" y="3182647"/>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27293E8E-1592-B6D8-87EC-6181BFB34082}"/>
                </a:ext>
              </a:extLst>
            </p:cNvPr>
            <p:cNvSpPr/>
            <p:nvPr/>
          </p:nvSpPr>
          <p:spPr>
            <a:xfrm>
              <a:off x="3126001" y="3498562"/>
              <a:ext cx="1961690" cy="5542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Diagnóstico municipal participativo</a:t>
              </a:r>
            </a:p>
          </p:txBody>
        </p:sp>
        <p:sp>
          <p:nvSpPr>
            <p:cNvPr id="19" name="Retângulo 18">
              <a:extLst>
                <a:ext uri="{FF2B5EF4-FFF2-40B4-BE49-F238E27FC236}">
                  <a16:creationId xmlns:a16="http://schemas.microsoft.com/office/drawing/2014/main" id="{7A85E17B-E38F-6F57-21CE-CB8EDFFF550C}"/>
                </a:ext>
              </a:extLst>
            </p:cNvPr>
            <p:cNvSpPr/>
            <p:nvPr/>
          </p:nvSpPr>
          <p:spPr>
            <a:xfrm>
              <a:off x="2950531" y="4519932"/>
              <a:ext cx="2493339" cy="5962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Revisão pelo Grupo de Acompanhamento (GA)</a:t>
              </a:r>
            </a:p>
          </p:txBody>
        </p:sp>
        <p:sp>
          <p:nvSpPr>
            <p:cNvPr id="21" name="Retângulo 20">
              <a:extLst>
                <a:ext uri="{FF2B5EF4-FFF2-40B4-BE49-F238E27FC236}">
                  <a16:creationId xmlns:a16="http://schemas.microsoft.com/office/drawing/2014/main" id="{8C816501-93EC-0599-CA61-53448F4205A0}"/>
                </a:ext>
              </a:extLst>
            </p:cNvPr>
            <p:cNvSpPr/>
            <p:nvPr/>
          </p:nvSpPr>
          <p:spPr>
            <a:xfrm>
              <a:off x="3168531" y="5498781"/>
              <a:ext cx="2035199" cy="4543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Adequações nos relatórios</a:t>
              </a:r>
            </a:p>
          </p:txBody>
        </p:sp>
        <p:sp>
          <p:nvSpPr>
            <p:cNvPr id="22" name="Seta: para Baixo 21">
              <a:extLst>
                <a:ext uri="{FF2B5EF4-FFF2-40B4-BE49-F238E27FC236}">
                  <a16:creationId xmlns:a16="http://schemas.microsoft.com/office/drawing/2014/main" id="{E2AFEE47-C1C9-918E-B779-C9E45A68F249}"/>
                </a:ext>
              </a:extLst>
            </p:cNvPr>
            <p:cNvSpPr/>
            <p:nvPr/>
          </p:nvSpPr>
          <p:spPr>
            <a:xfrm>
              <a:off x="3952696" y="5207723"/>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8" name="Agrupar 47">
            <a:extLst>
              <a:ext uri="{FF2B5EF4-FFF2-40B4-BE49-F238E27FC236}">
                <a16:creationId xmlns:a16="http://schemas.microsoft.com/office/drawing/2014/main" id="{B46AE1F1-7DB2-4419-E867-CDC5D97BAB3D}"/>
              </a:ext>
            </a:extLst>
          </p:cNvPr>
          <p:cNvGrpSpPr/>
          <p:nvPr/>
        </p:nvGrpSpPr>
        <p:grpSpPr>
          <a:xfrm>
            <a:off x="9210369" y="519746"/>
            <a:ext cx="2518172" cy="5107748"/>
            <a:chOff x="9210369" y="519746"/>
            <a:chExt cx="2518172" cy="5107748"/>
          </a:xfrm>
        </p:grpSpPr>
        <p:sp>
          <p:nvSpPr>
            <p:cNvPr id="34" name="Seta: para Baixo 33">
              <a:extLst>
                <a:ext uri="{FF2B5EF4-FFF2-40B4-BE49-F238E27FC236}">
                  <a16:creationId xmlns:a16="http://schemas.microsoft.com/office/drawing/2014/main" id="{4491C730-D2E1-9BD7-3822-CE081004469B}"/>
                </a:ext>
              </a:extLst>
            </p:cNvPr>
            <p:cNvSpPr/>
            <p:nvPr/>
          </p:nvSpPr>
          <p:spPr>
            <a:xfrm>
              <a:off x="10264842" y="2214373"/>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Cantos Arredondados 31">
              <a:extLst>
                <a:ext uri="{FF2B5EF4-FFF2-40B4-BE49-F238E27FC236}">
                  <a16:creationId xmlns:a16="http://schemas.microsoft.com/office/drawing/2014/main" id="{7278C1A2-9ED3-59A8-0867-8427B5B11FCB}"/>
                </a:ext>
              </a:extLst>
            </p:cNvPr>
            <p:cNvSpPr/>
            <p:nvPr/>
          </p:nvSpPr>
          <p:spPr>
            <a:xfrm>
              <a:off x="9210369" y="519746"/>
              <a:ext cx="2518172" cy="75845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rPr>
                <a:t>ETAPA 4</a:t>
              </a:r>
            </a:p>
            <a:p>
              <a:pPr algn="ctr"/>
              <a:r>
                <a:rPr lang="pt-BR" sz="1500" b="1">
                  <a:solidFill>
                    <a:schemeClr val="tx1"/>
                  </a:solidFill>
                </a:rPr>
                <a:t>Conclusão e monitoramento do </a:t>
              </a:r>
              <a:r>
                <a:rPr lang="pt-BR" sz="1600" b="1">
                  <a:solidFill>
                    <a:schemeClr val="tx1"/>
                  </a:solidFill>
                </a:rPr>
                <a:t>PMGIRS</a:t>
              </a:r>
            </a:p>
          </p:txBody>
        </p:sp>
        <p:sp>
          <p:nvSpPr>
            <p:cNvPr id="33" name="Retângulo 32">
              <a:extLst>
                <a:ext uri="{FF2B5EF4-FFF2-40B4-BE49-F238E27FC236}">
                  <a16:creationId xmlns:a16="http://schemas.microsoft.com/office/drawing/2014/main" id="{52824DF4-E3D9-131A-E9EF-7618CEEA0DA5}"/>
                </a:ext>
              </a:extLst>
            </p:cNvPr>
            <p:cNvSpPr/>
            <p:nvPr/>
          </p:nvSpPr>
          <p:spPr>
            <a:xfrm>
              <a:off x="9317664" y="1502684"/>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Compatibilização dos produtos anteriores para versão preliminar</a:t>
              </a:r>
            </a:p>
          </p:txBody>
        </p:sp>
        <p:sp>
          <p:nvSpPr>
            <p:cNvPr id="35" name="Retângulo 34">
              <a:extLst>
                <a:ext uri="{FF2B5EF4-FFF2-40B4-BE49-F238E27FC236}">
                  <a16:creationId xmlns:a16="http://schemas.microsoft.com/office/drawing/2014/main" id="{88290C27-06B3-D977-73A4-36C3E941B809}"/>
                </a:ext>
              </a:extLst>
            </p:cNvPr>
            <p:cNvSpPr/>
            <p:nvPr/>
          </p:nvSpPr>
          <p:spPr>
            <a:xfrm>
              <a:off x="9314096" y="3489268"/>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Adequações e elaboração da versão final do PMGIRS</a:t>
              </a:r>
            </a:p>
          </p:txBody>
        </p:sp>
        <p:sp>
          <p:nvSpPr>
            <p:cNvPr id="36" name="Retângulo 35">
              <a:extLst>
                <a:ext uri="{FF2B5EF4-FFF2-40B4-BE49-F238E27FC236}">
                  <a16:creationId xmlns:a16="http://schemas.microsoft.com/office/drawing/2014/main" id="{1EACD748-4EA4-5202-DE43-DC6B9B4B3814}"/>
                </a:ext>
              </a:extLst>
            </p:cNvPr>
            <p:cNvSpPr/>
            <p:nvPr/>
          </p:nvSpPr>
          <p:spPr>
            <a:xfrm>
              <a:off x="9314096" y="4302075"/>
              <a:ext cx="2274489" cy="3841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Elaboração do Manual Operativo do PMGIRS</a:t>
              </a:r>
            </a:p>
          </p:txBody>
        </p:sp>
        <p:sp>
          <p:nvSpPr>
            <p:cNvPr id="37" name="Seta: para Baixo 36">
              <a:extLst>
                <a:ext uri="{FF2B5EF4-FFF2-40B4-BE49-F238E27FC236}">
                  <a16:creationId xmlns:a16="http://schemas.microsoft.com/office/drawing/2014/main" id="{B1E999CF-B81A-F1E7-264F-71EA2A315D39}"/>
                </a:ext>
              </a:extLst>
            </p:cNvPr>
            <p:cNvSpPr/>
            <p:nvPr/>
          </p:nvSpPr>
          <p:spPr>
            <a:xfrm>
              <a:off x="10247103" y="3175506"/>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Cantos Arredondados 38">
              <a:extLst>
                <a:ext uri="{FF2B5EF4-FFF2-40B4-BE49-F238E27FC236}">
                  <a16:creationId xmlns:a16="http://schemas.microsoft.com/office/drawing/2014/main" id="{61151A2A-6FEF-1132-8583-73B9AD457797}"/>
                </a:ext>
              </a:extLst>
            </p:cNvPr>
            <p:cNvSpPr/>
            <p:nvPr/>
          </p:nvSpPr>
          <p:spPr>
            <a:xfrm>
              <a:off x="9454703" y="2448289"/>
              <a:ext cx="1611339" cy="6603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solidFill>
                    <a:schemeClr val="tx1"/>
                  </a:solidFill>
                </a:rPr>
                <a:t>Realização de consultas e Audiência públicas</a:t>
              </a:r>
            </a:p>
          </p:txBody>
        </p:sp>
        <p:sp>
          <p:nvSpPr>
            <p:cNvPr id="40" name="Retângulo: Cantos Arredondados 39">
              <a:extLst>
                <a:ext uri="{FF2B5EF4-FFF2-40B4-BE49-F238E27FC236}">
                  <a16:creationId xmlns:a16="http://schemas.microsoft.com/office/drawing/2014/main" id="{9F412CB2-3019-B293-5D57-7BC91A227E0B}"/>
                </a:ext>
              </a:extLst>
            </p:cNvPr>
            <p:cNvSpPr/>
            <p:nvPr/>
          </p:nvSpPr>
          <p:spPr>
            <a:xfrm>
              <a:off x="9570355" y="4967157"/>
              <a:ext cx="1611339" cy="6603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solidFill>
                    <a:schemeClr val="tx1"/>
                  </a:solidFill>
                </a:rPr>
                <a:t>Solenidade de entrega do PMGIRS</a:t>
              </a:r>
            </a:p>
          </p:txBody>
        </p:sp>
      </p:grpSp>
      <p:grpSp>
        <p:nvGrpSpPr>
          <p:cNvPr id="47" name="Agrupar 46">
            <a:extLst>
              <a:ext uri="{FF2B5EF4-FFF2-40B4-BE49-F238E27FC236}">
                <a16:creationId xmlns:a16="http://schemas.microsoft.com/office/drawing/2014/main" id="{04283DC8-97D8-B4BE-BBDD-CC55BCCD1587}"/>
              </a:ext>
            </a:extLst>
          </p:cNvPr>
          <p:cNvGrpSpPr/>
          <p:nvPr/>
        </p:nvGrpSpPr>
        <p:grpSpPr>
          <a:xfrm>
            <a:off x="6444633" y="538700"/>
            <a:ext cx="2500857" cy="5196451"/>
            <a:chOff x="6444633" y="538700"/>
            <a:chExt cx="2500857" cy="5196451"/>
          </a:xfrm>
        </p:grpSpPr>
        <p:sp>
          <p:nvSpPr>
            <p:cNvPr id="25" name="Seta: para Baixo 24">
              <a:extLst>
                <a:ext uri="{FF2B5EF4-FFF2-40B4-BE49-F238E27FC236}">
                  <a16:creationId xmlns:a16="http://schemas.microsoft.com/office/drawing/2014/main" id="{E4923393-6229-10EA-6922-4FE1D4ABC259}"/>
                </a:ext>
              </a:extLst>
            </p:cNvPr>
            <p:cNvSpPr/>
            <p:nvPr/>
          </p:nvSpPr>
          <p:spPr>
            <a:xfrm>
              <a:off x="7581878" y="2200202"/>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Baixo 26">
              <a:extLst>
                <a:ext uri="{FF2B5EF4-FFF2-40B4-BE49-F238E27FC236}">
                  <a16:creationId xmlns:a16="http://schemas.microsoft.com/office/drawing/2014/main" id="{1DBA2CF3-D501-85AA-3966-B07F74A4BA34}"/>
                </a:ext>
              </a:extLst>
            </p:cNvPr>
            <p:cNvSpPr/>
            <p:nvPr/>
          </p:nvSpPr>
          <p:spPr>
            <a:xfrm>
              <a:off x="7614618" y="3168546"/>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Cantos Arredondados 22">
              <a:extLst>
                <a:ext uri="{FF2B5EF4-FFF2-40B4-BE49-F238E27FC236}">
                  <a16:creationId xmlns:a16="http://schemas.microsoft.com/office/drawing/2014/main" id="{A56D0FAF-D4CA-4E71-5C63-2D176D5803E1}"/>
                </a:ext>
              </a:extLst>
            </p:cNvPr>
            <p:cNvSpPr/>
            <p:nvPr/>
          </p:nvSpPr>
          <p:spPr>
            <a:xfrm>
              <a:off x="6574430" y="538700"/>
              <a:ext cx="2371060" cy="7442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rPr>
                <a:t>ETAPA 3</a:t>
              </a:r>
            </a:p>
            <a:p>
              <a:pPr algn="ctr"/>
              <a:r>
                <a:rPr lang="pt-BR" sz="1500" b="1">
                  <a:solidFill>
                    <a:schemeClr val="tx1"/>
                  </a:solidFill>
                </a:rPr>
                <a:t>Cenários de demandas e proposições</a:t>
              </a:r>
              <a:r>
                <a:rPr lang="pt-BR" sz="1600" b="1">
                  <a:solidFill>
                    <a:schemeClr val="tx1"/>
                  </a:solidFill>
                </a:rPr>
                <a:t> </a:t>
              </a:r>
            </a:p>
          </p:txBody>
        </p:sp>
        <p:sp>
          <p:nvSpPr>
            <p:cNvPr id="24" name="Retângulo 23">
              <a:extLst>
                <a:ext uri="{FF2B5EF4-FFF2-40B4-BE49-F238E27FC236}">
                  <a16:creationId xmlns:a16="http://schemas.microsoft.com/office/drawing/2014/main" id="{011827FA-9442-AB3C-9DE1-A957511A842D}"/>
                </a:ext>
              </a:extLst>
            </p:cNvPr>
            <p:cNvSpPr/>
            <p:nvPr/>
          </p:nvSpPr>
          <p:spPr>
            <a:xfrm>
              <a:off x="6634700" y="1488513"/>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Elaboração dos cenários de evolução</a:t>
              </a:r>
            </a:p>
          </p:txBody>
        </p:sp>
        <p:sp>
          <p:nvSpPr>
            <p:cNvPr id="26" name="Retângulo 25">
              <a:extLst>
                <a:ext uri="{FF2B5EF4-FFF2-40B4-BE49-F238E27FC236}">
                  <a16:creationId xmlns:a16="http://schemas.microsoft.com/office/drawing/2014/main" id="{7B1D7B35-D85D-CC7E-F5B3-A9BA5CCE9F94}"/>
                </a:ext>
              </a:extLst>
            </p:cNvPr>
            <p:cNvSpPr/>
            <p:nvPr/>
          </p:nvSpPr>
          <p:spPr>
            <a:xfrm>
              <a:off x="6698457" y="2484440"/>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Planejamento dos projetos e ações</a:t>
              </a:r>
            </a:p>
          </p:txBody>
        </p:sp>
        <p:sp>
          <p:nvSpPr>
            <p:cNvPr id="28" name="Retângulo 27">
              <a:extLst>
                <a:ext uri="{FF2B5EF4-FFF2-40B4-BE49-F238E27FC236}">
                  <a16:creationId xmlns:a16="http://schemas.microsoft.com/office/drawing/2014/main" id="{FF3C80B0-E5B9-F5C3-099A-CA0762C3B0B0}"/>
                </a:ext>
              </a:extLst>
            </p:cNvPr>
            <p:cNvSpPr/>
            <p:nvPr/>
          </p:nvSpPr>
          <p:spPr>
            <a:xfrm>
              <a:off x="6758728" y="3475097"/>
              <a:ext cx="2130075" cy="588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Tecnologias para gestão de resíduos</a:t>
              </a:r>
            </a:p>
          </p:txBody>
        </p:sp>
        <p:sp>
          <p:nvSpPr>
            <p:cNvPr id="29" name="Retângulo 28">
              <a:extLst>
                <a:ext uri="{FF2B5EF4-FFF2-40B4-BE49-F238E27FC236}">
                  <a16:creationId xmlns:a16="http://schemas.microsoft.com/office/drawing/2014/main" id="{E023CE93-F791-9DF0-4F7E-DCD8C6359F65}"/>
                </a:ext>
              </a:extLst>
            </p:cNvPr>
            <p:cNvSpPr/>
            <p:nvPr/>
          </p:nvSpPr>
          <p:spPr>
            <a:xfrm>
              <a:off x="6444633" y="4421973"/>
              <a:ext cx="2274489" cy="3841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Char char="•"/>
              </a:pPr>
              <a:r>
                <a:rPr lang="pt-BR" sz="1200">
                  <a:solidFill>
                    <a:schemeClr val="tx1"/>
                  </a:solidFill>
                </a:rPr>
                <a:t>Projeções populacionais e de geração de resíduos no território</a:t>
              </a:r>
            </a:p>
          </p:txBody>
        </p:sp>
        <p:sp>
          <p:nvSpPr>
            <p:cNvPr id="38" name="Retângulo: Cantos Arredondados 37">
              <a:extLst>
                <a:ext uri="{FF2B5EF4-FFF2-40B4-BE49-F238E27FC236}">
                  <a16:creationId xmlns:a16="http://schemas.microsoft.com/office/drawing/2014/main" id="{6A2B8474-DB9E-C678-8A3E-D71019B5A1D8}"/>
                </a:ext>
              </a:extLst>
            </p:cNvPr>
            <p:cNvSpPr/>
            <p:nvPr/>
          </p:nvSpPr>
          <p:spPr>
            <a:xfrm>
              <a:off x="7055120" y="5074814"/>
              <a:ext cx="1372492" cy="6603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solidFill>
                    <a:schemeClr val="tx1"/>
                  </a:solidFill>
                </a:rPr>
                <a:t>Oficina pública de Prognóstico</a:t>
              </a:r>
            </a:p>
          </p:txBody>
        </p:sp>
        <p:sp>
          <p:nvSpPr>
            <p:cNvPr id="41" name="Seta: para Baixo 40">
              <a:extLst>
                <a:ext uri="{FF2B5EF4-FFF2-40B4-BE49-F238E27FC236}">
                  <a16:creationId xmlns:a16="http://schemas.microsoft.com/office/drawing/2014/main" id="{27A8F45B-DA49-FCC2-DC96-48F3AADBD105}"/>
                </a:ext>
              </a:extLst>
            </p:cNvPr>
            <p:cNvSpPr/>
            <p:nvPr/>
          </p:nvSpPr>
          <p:spPr>
            <a:xfrm>
              <a:off x="7661622" y="4146844"/>
              <a:ext cx="159488" cy="23391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2753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543446160"/>
              </p:ext>
            </p:extLst>
          </p:nvPr>
        </p:nvGraphicFramePr>
        <p:xfrm>
          <a:off x="0" y="1712962"/>
          <a:ext cx="12192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7411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BE781-B028-EA91-02D1-BE81C569BE4A}"/>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D323D7BA-4DC3-6985-269D-DF4D36C197B7}"/>
              </a:ext>
            </a:extLst>
          </p:cNvPr>
          <p:cNvGraphicFramePr/>
          <p:nvPr>
            <p:extLst>
              <p:ext uri="{D42A27DB-BD31-4B8C-83A1-F6EECF244321}">
                <p14:modId xmlns:p14="http://schemas.microsoft.com/office/powerpoint/2010/main" val="1301060945"/>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9BF75C5B-F0F6-521D-BB2B-23289D545436}"/>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A8CDAA3C-A693-23D1-A03F-D2198705F5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04" y="2233105"/>
            <a:ext cx="4346989" cy="4346989"/>
          </a:xfrm>
          <a:prstGeom prst="rect">
            <a:avLst/>
          </a:prstGeom>
        </p:spPr>
      </p:pic>
      <p:sp>
        <p:nvSpPr>
          <p:cNvPr id="7" name="CaixaDeTexto 6">
            <a:extLst>
              <a:ext uri="{FF2B5EF4-FFF2-40B4-BE49-F238E27FC236}">
                <a16:creationId xmlns:a16="http://schemas.microsoft.com/office/drawing/2014/main" id="{BFA426CA-65EB-AF3B-5AC5-FAC42068EA59}"/>
              </a:ext>
            </a:extLst>
          </p:cNvPr>
          <p:cNvSpPr txBox="1"/>
          <p:nvPr/>
        </p:nvSpPr>
        <p:spPr>
          <a:xfrm>
            <a:off x="1179304" y="4083007"/>
            <a:ext cx="2187388" cy="400110"/>
          </a:xfrm>
          <a:prstGeom prst="rect">
            <a:avLst/>
          </a:prstGeom>
          <a:noFill/>
        </p:spPr>
        <p:txBody>
          <a:bodyPr wrap="square" rtlCol="0">
            <a:spAutoFit/>
          </a:bodyPr>
          <a:lstStyle/>
          <a:p>
            <a:r>
              <a:rPr lang="pt-BR" sz="2000" b="1"/>
              <a:t>APRESENTAÇÃO</a:t>
            </a:r>
          </a:p>
        </p:txBody>
      </p:sp>
      <p:sp>
        <p:nvSpPr>
          <p:cNvPr id="8" name="CaixaDeTexto 7">
            <a:extLst>
              <a:ext uri="{FF2B5EF4-FFF2-40B4-BE49-F238E27FC236}">
                <a16:creationId xmlns:a16="http://schemas.microsoft.com/office/drawing/2014/main" id="{B75A3824-5085-54EE-8B6E-7E03B61632D4}"/>
              </a:ext>
            </a:extLst>
          </p:cNvPr>
          <p:cNvSpPr txBox="1"/>
          <p:nvPr/>
        </p:nvSpPr>
        <p:spPr>
          <a:xfrm>
            <a:off x="3989297" y="2470233"/>
            <a:ext cx="7512423" cy="1200329"/>
          </a:xfrm>
          <a:prstGeom prst="rect">
            <a:avLst/>
          </a:prstGeom>
          <a:noFill/>
        </p:spPr>
        <p:txBody>
          <a:bodyPr wrap="square" rtlCol="0">
            <a:spAutoFit/>
          </a:bodyPr>
          <a:lstStyle/>
          <a:p>
            <a:r>
              <a:rPr lang="pt-BR" sz="2400"/>
              <a:t>Relacionar o contexto da elaboração do PGIRS, aspectos norteadores, equipe responsável, período de elaboração e outros.</a:t>
            </a:r>
          </a:p>
        </p:txBody>
      </p:sp>
      <p:pic>
        <p:nvPicPr>
          <p:cNvPr id="15" name="Imagem 14">
            <a:extLst>
              <a:ext uri="{FF2B5EF4-FFF2-40B4-BE49-F238E27FC236}">
                <a16:creationId xmlns:a16="http://schemas.microsoft.com/office/drawing/2014/main" id="{28AE887B-6E37-9DC0-F6A6-8DEF57C05E86}"/>
              </a:ext>
            </a:extLst>
          </p:cNvPr>
          <p:cNvPicPr>
            <a:picLocks noChangeAspect="1"/>
          </p:cNvPicPr>
          <p:nvPr/>
        </p:nvPicPr>
        <p:blipFill>
          <a:blip r:embed="rId9"/>
          <a:stretch>
            <a:fillRect/>
          </a:stretch>
        </p:blipFill>
        <p:spPr>
          <a:xfrm>
            <a:off x="7745509" y="3670562"/>
            <a:ext cx="2719780" cy="2909532"/>
          </a:xfrm>
          <a:prstGeom prst="rect">
            <a:avLst/>
          </a:prstGeom>
        </p:spPr>
      </p:pic>
    </p:spTree>
    <p:extLst>
      <p:ext uri="{BB962C8B-B14F-4D97-AF65-F5344CB8AC3E}">
        <p14:creationId xmlns:p14="http://schemas.microsoft.com/office/powerpoint/2010/main" val="69688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C4677-67F9-6824-B365-70FADD225809}"/>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06C9093-6853-C0F9-5E1F-C97593A653B5}"/>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F21FBBD0-F504-97DD-7A53-4DA87CF20043}"/>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5B10AB23-DDBA-D7D8-BF47-EE137E0538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04" y="2233105"/>
            <a:ext cx="4346989" cy="4346989"/>
          </a:xfrm>
          <a:prstGeom prst="rect">
            <a:avLst/>
          </a:prstGeom>
        </p:spPr>
      </p:pic>
      <p:sp>
        <p:nvSpPr>
          <p:cNvPr id="7" name="CaixaDeTexto 6">
            <a:extLst>
              <a:ext uri="{FF2B5EF4-FFF2-40B4-BE49-F238E27FC236}">
                <a16:creationId xmlns:a16="http://schemas.microsoft.com/office/drawing/2014/main" id="{1D7735BA-2D46-868C-429E-C7B54ED42C31}"/>
              </a:ext>
            </a:extLst>
          </p:cNvPr>
          <p:cNvSpPr txBox="1"/>
          <p:nvPr/>
        </p:nvSpPr>
        <p:spPr>
          <a:xfrm>
            <a:off x="1179304" y="4083007"/>
            <a:ext cx="2187388" cy="707886"/>
          </a:xfrm>
          <a:prstGeom prst="rect">
            <a:avLst/>
          </a:prstGeom>
          <a:noFill/>
        </p:spPr>
        <p:txBody>
          <a:bodyPr wrap="square" rtlCol="0">
            <a:spAutoFit/>
          </a:bodyPr>
          <a:lstStyle/>
          <a:p>
            <a:pPr algn="ctr"/>
            <a:r>
              <a:rPr lang="pt-BR" sz="2000" b="1"/>
              <a:t>DEFINIÇÃO DO PLANEJAMENTO</a:t>
            </a:r>
          </a:p>
        </p:txBody>
      </p:sp>
      <p:sp>
        <p:nvSpPr>
          <p:cNvPr id="8" name="CaixaDeTexto 7">
            <a:extLst>
              <a:ext uri="{FF2B5EF4-FFF2-40B4-BE49-F238E27FC236}">
                <a16:creationId xmlns:a16="http://schemas.microsoft.com/office/drawing/2014/main" id="{609B9FF7-B220-CCD7-3E0D-96053AB8FC05}"/>
              </a:ext>
            </a:extLst>
          </p:cNvPr>
          <p:cNvSpPr txBox="1"/>
          <p:nvPr/>
        </p:nvSpPr>
        <p:spPr>
          <a:xfrm>
            <a:off x="3848516" y="2689465"/>
            <a:ext cx="6643765" cy="3477875"/>
          </a:xfrm>
          <a:prstGeom prst="rect">
            <a:avLst/>
          </a:prstGeom>
          <a:noFill/>
        </p:spPr>
        <p:txBody>
          <a:bodyPr wrap="square" rtlCol="0">
            <a:spAutoFit/>
          </a:bodyPr>
          <a:lstStyle/>
          <a:p>
            <a:pPr marL="342900" indent="-342900" algn="just">
              <a:buFont typeface="Wingdings" panose="05000000000000000000" pitchFamily="2" charset="2"/>
              <a:buChar char="ü"/>
            </a:pPr>
            <a:r>
              <a:rPr lang="pt-BR" sz="2200"/>
              <a:t>Descrição do método de obtenção, análise e validação dos dados sobre os resíduos;</a:t>
            </a:r>
          </a:p>
          <a:p>
            <a:pPr marL="342900" indent="-342900" algn="just">
              <a:buFont typeface="Wingdings" panose="05000000000000000000" pitchFamily="2" charset="2"/>
              <a:buChar char="ü"/>
            </a:pPr>
            <a:r>
              <a:rPr lang="pt-BR" sz="2200" b="1"/>
              <a:t>Formação e atuação da equipe técnica </a:t>
            </a:r>
            <a:r>
              <a:rPr lang="pt-BR" sz="2200"/>
              <a:t>designada para o diagnóstico do PGIRS;</a:t>
            </a:r>
          </a:p>
          <a:p>
            <a:pPr marL="342900" indent="-342900" algn="just">
              <a:buFont typeface="Wingdings" panose="05000000000000000000" pitchFamily="2" charset="2"/>
              <a:buChar char="ü"/>
            </a:pPr>
            <a:r>
              <a:rPr lang="pt-BR" sz="2200" b="1"/>
              <a:t>Cronograma das ações para elaboração </a:t>
            </a:r>
            <a:r>
              <a:rPr lang="pt-BR" sz="2200"/>
              <a:t>do Plano;</a:t>
            </a:r>
          </a:p>
          <a:p>
            <a:pPr marL="342900" indent="-342900" algn="just">
              <a:buFont typeface="Wingdings" panose="05000000000000000000" pitchFamily="2" charset="2"/>
              <a:buChar char="ü"/>
            </a:pPr>
            <a:r>
              <a:rPr lang="pt-BR" sz="2200" b="1"/>
              <a:t>Definição das unidades territoriais de análise e planejamento </a:t>
            </a:r>
            <a:r>
              <a:rPr lang="pt-BR" sz="2200"/>
              <a:t>(abrangência do PGIRS);</a:t>
            </a:r>
          </a:p>
          <a:p>
            <a:pPr marL="342900" indent="-342900" algn="just">
              <a:buFont typeface="Wingdings" panose="05000000000000000000" pitchFamily="2" charset="2"/>
              <a:buChar char="ü"/>
            </a:pPr>
            <a:r>
              <a:rPr lang="pt-BR" sz="2200" b="1"/>
              <a:t>Atores envolvidos</a:t>
            </a:r>
            <a:r>
              <a:rPr lang="pt-BR" sz="2200"/>
              <a:t>;</a:t>
            </a:r>
          </a:p>
          <a:p>
            <a:pPr marL="342900" indent="-342900" algn="just">
              <a:buFont typeface="Wingdings" panose="05000000000000000000" pitchFamily="2" charset="2"/>
              <a:buChar char="ü"/>
            </a:pPr>
            <a:r>
              <a:rPr lang="pt-BR" sz="2200" b="1"/>
              <a:t>Meios de comunicação e mobilização social</a:t>
            </a:r>
            <a:r>
              <a:rPr lang="pt-BR" sz="2200"/>
              <a:t>;</a:t>
            </a:r>
          </a:p>
          <a:p>
            <a:pPr marL="342900" indent="-342900" algn="just">
              <a:buFont typeface="Wingdings" panose="05000000000000000000" pitchFamily="2" charset="2"/>
              <a:buChar char="ü"/>
            </a:pPr>
            <a:r>
              <a:rPr lang="pt-BR" sz="2200"/>
              <a:t>Definição das linhas e limites de atuação do Plano</a:t>
            </a:r>
          </a:p>
        </p:txBody>
      </p:sp>
      <p:grpSp>
        <p:nvGrpSpPr>
          <p:cNvPr id="9" name="Agrupar 8">
            <a:extLst>
              <a:ext uri="{FF2B5EF4-FFF2-40B4-BE49-F238E27FC236}">
                <a16:creationId xmlns:a16="http://schemas.microsoft.com/office/drawing/2014/main" id="{C5F0BF50-4A6D-5293-CAD4-60E563AD41AF}"/>
              </a:ext>
            </a:extLst>
          </p:cNvPr>
          <p:cNvGrpSpPr/>
          <p:nvPr/>
        </p:nvGrpSpPr>
        <p:grpSpPr>
          <a:xfrm>
            <a:off x="10126963" y="4195484"/>
            <a:ext cx="2004934" cy="2840970"/>
            <a:chOff x="9894304" y="3937171"/>
            <a:chExt cx="2253004" cy="3099283"/>
          </a:xfrm>
        </p:grpSpPr>
        <p:pic>
          <p:nvPicPr>
            <p:cNvPr id="3" name="Gráfico 2" descr="Presentation with Checklist">
              <a:extLst>
                <a:ext uri="{FF2B5EF4-FFF2-40B4-BE49-F238E27FC236}">
                  <a16:creationId xmlns:a16="http://schemas.microsoft.com/office/drawing/2014/main" id="{CDD16596-8347-1049-9C39-4D56D37A5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42580" y="3937171"/>
              <a:ext cx="1604728" cy="1604727"/>
            </a:xfrm>
            <a:prstGeom prst="rect">
              <a:avLst/>
            </a:prstGeom>
          </p:spPr>
        </p:pic>
        <p:pic>
          <p:nvPicPr>
            <p:cNvPr id="4" name="Gráfico 3" descr="Board Room">
              <a:extLst>
                <a:ext uri="{FF2B5EF4-FFF2-40B4-BE49-F238E27FC236}">
                  <a16:creationId xmlns:a16="http://schemas.microsoft.com/office/drawing/2014/main" id="{E74A3043-6611-D33F-F193-7E7777776E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94304" y="4923435"/>
              <a:ext cx="2113019" cy="2113019"/>
            </a:xfrm>
            <a:prstGeom prst="rect">
              <a:avLst/>
            </a:prstGeom>
          </p:spPr>
        </p:pic>
      </p:grpSp>
    </p:spTree>
    <p:extLst>
      <p:ext uri="{BB962C8B-B14F-4D97-AF65-F5344CB8AC3E}">
        <p14:creationId xmlns:p14="http://schemas.microsoft.com/office/powerpoint/2010/main" val="3225753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5987E-D991-01E8-9C9A-6CD9C55317C5}"/>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7C5DAF5-DC1D-142A-86EB-8614E6B10E8B}"/>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3AF2EA4F-6570-517F-F239-0AD17D33C131}"/>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F96332CB-1015-5A4F-CD51-8CFC55C8D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04" y="2233105"/>
            <a:ext cx="4346989" cy="4346989"/>
          </a:xfrm>
          <a:prstGeom prst="rect">
            <a:avLst/>
          </a:prstGeom>
        </p:spPr>
      </p:pic>
      <p:sp>
        <p:nvSpPr>
          <p:cNvPr id="7" name="CaixaDeTexto 6">
            <a:extLst>
              <a:ext uri="{FF2B5EF4-FFF2-40B4-BE49-F238E27FC236}">
                <a16:creationId xmlns:a16="http://schemas.microsoft.com/office/drawing/2014/main" id="{FED34A0E-C1E2-745D-BE74-2FF1C91903ED}"/>
              </a:ext>
            </a:extLst>
          </p:cNvPr>
          <p:cNvSpPr txBox="1"/>
          <p:nvPr/>
        </p:nvSpPr>
        <p:spPr>
          <a:xfrm>
            <a:off x="1179304" y="4083007"/>
            <a:ext cx="2187388" cy="1015663"/>
          </a:xfrm>
          <a:prstGeom prst="rect">
            <a:avLst/>
          </a:prstGeom>
          <a:noFill/>
        </p:spPr>
        <p:txBody>
          <a:bodyPr wrap="square" rtlCol="0">
            <a:spAutoFit/>
          </a:bodyPr>
          <a:lstStyle/>
          <a:p>
            <a:pPr algn="ctr"/>
            <a:r>
              <a:rPr lang="pt-BR" sz="2000" b="1"/>
              <a:t>CARACTERÍSTICAS GERAIS DO MUNICÍPIO</a:t>
            </a:r>
          </a:p>
        </p:txBody>
      </p:sp>
      <p:sp>
        <p:nvSpPr>
          <p:cNvPr id="8" name="CaixaDeTexto 7">
            <a:extLst>
              <a:ext uri="{FF2B5EF4-FFF2-40B4-BE49-F238E27FC236}">
                <a16:creationId xmlns:a16="http://schemas.microsoft.com/office/drawing/2014/main" id="{AF374BDF-746B-50CB-AC29-41BAD486C5D6}"/>
              </a:ext>
            </a:extLst>
          </p:cNvPr>
          <p:cNvSpPr txBox="1"/>
          <p:nvPr/>
        </p:nvSpPr>
        <p:spPr>
          <a:xfrm>
            <a:off x="3711395" y="2373458"/>
            <a:ext cx="7602070" cy="3785652"/>
          </a:xfrm>
          <a:prstGeom prst="rect">
            <a:avLst/>
          </a:prstGeom>
          <a:noFill/>
        </p:spPr>
        <p:txBody>
          <a:bodyPr wrap="square" rtlCol="0">
            <a:spAutoFit/>
          </a:bodyPr>
          <a:lstStyle/>
          <a:p>
            <a:r>
              <a:rPr lang="pt-BR" sz="2000"/>
              <a:t>Aspectos relacionados às características gerais do município</a:t>
            </a:r>
          </a:p>
          <a:p>
            <a:pPr marL="285750" indent="-285750">
              <a:buFont typeface="Arial" panose="020B0604020202020204" pitchFamily="34" charset="0"/>
              <a:buChar char="•"/>
            </a:pPr>
            <a:r>
              <a:rPr lang="pt-BR" sz="2000"/>
              <a:t>Localização, organização do território, população;</a:t>
            </a:r>
          </a:p>
          <a:p>
            <a:pPr marL="285750" indent="-285750">
              <a:buFont typeface="Arial" panose="020B0604020202020204" pitchFamily="34" charset="0"/>
              <a:buChar char="•"/>
            </a:pPr>
            <a:r>
              <a:rPr lang="pt-BR" sz="2000"/>
              <a:t>Área territorial, municípios vizinhos, vias de acesso rodoviário, distância da capital;</a:t>
            </a:r>
          </a:p>
          <a:p>
            <a:pPr marL="285750" indent="-285750">
              <a:buFont typeface="Arial" panose="020B0604020202020204" pitchFamily="34" charset="0"/>
              <a:buChar char="•"/>
            </a:pPr>
            <a:r>
              <a:rPr lang="pt-BR" sz="2000"/>
              <a:t>Atividades econômicas predominantes;</a:t>
            </a:r>
          </a:p>
          <a:p>
            <a:pPr marL="285750" indent="-285750">
              <a:buFont typeface="Arial" panose="020B0604020202020204" pitchFamily="34" charset="0"/>
              <a:buChar char="•"/>
            </a:pPr>
            <a:r>
              <a:rPr lang="pt-BR" sz="2000"/>
              <a:t>Meio físico (relevo, clima, solo, águas e vegetação)</a:t>
            </a:r>
          </a:p>
          <a:p>
            <a:pPr marL="285750" indent="-285750">
              <a:buFont typeface="Arial" panose="020B0604020202020204" pitchFamily="34" charset="0"/>
              <a:buChar char="•"/>
            </a:pPr>
            <a:r>
              <a:rPr lang="pt-BR" sz="2000"/>
              <a:t>Meio biótico (vegetação e áreas protegidas)</a:t>
            </a:r>
          </a:p>
          <a:p>
            <a:pPr marL="285750" indent="-285750">
              <a:buFont typeface="Arial" panose="020B0604020202020204" pitchFamily="34" charset="0"/>
              <a:buChar char="•"/>
            </a:pPr>
            <a:r>
              <a:rPr lang="pt-BR" sz="2000"/>
              <a:t>Características demográficas e socioeconômicas;</a:t>
            </a:r>
          </a:p>
          <a:p>
            <a:pPr marL="285750" indent="-285750">
              <a:buFont typeface="Arial" panose="020B0604020202020204" pitchFamily="34" charset="0"/>
              <a:buChar char="•"/>
            </a:pPr>
            <a:r>
              <a:rPr lang="pt-BR" sz="2000"/>
              <a:t>Instrumentos legais (federal, estadual e municipal)</a:t>
            </a:r>
          </a:p>
          <a:p>
            <a:pPr marL="285750" indent="-285750">
              <a:buFont typeface="Arial" panose="020B0604020202020204" pitchFamily="34" charset="0"/>
              <a:buChar char="•"/>
            </a:pPr>
            <a:r>
              <a:rPr lang="pt-BR" sz="2000"/>
              <a:t>Dos planos existentes (Plano Diretor, Uso e ocupação do solo, zoneamento)</a:t>
            </a:r>
          </a:p>
          <a:p>
            <a:pPr marL="285750" indent="-285750">
              <a:buFont typeface="Arial" panose="020B0604020202020204" pitchFamily="34" charset="0"/>
              <a:buChar char="•"/>
            </a:pPr>
            <a:r>
              <a:rPr lang="pt-BR" sz="2000"/>
              <a:t> Povos indígenas e comunidades tradicionais</a:t>
            </a:r>
          </a:p>
        </p:txBody>
      </p:sp>
      <p:pic>
        <p:nvPicPr>
          <p:cNvPr id="9" name="Imagem 8">
            <a:extLst>
              <a:ext uri="{FF2B5EF4-FFF2-40B4-BE49-F238E27FC236}">
                <a16:creationId xmlns:a16="http://schemas.microsoft.com/office/drawing/2014/main" id="{550817E2-3AA7-E7A2-3CBD-0CCF0F3223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0109" y="5603230"/>
            <a:ext cx="1667641" cy="1111760"/>
          </a:xfrm>
          <a:prstGeom prst="rect">
            <a:avLst/>
          </a:prstGeom>
        </p:spPr>
      </p:pic>
      <p:pic>
        <p:nvPicPr>
          <p:cNvPr id="4" name="Gráfico 3" descr="África com preenchimento sólido">
            <a:extLst>
              <a:ext uri="{FF2B5EF4-FFF2-40B4-BE49-F238E27FC236}">
                <a16:creationId xmlns:a16="http://schemas.microsoft.com/office/drawing/2014/main" id="{A70039C3-1B7B-2D33-1F6D-C432439A30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58038" y="5098670"/>
            <a:ext cx="1434458" cy="1434458"/>
          </a:xfrm>
          <a:prstGeom prst="rect">
            <a:avLst/>
          </a:prstGeom>
        </p:spPr>
      </p:pic>
    </p:spTree>
    <p:extLst>
      <p:ext uri="{BB962C8B-B14F-4D97-AF65-F5344CB8AC3E}">
        <p14:creationId xmlns:p14="http://schemas.microsoft.com/office/powerpoint/2010/main" val="798219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5376E-B033-34A9-9EE4-F249625DC66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36EA940A-C1D6-89F1-B574-C7100D82FFF2}"/>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0959FBD1-B3DD-EB47-D5ED-2659F137A3A4}"/>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123A0271-B71E-BD51-CF52-BC42E27324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DEB83A91-8183-F0ED-29F3-1D3D74A06938}"/>
              </a:ext>
            </a:extLst>
          </p:cNvPr>
          <p:cNvSpPr txBox="1"/>
          <p:nvPr/>
        </p:nvSpPr>
        <p:spPr>
          <a:xfrm>
            <a:off x="1017943" y="4083007"/>
            <a:ext cx="2187388" cy="707886"/>
          </a:xfrm>
          <a:prstGeom prst="rect">
            <a:avLst/>
          </a:prstGeom>
          <a:noFill/>
        </p:spPr>
        <p:txBody>
          <a:bodyPr wrap="square" rtlCol="0">
            <a:spAutoFit/>
          </a:bodyPr>
          <a:lstStyle/>
          <a:p>
            <a:pPr algn="ctr"/>
            <a:r>
              <a:rPr lang="pt-BR" sz="2000" b="1"/>
              <a:t>DIAGNÓSTICO DOS SERVIÇOS</a:t>
            </a:r>
          </a:p>
        </p:txBody>
      </p:sp>
      <p:sp>
        <p:nvSpPr>
          <p:cNvPr id="8" name="CaixaDeTexto 7">
            <a:extLst>
              <a:ext uri="{FF2B5EF4-FFF2-40B4-BE49-F238E27FC236}">
                <a16:creationId xmlns:a16="http://schemas.microsoft.com/office/drawing/2014/main" id="{05EF34D4-061C-51E0-B3BA-94D3DC34C225}"/>
              </a:ext>
            </a:extLst>
          </p:cNvPr>
          <p:cNvSpPr txBox="1"/>
          <p:nvPr/>
        </p:nvSpPr>
        <p:spPr>
          <a:xfrm>
            <a:off x="3603812" y="2080282"/>
            <a:ext cx="8488684" cy="4708981"/>
          </a:xfrm>
          <a:prstGeom prst="rect">
            <a:avLst/>
          </a:prstGeom>
          <a:noFill/>
        </p:spPr>
        <p:txBody>
          <a:bodyPr wrap="square" rtlCol="0">
            <a:spAutoFit/>
          </a:bodyPr>
          <a:lstStyle/>
          <a:p>
            <a:pPr algn="just"/>
            <a:r>
              <a:rPr lang="pt-BR" sz="2000" b="1"/>
              <a:t>DIAGNÓSTICO DO MUNICÍPIO</a:t>
            </a:r>
          </a:p>
          <a:p>
            <a:pPr marL="342900" indent="-342900" algn="just">
              <a:buFont typeface="Arial" panose="020B0604020202020204" pitchFamily="34" charset="0"/>
              <a:buChar char="•"/>
            </a:pPr>
            <a:r>
              <a:rPr lang="pt-BR" sz="2000" b="1"/>
              <a:t>Aspectos legais relacionados </a:t>
            </a:r>
            <a:r>
              <a:rPr lang="pt-BR" sz="2000"/>
              <a:t>a Manejo dos Resíduos Sólidos e limpeza urbana (Código de Posturas, Plano Diretor e outras)</a:t>
            </a:r>
          </a:p>
          <a:p>
            <a:pPr marL="342900" indent="-342900" algn="just">
              <a:buFont typeface="Arial" panose="020B0604020202020204" pitchFamily="34" charset="0"/>
              <a:buChar char="•"/>
            </a:pPr>
            <a:r>
              <a:rPr lang="pt-BR" sz="2000" b="1"/>
              <a:t>Situação dos resíduos sólidos</a:t>
            </a:r>
          </a:p>
          <a:p>
            <a:pPr algn="just"/>
            <a:r>
              <a:rPr lang="pt-BR" sz="2000" b="1"/>
              <a:t>Aspectos Gerais</a:t>
            </a:r>
          </a:p>
          <a:p>
            <a:pPr algn="just"/>
            <a:r>
              <a:rPr lang="pt-BR" sz="2000"/>
              <a:t>Organização e responsabilidade pela prestação dos serviços (direta ou indireta)</a:t>
            </a:r>
          </a:p>
          <a:p>
            <a:pPr algn="just"/>
            <a:r>
              <a:rPr lang="pt-BR" sz="2000"/>
              <a:t>Estudo de caracterização dos resíduos sólidos</a:t>
            </a:r>
          </a:p>
          <a:p>
            <a:pPr algn="just"/>
            <a:r>
              <a:rPr lang="pt-BR" sz="2000"/>
              <a:t>Formas de gerenciamento (segregação, coleta, acondicionamento,</a:t>
            </a:r>
          </a:p>
          <a:p>
            <a:pPr algn="just"/>
            <a:r>
              <a:rPr lang="pt-BR" sz="2000"/>
              <a:t>armazenamento, transporte, tratamento e/ou disposição final) dos</a:t>
            </a:r>
          </a:p>
          <a:p>
            <a:pPr algn="just"/>
            <a:r>
              <a:rPr lang="pt-BR" sz="2000"/>
              <a:t>resíduos sólidos; resíduos sólidos especiais e de logística reversa</a:t>
            </a:r>
          </a:p>
          <a:p>
            <a:pPr marL="342900" indent="-342900" algn="just">
              <a:buFont typeface="Arial" panose="020B0604020202020204" pitchFamily="34" charset="0"/>
              <a:buChar char="•"/>
            </a:pPr>
            <a:r>
              <a:rPr lang="pt-BR" sz="2000" b="1"/>
              <a:t>Aspectos financeiros (despesas, custos por habitante, formas de cobrança)</a:t>
            </a:r>
          </a:p>
          <a:p>
            <a:pPr marL="342900" indent="-342900" algn="just">
              <a:buFont typeface="Arial" panose="020B0604020202020204" pitchFamily="34" charset="0"/>
              <a:buChar char="•"/>
            </a:pPr>
            <a:r>
              <a:rPr lang="pt-BR" sz="2000" b="1"/>
              <a:t>Carências do Poder Público no atendimento para atendimento da população</a:t>
            </a:r>
          </a:p>
          <a:p>
            <a:pPr marL="342900" indent="-342900" algn="just">
              <a:buFont typeface="Arial" panose="020B0604020202020204" pitchFamily="34" charset="0"/>
              <a:buChar char="•"/>
            </a:pPr>
            <a:r>
              <a:rPr lang="pt-BR" sz="2000" b="1"/>
              <a:t>Passivos Ambientais</a:t>
            </a:r>
          </a:p>
          <a:p>
            <a:pPr marL="342900" indent="-342900" algn="just">
              <a:buFont typeface="Arial" panose="020B0604020202020204" pitchFamily="34" charset="0"/>
              <a:buChar char="•"/>
            </a:pPr>
            <a:r>
              <a:rPr lang="pt-BR" sz="2000" b="1"/>
              <a:t>Programas e ações de educação ambiental existentes</a:t>
            </a:r>
          </a:p>
        </p:txBody>
      </p:sp>
    </p:spTree>
    <p:extLst>
      <p:ext uri="{BB962C8B-B14F-4D97-AF65-F5344CB8AC3E}">
        <p14:creationId xmlns:p14="http://schemas.microsoft.com/office/powerpoint/2010/main" val="2962539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2CF3D-C824-A443-FD92-4B50E88A9197}"/>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A047B22-B7FA-0120-3750-3406E8F8DC19}"/>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m 5" descr="Montanha de pedras&#10;&#10;O conteúdo gerado por IA pode estar incorreto.">
            <a:extLst>
              <a:ext uri="{FF2B5EF4-FFF2-40B4-BE49-F238E27FC236}">
                <a16:creationId xmlns:a16="http://schemas.microsoft.com/office/drawing/2014/main" id="{153AFDC7-A060-968F-24B2-0A8E288B71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705" y="1608748"/>
            <a:ext cx="3526117" cy="2644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descr="Uma imagem contendo ao ar livre, grama, rocha, grupo&#10;&#10;O conteúdo gerado por IA pode estar incorreto.">
            <a:extLst>
              <a:ext uri="{FF2B5EF4-FFF2-40B4-BE49-F238E27FC236}">
                <a16:creationId xmlns:a16="http://schemas.microsoft.com/office/drawing/2014/main" id="{77269A16-AD6B-DD0D-28A6-A48A77AE49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9960" y="2392741"/>
            <a:ext cx="3657602" cy="2743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m 13" descr="Uma imagem contendo grama, ao ar livre, vaca, campo&#10;&#10;O conteúdo gerado por IA pode estar incorreto.">
            <a:extLst>
              <a:ext uri="{FF2B5EF4-FFF2-40B4-BE49-F238E27FC236}">
                <a16:creationId xmlns:a16="http://schemas.microsoft.com/office/drawing/2014/main" id="{74D66776-A525-6962-E486-B498CC9AD2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069" y="4576481"/>
            <a:ext cx="3000188" cy="2250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m 15" descr="Uma imagem contendo bagunçado, comida, cachorro, pilha&#10;&#10;O conteúdo gerado por IA pode estar incorreto.">
            <a:extLst>
              <a:ext uri="{FF2B5EF4-FFF2-40B4-BE49-F238E27FC236}">
                <a16:creationId xmlns:a16="http://schemas.microsoft.com/office/drawing/2014/main" id="{B271A20D-6E7A-10D6-C790-8DFE96BDC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6360" y="2454977"/>
            <a:ext cx="2935135" cy="2201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tângulo 1">
            <a:extLst>
              <a:ext uri="{FF2B5EF4-FFF2-40B4-BE49-F238E27FC236}">
                <a16:creationId xmlns:a16="http://schemas.microsoft.com/office/drawing/2014/main" id="{70840059-8682-B0C4-A964-66DF129E9F25}"/>
              </a:ext>
            </a:extLst>
          </p:cNvPr>
          <p:cNvSpPr/>
          <p:nvPr/>
        </p:nvSpPr>
        <p:spPr>
          <a:xfrm>
            <a:off x="8776361" y="4253336"/>
            <a:ext cx="2935135" cy="608349"/>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68268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D06C0-18B3-92A1-465D-1E4633F3DC3A}"/>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51646076-1CED-84E6-67CB-DB4A6B41A74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m 9" descr="Uma imagem contendo rocha, comida, pilha, itens&#10;&#10;O conteúdo gerado por IA pode estar incorreto.">
            <a:extLst>
              <a:ext uri="{FF2B5EF4-FFF2-40B4-BE49-F238E27FC236}">
                <a16:creationId xmlns:a16="http://schemas.microsoft.com/office/drawing/2014/main" id="{9EAC33AF-63AA-1EC1-675E-1E25730575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8088" y="794680"/>
            <a:ext cx="2219926" cy="2959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descr="Uma imagem contendo ao ar livre, edifício, trem, coberto&#10;&#10;O conteúdo gerado por IA pode estar incorreto.">
            <a:extLst>
              <a:ext uri="{FF2B5EF4-FFF2-40B4-BE49-F238E27FC236}">
                <a16:creationId xmlns:a16="http://schemas.microsoft.com/office/drawing/2014/main" id="{055FCA46-DBC2-8B36-8979-A680FB7B7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805" y="1873699"/>
            <a:ext cx="3394536" cy="2545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m 15" descr="Uma imagem contendo ao ar livre, edifício, laranja, fogo&#10;&#10;O conteúdo gerado por IA pode estar incorreto.">
            <a:extLst>
              <a:ext uri="{FF2B5EF4-FFF2-40B4-BE49-F238E27FC236}">
                <a16:creationId xmlns:a16="http://schemas.microsoft.com/office/drawing/2014/main" id="{D11666D0-98EA-AFBA-56C9-7AD4F6923E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583" y="2007531"/>
            <a:ext cx="2861239" cy="2145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m 17" descr="Uma imagem contendo ao ar livre, carro, caminhão, estacionado&#10;&#10;O conteúdo gerado por IA pode estar incorreto.">
            <a:extLst>
              <a:ext uri="{FF2B5EF4-FFF2-40B4-BE49-F238E27FC236}">
                <a16:creationId xmlns:a16="http://schemas.microsoft.com/office/drawing/2014/main" id="{95D8E21B-FA6C-83E9-52D7-424AAC6872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19241" y="4087906"/>
            <a:ext cx="3394536" cy="2550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m 19" descr="Uma imagem contendo ao ar livre, grama, rua, edifício&#10;&#10;O conteúdo gerado por IA pode estar incorreto.">
            <a:extLst>
              <a:ext uri="{FF2B5EF4-FFF2-40B4-BE49-F238E27FC236}">
                <a16:creationId xmlns:a16="http://schemas.microsoft.com/office/drawing/2014/main" id="{C35AD876-77B3-E0E4-7A05-93595EBB00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6085" y="4511566"/>
            <a:ext cx="2835174" cy="2126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m 21" descr="Pessoas na grama&#10;&#10;O conteúdo gerado por IA pode estar incorreto.">
            <a:extLst>
              <a:ext uri="{FF2B5EF4-FFF2-40B4-BE49-F238E27FC236}">
                <a16:creationId xmlns:a16="http://schemas.microsoft.com/office/drawing/2014/main" id="{879EBDE8-A35B-59F2-5462-1243EE605D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8866" y="4756015"/>
            <a:ext cx="2824662" cy="18819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0667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D92F2-6BDF-359C-A93B-32C611DD142D}"/>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0B50AB32-0BFB-B4A8-3CD1-14D1D5AEFA25}"/>
              </a:ext>
            </a:extLst>
          </p:cNvPr>
          <p:cNvGraphicFramePr/>
          <p:nvPr>
            <p:extLst>
              <p:ext uri="{D42A27DB-BD31-4B8C-83A1-F6EECF244321}">
                <p14:modId xmlns:p14="http://schemas.microsoft.com/office/powerpoint/2010/main" val="3610997841"/>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ela 2">
            <a:extLst>
              <a:ext uri="{FF2B5EF4-FFF2-40B4-BE49-F238E27FC236}">
                <a16:creationId xmlns:a16="http://schemas.microsoft.com/office/drawing/2014/main" id="{2DB551DC-2DE3-0EA9-90DA-9FE95C08636A}"/>
              </a:ext>
            </a:extLst>
          </p:cNvPr>
          <p:cNvGraphicFramePr>
            <a:graphicFrameLocks noGrp="1"/>
          </p:cNvGraphicFramePr>
          <p:nvPr>
            <p:extLst>
              <p:ext uri="{D42A27DB-BD31-4B8C-83A1-F6EECF244321}">
                <p14:modId xmlns:p14="http://schemas.microsoft.com/office/powerpoint/2010/main" val="761404694"/>
              </p:ext>
            </p:extLst>
          </p:nvPr>
        </p:nvGraphicFramePr>
        <p:xfrm>
          <a:off x="838200" y="1429147"/>
          <a:ext cx="10515600" cy="5029200"/>
        </p:xfrm>
        <a:graphic>
          <a:graphicData uri="http://schemas.openxmlformats.org/drawingml/2006/table">
            <a:tbl>
              <a:tblPr/>
              <a:tblGrid>
                <a:gridCol w="10515600">
                  <a:extLst>
                    <a:ext uri="{9D8B030D-6E8A-4147-A177-3AD203B41FA5}">
                      <a16:colId xmlns:a16="http://schemas.microsoft.com/office/drawing/2014/main" val="3051494917"/>
                    </a:ext>
                  </a:extLst>
                </a:gridCol>
              </a:tblGrid>
              <a:tr h="0">
                <a:tc>
                  <a:txBody>
                    <a:bodyPr/>
                    <a:lstStyle/>
                    <a:p>
                      <a:pPr marL="342900" indent="-342900" algn="just" defTabSz="914400" rtl="0" eaLnBrk="1" fontAlgn="t" latinLnBrk="0" hangingPunct="1">
                        <a:lnSpc>
                          <a:spcPct val="150000"/>
                        </a:lnSpc>
                        <a:buFont typeface="Arial" panose="020B0604020202020204" pitchFamily="34" charset="0"/>
                        <a:buChar char="•"/>
                      </a:pPr>
                      <a:r>
                        <a:rPr lang="pt-BR" sz="2000" b="0" kern="1200">
                          <a:solidFill>
                            <a:schemeClr val="tx1"/>
                          </a:solidFill>
                          <a:latin typeface="+mn-lt"/>
                          <a:ea typeface="+mn-ea"/>
                          <a:cs typeface="+mn-cs"/>
                        </a:rPr>
                        <a:t>A coleta seletiva é um dos </a:t>
                      </a:r>
                      <a:r>
                        <a:rPr lang="pt-BR" sz="2000" b="1" kern="1200">
                          <a:solidFill>
                            <a:schemeClr val="tx1"/>
                          </a:solidFill>
                          <a:latin typeface="+mn-lt"/>
                          <a:ea typeface="+mn-ea"/>
                          <a:cs typeface="+mn-cs"/>
                        </a:rPr>
                        <a:t>pilares fundamentais para a gestão eficiente dos resíduos sólidos urbanos</a:t>
                      </a:r>
                      <a:r>
                        <a:rPr lang="pt-BR" sz="2000" b="0" kern="1200">
                          <a:solidFill>
                            <a:schemeClr val="tx1"/>
                          </a:solidFill>
                          <a:latin typeface="+mn-lt"/>
                          <a:ea typeface="+mn-ea"/>
                          <a:cs typeface="+mn-cs"/>
                        </a:rPr>
                        <a:t>. Ao separar os resíduos na fonte (domicílios, comércios, escolas), </a:t>
                      </a:r>
                      <a:r>
                        <a:rPr lang="pt-BR" sz="2000" b="1" kern="1200">
                          <a:solidFill>
                            <a:schemeClr val="tx1"/>
                          </a:solidFill>
                          <a:latin typeface="+mn-lt"/>
                          <a:ea typeface="+mn-ea"/>
                          <a:cs typeface="+mn-cs"/>
                        </a:rPr>
                        <a:t>facilita-se o encaminhamento dos materiais recicláveis para cooperativas e centrais de triagem, promovendo a reciclagem e reduzindo a quantidade de rejeitos destinados a aterros sanitários</a:t>
                      </a:r>
                      <a:r>
                        <a:rPr lang="pt-BR" sz="2000" b="0" kern="1200">
                          <a:solidFill>
                            <a:schemeClr val="tx1"/>
                          </a:solidFill>
                          <a:latin typeface="+mn-lt"/>
                          <a:ea typeface="+mn-ea"/>
                          <a:cs typeface="+mn-cs"/>
                        </a:rPr>
                        <a:t>. Esse processo contribui diretamente para a preservação ambiental, diminuição da poluição e economia de recursos naturais.</a:t>
                      </a:r>
                    </a:p>
                    <a:p>
                      <a:pPr marL="342900" indent="-342900" algn="just" defTabSz="914400" rtl="0" eaLnBrk="1" fontAlgn="t" latinLnBrk="0" hangingPunct="1">
                        <a:lnSpc>
                          <a:spcPct val="150000"/>
                        </a:lnSpc>
                        <a:buFont typeface="Arial" panose="020B0604020202020204" pitchFamily="34" charset="0"/>
                        <a:buChar char="•"/>
                      </a:pPr>
                      <a:r>
                        <a:rPr lang="pt-BR" sz="2000" b="1" kern="1200">
                          <a:solidFill>
                            <a:schemeClr val="tx1"/>
                          </a:solidFill>
                          <a:latin typeface="+mn-lt"/>
                          <a:ea typeface="+mn-ea"/>
                          <a:cs typeface="+mn-cs"/>
                        </a:rPr>
                        <a:t>Geração de oportunidades de trabalho e renda para catadores e cooperativas</a:t>
                      </a:r>
                      <a:r>
                        <a:rPr lang="pt-BR" sz="2000" b="0" kern="1200">
                          <a:solidFill>
                            <a:schemeClr val="tx1"/>
                          </a:solidFill>
                          <a:latin typeface="+mn-lt"/>
                          <a:ea typeface="+mn-ea"/>
                          <a:cs typeface="+mn-cs"/>
                        </a:rPr>
                        <a:t>, fortalecendo a inclusão social. Também estimula a </a:t>
                      </a:r>
                      <a:r>
                        <a:rPr lang="pt-BR" sz="2000" b="1" kern="1200">
                          <a:solidFill>
                            <a:schemeClr val="tx1"/>
                          </a:solidFill>
                          <a:latin typeface="+mn-lt"/>
                          <a:ea typeface="+mn-ea"/>
                          <a:cs typeface="+mn-cs"/>
                        </a:rPr>
                        <a:t>educação ambiental e o engajamento da sociedade</a:t>
                      </a:r>
                      <a:r>
                        <a:rPr lang="pt-BR" sz="2000" b="0" kern="1200">
                          <a:solidFill>
                            <a:schemeClr val="tx1"/>
                          </a:solidFill>
                          <a:latin typeface="+mn-lt"/>
                          <a:ea typeface="+mn-ea"/>
                          <a:cs typeface="+mn-cs"/>
                        </a:rPr>
                        <a:t>, tornando o município mais sustentável e alinhado às diretrizes nacionais e estaduais de resíduos sólidos</a:t>
                      </a:r>
                    </a:p>
                  </a:txBody>
                  <a:tcP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733877752"/>
                  </a:ext>
                </a:extLst>
              </a:tr>
              <a:tr h="0">
                <a:tc>
                  <a:txBody>
                    <a:bodyPr/>
                    <a:lstStyle/>
                    <a:p>
                      <a:endParaRPr lang="pt-BR"/>
                    </a:p>
                  </a:txBody>
                  <a:tcPr>
                    <a:lnT w="9525"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2575941688"/>
                  </a:ext>
                </a:extLst>
              </a:tr>
            </a:tbl>
          </a:graphicData>
        </a:graphic>
      </p:graphicFrame>
    </p:spTree>
    <p:extLst>
      <p:ext uri="{BB962C8B-B14F-4D97-AF65-F5344CB8AC3E}">
        <p14:creationId xmlns:p14="http://schemas.microsoft.com/office/powerpoint/2010/main" val="3624930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E1924-1385-375A-F458-19B0617C9D0A}"/>
            </a:ext>
          </a:extLst>
        </p:cNvPr>
        <p:cNvGrpSpPr/>
        <p:nvPr/>
      </p:nvGrpSpPr>
      <p:grpSpPr>
        <a:xfrm>
          <a:off x="0" y="0"/>
          <a:ext cx="0" cy="0"/>
          <a:chOff x="0" y="0"/>
          <a:chExt cx="0" cy="0"/>
        </a:xfrm>
      </p:grpSpPr>
      <p:pic>
        <p:nvPicPr>
          <p:cNvPr id="17" name="Imagem 16" descr="Multidão de pessoas&#10;&#10;O conteúdo gerado por IA pode estar incorreto.">
            <a:extLst>
              <a:ext uri="{FF2B5EF4-FFF2-40B4-BE49-F238E27FC236}">
                <a16:creationId xmlns:a16="http://schemas.microsoft.com/office/drawing/2014/main" id="{0CACD988-DDF4-D299-D7AE-5BE51E247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748" y="3817471"/>
            <a:ext cx="2280397" cy="3040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5" name="Diagrama 4">
            <a:extLst>
              <a:ext uri="{FF2B5EF4-FFF2-40B4-BE49-F238E27FC236}">
                <a16:creationId xmlns:a16="http://schemas.microsoft.com/office/drawing/2014/main" id="{29D2ADBD-408A-130F-EE4C-FD4EF508F295}"/>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Agrupar 7">
            <a:extLst>
              <a:ext uri="{FF2B5EF4-FFF2-40B4-BE49-F238E27FC236}">
                <a16:creationId xmlns:a16="http://schemas.microsoft.com/office/drawing/2014/main" id="{132939F0-CD67-67B4-76D7-950DE58C928D}"/>
              </a:ext>
            </a:extLst>
          </p:cNvPr>
          <p:cNvGrpSpPr/>
          <p:nvPr/>
        </p:nvGrpSpPr>
        <p:grpSpPr>
          <a:xfrm>
            <a:off x="99506" y="1752077"/>
            <a:ext cx="3097492" cy="2741265"/>
            <a:chOff x="443752" y="1595717"/>
            <a:chExt cx="2805953" cy="2805953"/>
          </a:xfrm>
        </p:grpSpPr>
        <p:pic>
          <p:nvPicPr>
            <p:cNvPr id="6" name="Imagem 5" descr="Texto&#10;&#10;O conteúdo gerado por IA pode estar incorreto.">
              <a:extLst>
                <a:ext uri="{FF2B5EF4-FFF2-40B4-BE49-F238E27FC236}">
                  <a16:creationId xmlns:a16="http://schemas.microsoft.com/office/drawing/2014/main" id="{914A9A9F-E92B-F368-3B0A-62E76A76E7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752" y="1595717"/>
              <a:ext cx="2805953" cy="2805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ângulo: Cantos Arredondados 6">
              <a:extLst>
                <a:ext uri="{FF2B5EF4-FFF2-40B4-BE49-F238E27FC236}">
                  <a16:creationId xmlns:a16="http://schemas.microsoft.com/office/drawing/2014/main" id="{F4721515-4281-3D32-CDDA-DE3FCBC448FB}"/>
                </a:ext>
              </a:extLst>
            </p:cNvPr>
            <p:cNvSpPr/>
            <p:nvPr/>
          </p:nvSpPr>
          <p:spPr>
            <a:xfrm>
              <a:off x="1846729" y="3854825"/>
              <a:ext cx="663389" cy="394446"/>
            </a:xfrm>
            <a:prstGeom prst="roundRect">
              <a:avLst/>
            </a:prstGeom>
            <a:solidFill>
              <a:srgbClr val="F1F3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0" name="Imagem 9" descr="Placa com informação na frente de um prédio&#10;&#10;O conteúdo gerado por IA pode estar incorreto.">
            <a:extLst>
              <a:ext uri="{FF2B5EF4-FFF2-40B4-BE49-F238E27FC236}">
                <a16:creationId xmlns:a16="http://schemas.microsoft.com/office/drawing/2014/main" id="{70332967-DCE5-2837-E61F-E79E298DE7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2142" y="1619772"/>
            <a:ext cx="4604702" cy="2072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m 13" descr="Uma imagem contendo pessoa, pessoas, verde, comida&#10;&#10;O conteúdo gerado por IA pode estar incorreto.">
            <a:extLst>
              <a:ext uri="{FF2B5EF4-FFF2-40B4-BE49-F238E27FC236}">
                <a16:creationId xmlns:a16="http://schemas.microsoft.com/office/drawing/2014/main" id="{57997F29-A562-9E7C-D49A-2380FE179D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5791" y="1745129"/>
            <a:ext cx="2280397" cy="3040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a:extLst>
              <a:ext uri="{FF2B5EF4-FFF2-40B4-BE49-F238E27FC236}">
                <a16:creationId xmlns:a16="http://schemas.microsoft.com/office/drawing/2014/main" id="{563B6761-208A-9732-7E15-F84E9B3B93DC}"/>
              </a:ext>
            </a:extLst>
          </p:cNvPr>
          <p:cNvPicPr>
            <a:picLocks noChangeAspect="1"/>
          </p:cNvPicPr>
          <p:nvPr/>
        </p:nvPicPr>
        <p:blipFill>
          <a:blip r:embed="rId11"/>
          <a:stretch>
            <a:fillRect/>
          </a:stretch>
        </p:blipFill>
        <p:spPr>
          <a:xfrm>
            <a:off x="2836209" y="4119593"/>
            <a:ext cx="2451592" cy="2567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861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371D0-DAFD-1C0F-CF72-34489A5E1A8F}"/>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F0F8B38-4980-569B-517F-9D6C02EB4933}"/>
              </a:ext>
            </a:extLst>
          </p:cNvPr>
          <p:cNvPicPr>
            <a:picLocks noChangeAspect="1"/>
          </p:cNvPicPr>
          <p:nvPr/>
        </p:nvPicPr>
        <p:blipFill>
          <a:blip r:embed="rId2"/>
          <a:stretch>
            <a:fillRect/>
          </a:stretch>
        </p:blipFill>
        <p:spPr>
          <a:xfrm>
            <a:off x="4912650" y="2926"/>
            <a:ext cx="7287817" cy="6855074"/>
          </a:xfrm>
          <a:prstGeom prst="rect">
            <a:avLst/>
          </a:prstGeom>
        </p:spPr>
      </p:pic>
      <p:sp>
        <p:nvSpPr>
          <p:cNvPr id="6" name="CaixaDeTexto 5">
            <a:extLst>
              <a:ext uri="{FF2B5EF4-FFF2-40B4-BE49-F238E27FC236}">
                <a16:creationId xmlns:a16="http://schemas.microsoft.com/office/drawing/2014/main" id="{EB98E093-0A9D-4674-777B-209A2DA65422}"/>
              </a:ext>
            </a:extLst>
          </p:cNvPr>
          <p:cNvSpPr txBox="1"/>
          <p:nvPr/>
        </p:nvSpPr>
        <p:spPr>
          <a:xfrm>
            <a:off x="8444753" y="824753"/>
            <a:ext cx="1255059" cy="369332"/>
          </a:xfrm>
          <a:prstGeom prst="rect">
            <a:avLst/>
          </a:prstGeom>
          <a:solidFill>
            <a:schemeClr val="bg1"/>
          </a:solidFill>
        </p:spPr>
        <p:txBody>
          <a:bodyPr wrap="square" rtlCol="0">
            <a:spAutoFit/>
          </a:bodyPr>
          <a:lstStyle/>
          <a:p>
            <a:endParaRPr lang="pt-BR"/>
          </a:p>
        </p:txBody>
      </p:sp>
      <p:grpSp>
        <p:nvGrpSpPr>
          <p:cNvPr id="22" name="Agrupar 21">
            <a:extLst>
              <a:ext uri="{FF2B5EF4-FFF2-40B4-BE49-F238E27FC236}">
                <a16:creationId xmlns:a16="http://schemas.microsoft.com/office/drawing/2014/main" id="{9F1C7042-98E3-BEC7-0DDF-D34194642D95}"/>
              </a:ext>
            </a:extLst>
          </p:cNvPr>
          <p:cNvGrpSpPr/>
          <p:nvPr/>
        </p:nvGrpSpPr>
        <p:grpSpPr>
          <a:xfrm>
            <a:off x="-59781" y="1009420"/>
            <a:ext cx="4972431" cy="5848580"/>
            <a:chOff x="-59781" y="1009420"/>
            <a:chExt cx="4972431" cy="5848580"/>
          </a:xfrm>
        </p:grpSpPr>
        <p:pic>
          <p:nvPicPr>
            <p:cNvPr id="8" name="Imagem 7" descr="Uma imagem contendo ao ar livre, grama, pequeno, terra&#10;&#10;O conteúdo gerado por IA pode estar incorreto.">
              <a:extLst>
                <a:ext uri="{FF2B5EF4-FFF2-40B4-BE49-F238E27FC236}">
                  <a16:creationId xmlns:a16="http://schemas.microsoft.com/office/drawing/2014/main" id="{903F407F-98C8-DDCC-CCCD-3F23C75ACD1E}"/>
                </a:ext>
              </a:extLst>
            </p:cNvPr>
            <p:cNvPicPr>
              <a:picLocks noChangeAspect="1"/>
            </p:cNvPicPr>
            <p:nvPr/>
          </p:nvPicPr>
          <p:blipFill>
            <a:blip r:embed="rId3">
              <a:extLst>
                <a:ext uri="{28A0092B-C50C-407E-A947-70E740481C1C}">
                  <a14:useLocalDpi xmlns:a14="http://schemas.microsoft.com/office/drawing/2010/main" val="0"/>
                </a:ext>
              </a:extLst>
            </a:blip>
            <a:srcRect l="-553" b="24944"/>
            <a:stretch>
              <a:fillRect/>
            </a:stretch>
          </p:blipFill>
          <p:spPr>
            <a:xfrm flipH="1">
              <a:off x="239058" y="1009420"/>
              <a:ext cx="3257176" cy="1823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m 18" descr="Rocha em meio à vegetação&#10;&#10;O conteúdo gerado por IA pode estar incorreto.">
              <a:extLst>
                <a:ext uri="{FF2B5EF4-FFF2-40B4-BE49-F238E27FC236}">
                  <a16:creationId xmlns:a16="http://schemas.microsoft.com/office/drawing/2014/main" id="{AF5C1D2D-1FEC-41D3-2EBE-E273D21C7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840" y="2617695"/>
              <a:ext cx="3095810" cy="2321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m 20" descr="Uma imagem contendo ao ar livre, caminhão, coberto, edifício&#10;&#10;O conteúdo gerado por IA pode estar incorreto.">
              <a:extLst>
                <a:ext uri="{FF2B5EF4-FFF2-40B4-BE49-F238E27FC236}">
                  <a16:creationId xmlns:a16="http://schemas.microsoft.com/office/drawing/2014/main" id="{FE3967F7-26EC-19A0-DC89-0E77D814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1" y="4504759"/>
              <a:ext cx="4183540" cy="2353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21569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CA465-DE1B-FABF-73A9-C0F7798D7AF7}"/>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149F3105-F1B9-94E9-06AD-13EBED1328DA}"/>
              </a:ext>
            </a:extLst>
          </p:cNvPr>
          <p:cNvGraphicFramePr/>
          <p:nvPr>
            <p:extLst>
              <p:ext uri="{D42A27DB-BD31-4B8C-83A1-F6EECF244321}">
                <p14:modId xmlns:p14="http://schemas.microsoft.com/office/powerpoint/2010/main" val="3479125511"/>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34BFA770-3809-FF50-287C-73B080D1ED35}"/>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88F80989-D778-A985-618D-83A22F7725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B6A2A87A-B1A8-2479-52DB-656A8673C7A6}"/>
              </a:ext>
            </a:extLst>
          </p:cNvPr>
          <p:cNvSpPr txBox="1"/>
          <p:nvPr/>
        </p:nvSpPr>
        <p:spPr>
          <a:xfrm>
            <a:off x="1017943" y="4083007"/>
            <a:ext cx="2187388" cy="400110"/>
          </a:xfrm>
          <a:prstGeom prst="rect">
            <a:avLst/>
          </a:prstGeom>
          <a:noFill/>
        </p:spPr>
        <p:txBody>
          <a:bodyPr wrap="square" rtlCol="0">
            <a:spAutoFit/>
          </a:bodyPr>
          <a:lstStyle/>
          <a:p>
            <a:pPr algn="ctr"/>
            <a:r>
              <a:rPr lang="pt-BR" sz="2000" b="1"/>
              <a:t>PROGNÓSTICO</a:t>
            </a:r>
          </a:p>
        </p:txBody>
      </p:sp>
      <p:sp>
        <p:nvSpPr>
          <p:cNvPr id="8" name="CaixaDeTexto 7">
            <a:extLst>
              <a:ext uri="{FF2B5EF4-FFF2-40B4-BE49-F238E27FC236}">
                <a16:creationId xmlns:a16="http://schemas.microsoft.com/office/drawing/2014/main" id="{05A3E434-DD64-1C49-1911-85AE760BA662}"/>
              </a:ext>
            </a:extLst>
          </p:cNvPr>
          <p:cNvSpPr txBox="1"/>
          <p:nvPr/>
        </p:nvSpPr>
        <p:spPr>
          <a:xfrm>
            <a:off x="3644599" y="2344754"/>
            <a:ext cx="8488684" cy="2862322"/>
          </a:xfrm>
          <a:prstGeom prst="rect">
            <a:avLst/>
          </a:prstGeom>
          <a:noFill/>
        </p:spPr>
        <p:txBody>
          <a:bodyPr wrap="square" rtlCol="0">
            <a:spAutoFit/>
          </a:bodyPr>
          <a:lstStyle/>
          <a:p>
            <a:pPr marL="342900" indent="-342900" algn="just">
              <a:buFont typeface="Arial" panose="020B0604020202020204" pitchFamily="34" charset="0"/>
              <a:buChar char="•"/>
            </a:pPr>
            <a:r>
              <a:rPr lang="pt-BR" sz="2000" b="1"/>
              <a:t>Projeção populacional e geração de RSU </a:t>
            </a:r>
            <a:r>
              <a:rPr lang="pt-BR" sz="2000"/>
              <a:t>(áreas urbanas e rurais)</a:t>
            </a:r>
          </a:p>
          <a:p>
            <a:pPr marL="342900" indent="-342900" algn="just">
              <a:buFont typeface="Arial" panose="020B0604020202020204" pitchFamily="34" charset="0"/>
              <a:buChar char="•"/>
            </a:pPr>
            <a:r>
              <a:rPr lang="pt-BR" sz="2000" b="1"/>
              <a:t>Construção de cenários futuros </a:t>
            </a:r>
            <a:r>
              <a:rPr lang="pt-BR" sz="2000"/>
              <a:t>(recomenda-se horizontes de 20 anos) para cada item/situação apontada no diagnóstico;</a:t>
            </a:r>
          </a:p>
          <a:p>
            <a:pPr marL="342900" indent="-342900" algn="just">
              <a:buFont typeface="Arial" panose="020B0604020202020204" pitchFamily="34" charset="0"/>
              <a:buChar char="•"/>
            </a:pPr>
            <a:r>
              <a:rPr lang="pt-BR" sz="2000"/>
              <a:t>Elaboração de </a:t>
            </a:r>
            <a:r>
              <a:rPr lang="pt-BR" sz="2000" b="1"/>
              <a:t>prognóstico contendo as soluções ou alternativas para cada item/situação</a:t>
            </a:r>
            <a:r>
              <a:rPr lang="pt-BR" sz="2000"/>
              <a:t> apontada no diagnóstico, considerando os cenários vislumbrados;</a:t>
            </a:r>
          </a:p>
          <a:p>
            <a:pPr marL="342900" indent="-342900" algn="just">
              <a:buFont typeface="Arial" panose="020B0604020202020204" pitchFamily="34" charset="0"/>
              <a:buChar char="•"/>
            </a:pPr>
            <a:r>
              <a:rPr lang="pt-BR" sz="2000"/>
              <a:t>Estudo </a:t>
            </a:r>
            <a:r>
              <a:rPr lang="pt-BR" sz="2000" b="1"/>
              <a:t>do potencial e viabilidade de soluções consorciadas </a:t>
            </a:r>
            <a:r>
              <a:rPr lang="pt-BR" sz="2000"/>
              <a:t>para a gestão dos resíduos</a:t>
            </a:r>
          </a:p>
          <a:p>
            <a:pPr marL="342900" indent="-342900" algn="just">
              <a:buFont typeface="Arial" panose="020B0604020202020204" pitchFamily="34" charset="0"/>
              <a:buChar char="•"/>
            </a:pPr>
            <a:r>
              <a:rPr lang="pt-BR" sz="2000"/>
              <a:t>Ações para </a:t>
            </a:r>
            <a:r>
              <a:rPr lang="pt-BR" sz="2000" b="1"/>
              <a:t>emergência e contingência</a:t>
            </a:r>
          </a:p>
        </p:txBody>
      </p:sp>
      <p:pic>
        <p:nvPicPr>
          <p:cNvPr id="10" name="Imagem 9">
            <a:extLst>
              <a:ext uri="{FF2B5EF4-FFF2-40B4-BE49-F238E27FC236}">
                <a16:creationId xmlns:a16="http://schemas.microsoft.com/office/drawing/2014/main" id="{E28C4F57-925F-31EE-4801-FB2ABF715E82}"/>
              </a:ext>
            </a:extLst>
          </p:cNvPr>
          <p:cNvPicPr>
            <a:picLocks noChangeAspect="1"/>
          </p:cNvPicPr>
          <p:nvPr/>
        </p:nvPicPr>
        <p:blipFill>
          <a:blip r:embed="rId9"/>
          <a:stretch>
            <a:fillRect/>
          </a:stretch>
        </p:blipFill>
        <p:spPr>
          <a:xfrm>
            <a:off x="3540810" y="5382311"/>
            <a:ext cx="7017470" cy="965920"/>
          </a:xfrm>
          <a:prstGeom prst="rect">
            <a:avLst/>
          </a:prstGeom>
        </p:spPr>
      </p:pic>
      <p:pic>
        <p:nvPicPr>
          <p:cNvPr id="4" name="Imagem 3">
            <a:extLst>
              <a:ext uri="{FF2B5EF4-FFF2-40B4-BE49-F238E27FC236}">
                <a16:creationId xmlns:a16="http://schemas.microsoft.com/office/drawing/2014/main" id="{8DE76A32-7DCA-7C6E-EB72-69CE8BCFD5EE}"/>
              </a:ext>
            </a:extLst>
          </p:cNvPr>
          <p:cNvPicPr>
            <a:picLocks noChangeAspect="1"/>
          </p:cNvPicPr>
          <p:nvPr/>
        </p:nvPicPr>
        <p:blipFill>
          <a:blip r:embed="rId10"/>
          <a:stretch>
            <a:fillRect/>
          </a:stretch>
        </p:blipFill>
        <p:spPr>
          <a:xfrm>
            <a:off x="9796029" y="4760565"/>
            <a:ext cx="2210108" cy="1819529"/>
          </a:xfrm>
          <a:prstGeom prst="rect">
            <a:avLst/>
          </a:prstGeom>
        </p:spPr>
      </p:pic>
    </p:spTree>
    <p:extLst>
      <p:ext uri="{BB962C8B-B14F-4D97-AF65-F5344CB8AC3E}">
        <p14:creationId xmlns:p14="http://schemas.microsoft.com/office/powerpoint/2010/main" val="3301404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771651555"/>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6" name="Agrupar 25">
            <a:extLst>
              <a:ext uri="{FF2B5EF4-FFF2-40B4-BE49-F238E27FC236}">
                <a16:creationId xmlns:a16="http://schemas.microsoft.com/office/drawing/2014/main" id="{6457162A-DCF7-6E22-2F02-579FD5252803}"/>
              </a:ext>
            </a:extLst>
          </p:cNvPr>
          <p:cNvGrpSpPr/>
          <p:nvPr/>
        </p:nvGrpSpPr>
        <p:grpSpPr>
          <a:xfrm>
            <a:off x="748559" y="1924938"/>
            <a:ext cx="5060570" cy="4933062"/>
            <a:chOff x="748559" y="1924938"/>
            <a:chExt cx="5060570" cy="4933062"/>
          </a:xfrm>
        </p:grpSpPr>
        <p:sp>
          <p:nvSpPr>
            <p:cNvPr id="7" name="TextBox 5">
              <a:extLst>
                <a:ext uri="{FF2B5EF4-FFF2-40B4-BE49-F238E27FC236}">
                  <a16:creationId xmlns:a16="http://schemas.microsoft.com/office/drawing/2014/main" id="{DB3940DE-4C44-97A7-81B5-CC8DF90A2472}"/>
                </a:ext>
              </a:extLst>
            </p:cNvPr>
            <p:cNvSpPr txBox="1"/>
            <p:nvPr/>
          </p:nvSpPr>
          <p:spPr>
            <a:xfrm>
              <a:off x="748559" y="1924938"/>
              <a:ext cx="2911291" cy="430887"/>
            </a:xfrm>
            <a:prstGeom prst="rect">
              <a:avLst/>
            </a:prstGeom>
            <a:solidFill>
              <a:schemeClr val="accent2">
                <a:lumMod val="60000"/>
                <a:lumOff val="40000"/>
              </a:schemeClr>
            </a:solidFill>
          </p:spPr>
          <p:txBody>
            <a:bodyPr wrap="square" rtlCol="0">
              <a:spAutoFit/>
            </a:bodyPr>
            <a:lstStyle/>
            <a:p>
              <a:pPr algn="ctr"/>
              <a:r>
                <a:rPr lang="pt-BR" sz="2200" b="1"/>
                <a:t>PROBLEMA PÚBLICO</a:t>
              </a:r>
            </a:p>
          </p:txBody>
        </p:sp>
        <p:sp>
          <p:nvSpPr>
            <p:cNvPr id="8" name="TextBox 10">
              <a:extLst>
                <a:ext uri="{FF2B5EF4-FFF2-40B4-BE49-F238E27FC236}">
                  <a16:creationId xmlns:a16="http://schemas.microsoft.com/office/drawing/2014/main" id="{FBC6D56E-6C45-BBAE-46AB-B08A82412FE8}"/>
                </a:ext>
              </a:extLst>
            </p:cNvPr>
            <p:cNvSpPr txBox="1"/>
            <p:nvPr/>
          </p:nvSpPr>
          <p:spPr>
            <a:xfrm>
              <a:off x="748559" y="2750282"/>
              <a:ext cx="4130352" cy="1323439"/>
            </a:xfrm>
            <a:prstGeom prst="rect">
              <a:avLst/>
            </a:prstGeom>
            <a:noFill/>
          </p:spPr>
          <p:txBody>
            <a:bodyPr wrap="square" rtlCol="0">
              <a:spAutoFit/>
            </a:bodyPr>
            <a:lstStyle/>
            <a:p>
              <a:r>
                <a:rPr lang="pt-BR" sz="2000"/>
                <a:t>Insalubridade ambiental</a:t>
              </a:r>
            </a:p>
            <a:p>
              <a:r>
                <a:rPr lang="pt-BR" sz="2000"/>
                <a:t>= </a:t>
              </a:r>
            </a:p>
            <a:p>
              <a:r>
                <a:rPr lang="pt-BR" sz="2000"/>
                <a:t>Problemas para </a:t>
              </a:r>
              <a:r>
                <a:rPr lang="pt-BR" sz="2000" b="1"/>
                <a:t>saúde das pessoas </a:t>
              </a:r>
              <a:r>
                <a:rPr lang="pt-BR" sz="2000"/>
                <a:t>e para a </a:t>
              </a:r>
              <a:r>
                <a:rPr lang="pt-BR" sz="2000" b="1"/>
                <a:t>qualidade ambiental</a:t>
              </a:r>
            </a:p>
          </p:txBody>
        </p:sp>
        <p:cxnSp>
          <p:nvCxnSpPr>
            <p:cNvPr id="19" name="Conector: Curvo 18">
              <a:extLst>
                <a:ext uri="{FF2B5EF4-FFF2-40B4-BE49-F238E27FC236}">
                  <a16:creationId xmlns:a16="http://schemas.microsoft.com/office/drawing/2014/main" id="{9CB7E989-AD00-2367-35AC-4CCA591F0B17}"/>
                </a:ext>
              </a:extLst>
            </p:cNvPr>
            <p:cNvCxnSpPr>
              <a:cxnSpLocks/>
            </p:cNvCxnSpPr>
            <p:nvPr/>
          </p:nvCxnSpPr>
          <p:spPr>
            <a:xfrm>
              <a:off x="4410635" y="2976285"/>
              <a:ext cx="1398494" cy="12700"/>
            </a:xfrm>
            <a:prstGeom prst="curvedConnector3">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Imagem 22" descr="Uma imagem contendo ao ar livre, edifício, vaca, casa&#10;&#10;O conteúdo gerado por IA pode estar incorreto.">
              <a:extLst>
                <a:ext uri="{FF2B5EF4-FFF2-40B4-BE49-F238E27FC236}">
                  <a16:creationId xmlns:a16="http://schemas.microsoft.com/office/drawing/2014/main" id="{9A39CF9C-A412-3668-1B26-FB53DE2E79F8}"/>
                </a:ext>
              </a:extLst>
            </p:cNvPr>
            <p:cNvPicPr>
              <a:picLocks noChangeAspect="1"/>
            </p:cNvPicPr>
            <p:nvPr/>
          </p:nvPicPr>
          <p:blipFill>
            <a:blip r:embed="rId7">
              <a:extLst>
                <a:ext uri="{28A0092B-C50C-407E-A947-70E740481C1C}">
                  <a14:useLocalDpi xmlns:a14="http://schemas.microsoft.com/office/drawing/2010/main" val="0"/>
                </a:ext>
              </a:extLst>
            </a:blip>
            <a:srcRect l="1" t="28069" r="4371" b="9814"/>
            <a:stretch>
              <a:fillRect/>
            </a:stretch>
          </p:blipFill>
          <p:spPr>
            <a:xfrm>
              <a:off x="895369" y="4244050"/>
              <a:ext cx="2764481" cy="2613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7" name="Agrupar 26">
            <a:extLst>
              <a:ext uri="{FF2B5EF4-FFF2-40B4-BE49-F238E27FC236}">
                <a16:creationId xmlns:a16="http://schemas.microsoft.com/office/drawing/2014/main" id="{F9B71FD2-BE4A-C8ED-C25D-995C0D5FF8EC}"/>
              </a:ext>
            </a:extLst>
          </p:cNvPr>
          <p:cNvGrpSpPr/>
          <p:nvPr/>
        </p:nvGrpSpPr>
        <p:grpSpPr>
          <a:xfrm>
            <a:off x="6196366" y="1771050"/>
            <a:ext cx="5332247" cy="5086950"/>
            <a:chOff x="6250153" y="1771050"/>
            <a:chExt cx="5332247" cy="5086950"/>
          </a:xfrm>
        </p:grpSpPr>
        <p:sp>
          <p:nvSpPr>
            <p:cNvPr id="9" name="TextBox 25">
              <a:extLst>
                <a:ext uri="{FF2B5EF4-FFF2-40B4-BE49-F238E27FC236}">
                  <a16:creationId xmlns:a16="http://schemas.microsoft.com/office/drawing/2014/main" id="{96E03AB0-9A43-ADEE-961E-448AD964081E}"/>
                </a:ext>
              </a:extLst>
            </p:cNvPr>
            <p:cNvSpPr txBox="1"/>
            <p:nvPr/>
          </p:nvSpPr>
          <p:spPr>
            <a:xfrm>
              <a:off x="6377899" y="1771050"/>
              <a:ext cx="1667435" cy="430887"/>
            </a:xfrm>
            <a:prstGeom prst="rect">
              <a:avLst/>
            </a:prstGeom>
            <a:solidFill>
              <a:schemeClr val="accent2">
                <a:lumMod val="20000"/>
                <a:lumOff val="80000"/>
              </a:schemeClr>
            </a:solidFill>
          </p:spPr>
          <p:txBody>
            <a:bodyPr wrap="square" rtlCol="0">
              <a:spAutoFit/>
            </a:bodyPr>
            <a:lstStyle/>
            <a:p>
              <a:pPr algn="ctr"/>
              <a:r>
                <a:rPr lang="pt-BR" sz="2200" b="1"/>
                <a:t>CAUSAS</a:t>
              </a:r>
            </a:p>
          </p:txBody>
        </p:sp>
        <p:sp>
          <p:nvSpPr>
            <p:cNvPr id="10" name="TextBox 26">
              <a:extLst>
                <a:ext uri="{FF2B5EF4-FFF2-40B4-BE49-F238E27FC236}">
                  <a16:creationId xmlns:a16="http://schemas.microsoft.com/office/drawing/2014/main" id="{6FBBCF24-ED0E-1003-03A0-3A109794A05B}"/>
                </a:ext>
              </a:extLst>
            </p:cNvPr>
            <p:cNvSpPr txBox="1"/>
            <p:nvPr/>
          </p:nvSpPr>
          <p:spPr>
            <a:xfrm>
              <a:off x="6250153" y="2442505"/>
              <a:ext cx="5332247" cy="1938992"/>
            </a:xfrm>
            <a:prstGeom prst="rect">
              <a:avLst/>
            </a:prstGeom>
            <a:noFill/>
          </p:spPr>
          <p:txBody>
            <a:bodyPr wrap="square" rtlCol="0">
              <a:spAutoFit/>
            </a:bodyPr>
            <a:lstStyle/>
            <a:p>
              <a:pPr marL="342900" indent="-342900">
                <a:buFontTx/>
                <a:buChar char="-"/>
              </a:pPr>
              <a:r>
                <a:rPr lang="pt-BR" sz="2000" b="1"/>
                <a:t>Falhas de prestação dos serviços </a:t>
              </a:r>
              <a:r>
                <a:rPr lang="pt-BR" sz="2000"/>
                <a:t>públicos de manejo de resíduos sólidos</a:t>
              </a:r>
              <a:endParaRPr lang="pt-BR" sz="2000" b="1"/>
            </a:p>
            <a:p>
              <a:pPr marL="342900" indent="-342900">
                <a:buFontTx/>
                <a:buChar char="-"/>
              </a:pPr>
              <a:r>
                <a:rPr lang="pt-BR" sz="2000" b="1"/>
                <a:t>Limitações de recursos </a:t>
              </a:r>
              <a:r>
                <a:rPr lang="pt-BR" sz="2000"/>
                <a:t>das instituições de governo</a:t>
              </a:r>
            </a:p>
            <a:p>
              <a:pPr marL="342900" indent="-342900">
                <a:buFontTx/>
                <a:buChar char="-"/>
              </a:pPr>
              <a:r>
                <a:rPr lang="pt-BR" sz="2000" b="1"/>
                <a:t>Falta de profissionais </a:t>
              </a:r>
              <a:r>
                <a:rPr lang="pt-BR" sz="2000"/>
                <a:t>com sensibilidade para o tema</a:t>
              </a:r>
            </a:p>
          </p:txBody>
        </p:sp>
        <p:pic>
          <p:nvPicPr>
            <p:cNvPr id="25" name="Imagem 24" descr="Uma imagem contendo ao ar livre, estrada, rua, caminhão&#10;&#10;O conteúdo gerado por IA pode estar incorreto.">
              <a:extLst>
                <a:ext uri="{FF2B5EF4-FFF2-40B4-BE49-F238E27FC236}">
                  <a16:creationId xmlns:a16="http://schemas.microsoft.com/office/drawing/2014/main" id="{C926A7D5-F72E-69E9-86AB-156A7E4759F7}"/>
                </a:ext>
              </a:extLst>
            </p:cNvPr>
            <p:cNvPicPr>
              <a:picLocks noChangeAspect="1"/>
            </p:cNvPicPr>
            <p:nvPr/>
          </p:nvPicPr>
          <p:blipFill>
            <a:blip r:embed="rId8">
              <a:extLst>
                <a:ext uri="{28A0092B-C50C-407E-A947-70E740481C1C}">
                  <a14:useLocalDpi xmlns:a14="http://schemas.microsoft.com/office/drawing/2010/main" val="0"/>
                </a:ext>
              </a:extLst>
            </a:blip>
            <a:srcRect r="-1902" b="32088"/>
            <a:stretch>
              <a:fillRect/>
            </a:stretch>
          </p:blipFill>
          <p:spPr>
            <a:xfrm>
              <a:off x="6851781" y="4381497"/>
              <a:ext cx="2787006" cy="2476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94660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B7743-B71B-9ECD-0A29-0E0AB2BEF6A9}"/>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4DE47CA-B807-79B8-A59D-6EBACA1E4B9D}"/>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F636B99A-B4DF-D4FA-D2F0-4DBBE0953DB2}"/>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70CE88D0-3873-18F7-02F0-72CBB9799C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F6DB2851-37F7-31F8-D39E-2D4744B5BFBC}"/>
              </a:ext>
            </a:extLst>
          </p:cNvPr>
          <p:cNvSpPr txBox="1"/>
          <p:nvPr/>
        </p:nvSpPr>
        <p:spPr>
          <a:xfrm>
            <a:off x="1017943" y="4083007"/>
            <a:ext cx="2187388" cy="1015663"/>
          </a:xfrm>
          <a:prstGeom prst="rect">
            <a:avLst/>
          </a:prstGeom>
          <a:noFill/>
        </p:spPr>
        <p:txBody>
          <a:bodyPr wrap="square" rtlCol="0">
            <a:spAutoFit/>
          </a:bodyPr>
          <a:lstStyle/>
          <a:p>
            <a:pPr algn="ctr"/>
            <a:r>
              <a:rPr lang="pt-BR" sz="2000" b="1"/>
              <a:t>OBJETIVOS,METAS PROGRAMAS, PROJETOS E AÇÕES</a:t>
            </a:r>
          </a:p>
        </p:txBody>
      </p:sp>
      <p:sp>
        <p:nvSpPr>
          <p:cNvPr id="8" name="CaixaDeTexto 7">
            <a:extLst>
              <a:ext uri="{FF2B5EF4-FFF2-40B4-BE49-F238E27FC236}">
                <a16:creationId xmlns:a16="http://schemas.microsoft.com/office/drawing/2014/main" id="{47F2F1B7-7FA3-61CA-9F6F-00345973C33C}"/>
              </a:ext>
            </a:extLst>
          </p:cNvPr>
          <p:cNvSpPr txBox="1"/>
          <p:nvPr/>
        </p:nvSpPr>
        <p:spPr>
          <a:xfrm>
            <a:off x="3644599" y="2147532"/>
            <a:ext cx="8488684" cy="3170099"/>
          </a:xfrm>
          <a:prstGeom prst="rect">
            <a:avLst/>
          </a:prstGeom>
          <a:noFill/>
        </p:spPr>
        <p:txBody>
          <a:bodyPr wrap="square" rtlCol="0">
            <a:spAutoFit/>
          </a:bodyPr>
          <a:lstStyle/>
          <a:p>
            <a:pPr algn="just"/>
            <a:r>
              <a:rPr lang="pt-BR" sz="2000" b="1"/>
              <a:t>OBJETIVOS, METAS, PROGRAMAS, PROJETOS E AÇÕES</a:t>
            </a:r>
          </a:p>
          <a:p>
            <a:pPr algn="just"/>
            <a:r>
              <a:rPr lang="pt-BR" sz="2000" b="1"/>
              <a:t>Considerações Gerais</a:t>
            </a:r>
          </a:p>
          <a:p>
            <a:pPr marL="342900" indent="-342900" algn="just">
              <a:buFont typeface="Arial" panose="020B0604020202020204" pitchFamily="34" charset="0"/>
              <a:buChar char="•"/>
            </a:pPr>
            <a:r>
              <a:rPr lang="pt-BR" sz="2000"/>
              <a:t>Estabelecer objetivos, metas e ações específicos para os resíduos domiciliares, limpeza pública, resíduos especiais e de logística reversa, reciclagem, tratamento e disposição final </a:t>
            </a:r>
            <a:r>
              <a:rPr lang="pt-BR" sz="2000" b="1"/>
              <a:t>= UNIVERSALIZAÇÃO DOS SERVIÇOS</a:t>
            </a:r>
          </a:p>
          <a:p>
            <a:pPr marL="342900" indent="-342900" algn="just">
              <a:buFont typeface="Arial" panose="020B0604020202020204" pitchFamily="34" charset="0"/>
              <a:buChar char="•"/>
            </a:pPr>
            <a:r>
              <a:rPr lang="pt-BR" sz="2000"/>
              <a:t>Estabelecer metas factíveis, acordadas, quantitativas e com prazos definidos, considerando a periodicidade de revisão;</a:t>
            </a:r>
          </a:p>
          <a:p>
            <a:pPr marL="342900" indent="-342900" algn="just">
              <a:buFont typeface="Arial" panose="020B0604020202020204" pitchFamily="34" charset="0"/>
              <a:buChar char="•"/>
            </a:pPr>
            <a:r>
              <a:rPr lang="pt-BR" sz="2000"/>
              <a:t>Definir planos de ação com cronograma de execução, custos envolvidos e priorização das ações.</a:t>
            </a:r>
          </a:p>
        </p:txBody>
      </p:sp>
      <p:pic>
        <p:nvPicPr>
          <p:cNvPr id="10" name="Imagem 9">
            <a:extLst>
              <a:ext uri="{FF2B5EF4-FFF2-40B4-BE49-F238E27FC236}">
                <a16:creationId xmlns:a16="http://schemas.microsoft.com/office/drawing/2014/main" id="{2E76E7DB-24FE-2123-CBD6-7A27C7193100}"/>
              </a:ext>
            </a:extLst>
          </p:cNvPr>
          <p:cNvPicPr>
            <a:picLocks noChangeAspect="1"/>
          </p:cNvPicPr>
          <p:nvPr/>
        </p:nvPicPr>
        <p:blipFill>
          <a:blip r:embed="rId9"/>
          <a:stretch>
            <a:fillRect/>
          </a:stretch>
        </p:blipFill>
        <p:spPr>
          <a:xfrm>
            <a:off x="3540810" y="5382311"/>
            <a:ext cx="7017470" cy="965920"/>
          </a:xfrm>
          <a:prstGeom prst="rect">
            <a:avLst/>
          </a:prstGeom>
        </p:spPr>
      </p:pic>
      <p:pic>
        <p:nvPicPr>
          <p:cNvPr id="4" name="Imagem 3">
            <a:extLst>
              <a:ext uri="{FF2B5EF4-FFF2-40B4-BE49-F238E27FC236}">
                <a16:creationId xmlns:a16="http://schemas.microsoft.com/office/drawing/2014/main" id="{0D44C734-6D05-A25A-CD40-F58212A78CC9}"/>
              </a:ext>
            </a:extLst>
          </p:cNvPr>
          <p:cNvPicPr>
            <a:picLocks noChangeAspect="1"/>
          </p:cNvPicPr>
          <p:nvPr/>
        </p:nvPicPr>
        <p:blipFill>
          <a:blip r:embed="rId10"/>
          <a:stretch>
            <a:fillRect/>
          </a:stretch>
        </p:blipFill>
        <p:spPr>
          <a:xfrm>
            <a:off x="10058399" y="4976569"/>
            <a:ext cx="1947737" cy="1603525"/>
          </a:xfrm>
          <a:prstGeom prst="rect">
            <a:avLst/>
          </a:prstGeom>
        </p:spPr>
      </p:pic>
    </p:spTree>
    <p:extLst>
      <p:ext uri="{BB962C8B-B14F-4D97-AF65-F5344CB8AC3E}">
        <p14:creationId xmlns:p14="http://schemas.microsoft.com/office/powerpoint/2010/main" val="290220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F88A4-D41F-024D-A44C-FE35917993DF}"/>
            </a:ext>
          </a:extLst>
        </p:cNvPr>
        <p:cNvGrpSpPr/>
        <p:nvPr/>
      </p:nvGrpSpPr>
      <p:grpSpPr>
        <a:xfrm>
          <a:off x="0" y="0"/>
          <a:ext cx="0" cy="0"/>
          <a:chOff x="0" y="0"/>
          <a:chExt cx="0" cy="0"/>
        </a:xfrm>
      </p:grpSpPr>
      <p:pic>
        <p:nvPicPr>
          <p:cNvPr id="9" name="Imagem 8">
            <a:extLst>
              <a:ext uri="{FF2B5EF4-FFF2-40B4-BE49-F238E27FC236}">
                <a16:creationId xmlns:a16="http://schemas.microsoft.com/office/drawing/2014/main" id="{741686B8-D3FB-0711-B68A-27FF0F88A029}"/>
              </a:ext>
            </a:extLst>
          </p:cNvPr>
          <p:cNvPicPr>
            <a:picLocks noChangeAspect="1"/>
          </p:cNvPicPr>
          <p:nvPr/>
        </p:nvPicPr>
        <p:blipFill>
          <a:blip r:embed="rId2"/>
          <a:stretch>
            <a:fillRect/>
          </a:stretch>
        </p:blipFill>
        <p:spPr>
          <a:xfrm>
            <a:off x="8843497" y="5131544"/>
            <a:ext cx="3349330" cy="1719927"/>
          </a:xfrm>
          <a:prstGeom prst="rect">
            <a:avLst/>
          </a:prstGeom>
        </p:spPr>
      </p:pic>
      <p:graphicFrame>
        <p:nvGraphicFramePr>
          <p:cNvPr id="5" name="Diagrama 4">
            <a:extLst>
              <a:ext uri="{FF2B5EF4-FFF2-40B4-BE49-F238E27FC236}">
                <a16:creationId xmlns:a16="http://schemas.microsoft.com/office/drawing/2014/main" id="{7DC481F7-2446-429F-A5BA-F88A1735EEE9}"/>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tângulo 1">
            <a:extLst>
              <a:ext uri="{FF2B5EF4-FFF2-40B4-BE49-F238E27FC236}">
                <a16:creationId xmlns:a16="http://schemas.microsoft.com/office/drawing/2014/main" id="{001E7BA7-0592-DD3C-2EC5-5D6D99B6AEE3}"/>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EC9A1EEF-585C-C653-6966-DD01CDC303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1985D42A-4275-9823-EE1A-5E3E573C91AE}"/>
              </a:ext>
            </a:extLst>
          </p:cNvPr>
          <p:cNvSpPr txBox="1"/>
          <p:nvPr/>
        </p:nvSpPr>
        <p:spPr>
          <a:xfrm>
            <a:off x="1017943" y="4083007"/>
            <a:ext cx="2187388" cy="707886"/>
          </a:xfrm>
          <a:prstGeom prst="rect">
            <a:avLst/>
          </a:prstGeom>
          <a:noFill/>
        </p:spPr>
        <p:txBody>
          <a:bodyPr wrap="square" rtlCol="0">
            <a:spAutoFit/>
          </a:bodyPr>
          <a:lstStyle/>
          <a:p>
            <a:pPr algn="ctr"/>
            <a:r>
              <a:rPr lang="pt-BR" sz="2000" b="1"/>
              <a:t>INDICADORES DE DESEMPENHO</a:t>
            </a:r>
          </a:p>
        </p:txBody>
      </p:sp>
      <p:sp>
        <p:nvSpPr>
          <p:cNvPr id="8" name="CaixaDeTexto 7">
            <a:extLst>
              <a:ext uri="{FF2B5EF4-FFF2-40B4-BE49-F238E27FC236}">
                <a16:creationId xmlns:a16="http://schemas.microsoft.com/office/drawing/2014/main" id="{03B3A1C3-A25E-3321-1EF4-5C24C9E8A174}"/>
              </a:ext>
            </a:extLst>
          </p:cNvPr>
          <p:cNvSpPr txBox="1"/>
          <p:nvPr/>
        </p:nvSpPr>
        <p:spPr>
          <a:xfrm>
            <a:off x="3644599" y="2344754"/>
            <a:ext cx="8488684" cy="3170099"/>
          </a:xfrm>
          <a:prstGeom prst="rect">
            <a:avLst/>
          </a:prstGeom>
          <a:noFill/>
        </p:spPr>
        <p:txBody>
          <a:bodyPr wrap="square" rtlCol="0">
            <a:spAutoFit/>
          </a:bodyPr>
          <a:lstStyle/>
          <a:p>
            <a:r>
              <a:rPr lang="pt-BR" sz="2000"/>
              <a:t>Os indicadores de desempenho são adotados pelo município para </a:t>
            </a:r>
            <a:r>
              <a:rPr lang="pt-BR" sz="2000" b="1"/>
              <a:t>acompanhar e avaliar </a:t>
            </a:r>
            <a:r>
              <a:rPr lang="pt-BR" sz="2000"/>
              <a:t>o que foi </a:t>
            </a:r>
            <a:r>
              <a:rPr lang="pt-BR" sz="2000" b="1"/>
              <a:t>programado </a:t>
            </a:r>
            <a:r>
              <a:rPr lang="pt-BR" sz="2000"/>
              <a:t>e o que foi </a:t>
            </a:r>
            <a:r>
              <a:rPr lang="pt-BR" sz="2000" b="1"/>
              <a:t>efetivamente executado</a:t>
            </a:r>
            <a:r>
              <a:rPr lang="pt-BR" sz="2000"/>
              <a:t>. Mostram como os serviços estão sendo prestados à população, indicando </a:t>
            </a:r>
            <a:r>
              <a:rPr lang="pt-BR" sz="2000" b="1"/>
              <a:t>a efetividade, a eficiência e a eficácia </a:t>
            </a:r>
            <a:r>
              <a:rPr lang="pt-BR" sz="2000"/>
              <a:t>do alcance das metas e da execução e avaliação do PGIRS.</a:t>
            </a:r>
          </a:p>
          <a:p>
            <a:pPr algn="just"/>
            <a:r>
              <a:rPr lang="pt-BR" sz="2000" b="1"/>
              <a:t>INSTRUMENTOS DE MONITORAMENTO</a:t>
            </a:r>
          </a:p>
          <a:p>
            <a:pPr marL="342900" indent="-342900" algn="just">
              <a:buFont typeface="Arial" panose="020B0604020202020204" pitchFamily="34" charset="0"/>
              <a:buChar char="•"/>
            </a:pPr>
            <a:r>
              <a:rPr lang="pt-BR" sz="2000"/>
              <a:t>Definir e avaliar planilhas para os indicadores descritos;</a:t>
            </a:r>
          </a:p>
          <a:p>
            <a:pPr marL="342900" indent="-342900" algn="just">
              <a:buFont typeface="Arial" panose="020B0604020202020204" pitchFamily="34" charset="0"/>
              <a:buChar char="•"/>
            </a:pPr>
            <a:r>
              <a:rPr lang="pt-BR" sz="2000"/>
              <a:t>Definir critérios e periodicidade de avaliação;</a:t>
            </a:r>
          </a:p>
          <a:p>
            <a:pPr marL="342900" indent="-342900" algn="just">
              <a:buFont typeface="Arial" panose="020B0604020202020204" pitchFamily="34" charset="0"/>
              <a:buChar char="•"/>
            </a:pPr>
            <a:r>
              <a:rPr lang="pt-BR" sz="2000"/>
              <a:t>Estabelecer cronograma de reuniões da equipe gestora do PGIRS para realinhamento estratégico.</a:t>
            </a:r>
          </a:p>
          <a:p>
            <a:endParaRPr lang="pt-BR" sz="2000"/>
          </a:p>
        </p:txBody>
      </p:sp>
    </p:spTree>
    <p:extLst>
      <p:ext uri="{BB962C8B-B14F-4D97-AF65-F5344CB8AC3E}">
        <p14:creationId xmlns:p14="http://schemas.microsoft.com/office/powerpoint/2010/main" val="3502787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275F-0DC2-D26D-31A8-5E0B6D01AA91}"/>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7CD8647-5466-5FAC-1647-624442D30C0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4F0038E7-E451-7382-22DE-7D24CC196F59}"/>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AFC6F545-B410-2AE2-9E67-EA39D67AF7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8DBF1704-512D-222B-CD4D-8EDEAF2A4130}"/>
              </a:ext>
            </a:extLst>
          </p:cNvPr>
          <p:cNvSpPr txBox="1"/>
          <p:nvPr/>
        </p:nvSpPr>
        <p:spPr>
          <a:xfrm>
            <a:off x="1017943" y="4083007"/>
            <a:ext cx="2187388" cy="1323439"/>
          </a:xfrm>
          <a:prstGeom prst="rect">
            <a:avLst/>
          </a:prstGeom>
          <a:noFill/>
        </p:spPr>
        <p:txBody>
          <a:bodyPr wrap="square" rtlCol="0">
            <a:spAutoFit/>
          </a:bodyPr>
          <a:lstStyle/>
          <a:p>
            <a:pPr algn="ctr"/>
            <a:r>
              <a:rPr lang="pt-BR" sz="2000" b="1"/>
              <a:t>REGISTRO DAS AÇÕES EXECUTADAS E PUBLICIDADE </a:t>
            </a:r>
          </a:p>
        </p:txBody>
      </p:sp>
      <p:sp>
        <p:nvSpPr>
          <p:cNvPr id="8" name="CaixaDeTexto 7">
            <a:extLst>
              <a:ext uri="{FF2B5EF4-FFF2-40B4-BE49-F238E27FC236}">
                <a16:creationId xmlns:a16="http://schemas.microsoft.com/office/drawing/2014/main" id="{CA5C1FD9-A1E9-471F-364A-905A98373390}"/>
              </a:ext>
            </a:extLst>
          </p:cNvPr>
          <p:cNvSpPr txBox="1"/>
          <p:nvPr/>
        </p:nvSpPr>
        <p:spPr>
          <a:xfrm>
            <a:off x="3644599" y="2459504"/>
            <a:ext cx="8488684" cy="1323439"/>
          </a:xfrm>
          <a:prstGeom prst="rect">
            <a:avLst/>
          </a:prstGeom>
          <a:noFill/>
        </p:spPr>
        <p:txBody>
          <a:bodyPr wrap="square" rtlCol="0">
            <a:spAutoFit/>
          </a:bodyPr>
          <a:lstStyle/>
          <a:p>
            <a:pPr marL="342900" indent="-342900" algn="just">
              <a:buFont typeface="Arial" panose="020B0604020202020204" pitchFamily="34" charset="0"/>
              <a:buChar char="•"/>
            </a:pPr>
            <a:r>
              <a:rPr lang="pt-BR" sz="2000"/>
              <a:t>Programação e registro das audiências e reuniões públicas para divulgação do Plano, permitindo a participação da sociedade, a coleta de contribuições e legitimidade das ações;</a:t>
            </a:r>
          </a:p>
          <a:p>
            <a:pPr marL="342900" indent="-342900" algn="just">
              <a:buFont typeface="Arial" panose="020B0604020202020204" pitchFamily="34" charset="0"/>
              <a:buChar char="•"/>
            </a:pPr>
            <a:r>
              <a:rPr lang="pt-BR" sz="2000"/>
              <a:t>Listas de presença e fotos</a:t>
            </a:r>
          </a:p>
        </p:txBody>
      </p:sp>
      <p:pic>
        <p:nvPicPr>
          <p:cNvPr id="9" name="Imagem 8">
            <a:extLst>
              <a:ext uri="{FF2B5EF4-FFF2-40B4-BE49-F238E27FC236}">
                <a16:creationId xmlns:a16="http://schemas.microsoft.com/office/drawing/2014/main" id="{4AE5B7B8-B1AC-39BB-E019-81CAB7A23ADB}"/>
              </a:ext>
            </a:extLst>
          </p:cNvPr>
          <p:cNvPicPr>
            <a:picLocks noChangeAspect="1"/>
          </p:cNvPicPr>
          <p:nvPr/>
        </p:nvPicPr>
        <p:blipFill>
          <a:blip r:embed="rId9"/>
          <a:stretch>
            <a:fillRect/>
          </a:stretch>
        </p:blipFill>
        <p:spPr>
          <a:xfrm>
            <a:off x="8905480" y="4643897"/>
            <a:ext cx="2676899" cy="1419423"/>
          </a:xfrm>
          <a:prstGeom prst="rect">
            <a:avLst/>
          </a:prstGeom>
        </p:spPr>
      </p:pic>
      <p:pic>
        <p:nvPicPr>
          <p:cNvPr id="14" name="Imagem 13" descr="Grupo de pessoas sentadas em auditório&#10;&#10;O conteúdo gerado por IA pode estar incorreto.">
            <a:extLst>
              <a:ext uri="{FF2B5EF4-FFF2-40B4-BE49-F238E27FC236}">
                <a16:creationId xmlns:a16="http://schemas.microsoft.com/office/drawing/2014/main" id="{AE3B288A-12F2-2CA6-3404-F14C0BAE10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8259" y="3939988"/>
            <a:ext cx="3890682" cy="2918012"/>
          </a:xfrm>
          <a:prstGeom prst="rect">
            <a:avLst/>
          </a:prstGeom>
        </p:spPr>
      </p:pic>
    </p:spTree>
    <p:extLst>
      <p:ext uri="{BB962C8B-B14F-4D97-AF65-F5344CB8AC3E}">
        <p14:creationId xmlns:p14="http://schemas.microsoft.com/office/powerpoint/2010/main" val="2126214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307E6-C2D8-2181-BC05-31C3DBB9777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4464DD5A-71BA-5A8F-9A2B-B371B1FBC5E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ângulo 1">
            <a:extLst>
              <a:ext uri="{FF2B5EF4-FFF2-40B4-BE49-F238E27FC236}">
                <a16:creationId xmlns:a16="http://schemas.microsoft.com/office/drawing/2014/main" id="{515322E9-7AE0-0A48-B505-1B7D8796F792}"/>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Conteúdo</a:t>
            </a:r>
          </a:p>
        </p:txBody>
      </p:sp>
      <p:pic>
        <p:nvPicPr>
          <p:cNvPr id="6" name="Gráfico 5" descr="Papel com preenchimento sólido">
            <a:extLst>
              <a:ext uri="{FF2B5EF4-FFF2-40B4-BE49-F238E27FC236}">
                <a16:creationId xmlns:a16="http://schemas.microsoft.com/office/drawing/2014/main" id="{8D44AC91-4FC2-79CB-85C5-EEB458440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28" y="2233105"/>
            <a:ext cx="4346989" cy="4346989"/>
          </a:xfrm>
          <a:prstGeom prst="rect">
            <a:avLst/>
          </a:prstGeom>
        </p:spPr>
      </p:pic>
      <p:sp>
        <p:nvSpPr>
          <p:cNvPr id="7" name="CaixaDeTexto 6">
            <a:extLst>
              <a:ext uri="{FF2B5EF4-FFF2-40B4-BE49-F238E27FC236}">
                <a16:creationId xmlns:a16="http://schemas.microsoft.com/office/drawing/2014/main" id="{69498E7E-1B80-877D-1C26-E51268D4BBAB}"/>
              </a:ext>
            </a:extLst>
          </p:cNvPr>
          <p:cNvSpPr txBox="1"/>
          <p:nvPr/>
        </p:nvSpPr>
        <p:spPr>
          <a:xfrm>
            <a:off x="1017943" y="4083007"/>
            <a:ext cx="2187388" cy="1015663"/>
          </a:xfrm>
          <a:prstGeom prst="rect">
            <a:avLst/>
          </a:prstGeom>
          <a:noFill/>
        </p:spPr>
        <p:txBody>
          <a:bodyPr wrap="square" rtlCol="0">
            <a:spAutoFit/>
          </a:bodyPr>
          <a:lstStyle/>
          <a:p>
            <a:pPr algn="ctr"/>
            <a:r>
              <a:rPr lang="pt-BR" sz="2000" b="1"/>
              <a:t>VERSÃO RESUMIDA E MINUTA DE LEI</a:t>
            </a:r>
          </a:p>
        </p:txBody>
      </p:sp>
      <p:sp>
        <p:nvSpPr>
          <p:cNvPr id="8" name="CaixaDeTexto 7">
            <a:extLst>
              <a:ext uri="{FF2B5EF4-FFF2-40B4-BE49-F238E27FC236}">
                <a16:creationId xmlns:a16="http://schemas.microsoft.com/office/drawing/2014/main" id="{8E0EA55F-AE6D-BA69-90D1-8F0B6E48935D}"/>
              </a:ext>
            </a:extLst>
          </p:cNvPr>
          <p:cNvSpPr txBox="1"/>
          <p:nvPr/>
        </p:nvSpPr>
        <p:spPr>
          <a:xfrm>
            <a:off x="3644599" y="2344754"/>
            <a:ext cx="8488684" cy="3785652"/>
          </a:xfrm>
          <a:prstGeom prst="rect">
            <a:avLst/>
          </a:prstGeom>
          <a:noFill/>
        </p:spPr>
        <p:txBody>
          <a:bodyPr wrap="square" rtlCol="0">
            <a:spAutoFit/>
          </a:bodyPr>
          <a:lstStyle/>
          <a:p>
            <a:pPr marL="342900" indent="-342900" algn="just">
              <a:buFont typeface="Arial" panose="020B0604020202020204" pitchFamily="34" charset="0"/>
              <a:buChar char="•"/>
            </a:pPr>
            <a:r>
              <a:rPr lang="pt-BR" sz="2000"/>
              <a:t>Consolidar em único documento versão resumida do conteúdo do Plano, abordando os principais aspectos com linguagem clara e acessível a população;</a:t>
            </a:r>
          </a:p>
          <a:p>
            <a:pPr marL="342900" indent="-342900" algn="just">
              <a:buFont typeface="Arial" panose="020B0604020202020204" pitchFamily="34" charset="0"/>
              <a:buChar char="•"/>
            </a:pPr>
            <a:endParaRPr lang="pt-BR" sz="2000"/>
          </a:p>
          <a:p>
            <a:pPr marL="342900" indent="-342900" algn="just">
              <a:buFont typeface="Arial" panose="020B0604020202020204" pitchFamily="34" charset="0"/>
              <a:buChar char="•"/>
            </a:pPr>
            <a:r>
              <a:rPr lang="pt-BR" sz="2000"/>
              <a:t>Disponibilizar o PGIRS para registro no Sistema Nacional de Informações sobre a Gestão dos Resíduos Sólidos (</a:t>
            </a:r>
            <a:r>
              <a:rPr lang="pt-BR" sz="2000" err="1"/>
              <a:t>Sinir</a:t>
            </a:r>
            <a:r>
              <a:rPr lang="pt-BR" sz="2000"/>
              <a:t>), conforme Lei 12.305/2010, Artigo 19, § 7º;</a:t>
            </a:r>
          </a:p>
          <a:p>
            <a:pPr marL="342900" indent="-342900" algn="just">
              <a:buFont typeface="Arial" panose="020B0604020202020204" pitchFamily="34" charset="0"/>
              <a:buChar char="•"/>
            </a:pPr>
            <a:endParaRPr lang="pt-BR" sz="2000"/>
          </a:p>
          <a:p>
            <a:pPr marL="342900" indent="-342900" algn="just">
              <a:buFont typeface="Arial" panose="020B0604020202020204" pitchFamily="34" charset="0"/>
              <a:buChar char="•"/>
            </a:pPr>
            <a:r>
              <a:rPr lang="pt-BR" sz="2000"/>
              <a:t>Disponibilizar em canal oficial da Prefeitura Municipal ou consórcio;</a:t>
            </a:r>
          </a:p>
          <a:p>
            <a:pPr marL="342900" indent="-342900" algn="just">
              <a:buFont typeface="Arial" panose="020B0604020202020204" pitchFamily="34" charset="0"/>
              <a:buChar char="•"/>
            </a:pPr>
            <a:endParaRPr lang="pt-BR" sz="2000"/>
          </a:p>
          <a:p>
            <a:pPr marL="342900" indent="-342900" algn="just">
              <a:buFont typeface="Arial" panose="020B0604020202020204" pitchFamily="34" charset="0"/>
              <a:buChar char="•"/>
            </a:pPr>
            <a:r>
              <a:rPr lang="pt-BR" sz="2000"/>
              <a:t>Instruir sobre a minuta de lei para aprovação e instituição do PGIRS, bem como, quando possível, da Política Municipal de Resíduos Sólidos.</a:t>
            </a:r>
          </a:p>
        </p:txBody>
      </p:sp>
    </p:spTree>
    <p:extLst>
      <p:ext uri="{BB962C8B-B14F-4D97-AF65-F5344CB8AC3E}">
        <p14:creationId xmlns:p14="http://schemas.microsoft.com/office/powerpoint/2010/main" val="896611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FEBA-263A-C406-9524-A1AE6568E759}"/>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8D95B4AF-27E8-76B5-BEB3-87A8506F3102}"/>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tângulo 1">
            <a:extLst>
              <a:ext uri="{FF2B5EF4-FFF2-40B4-BE49-F238E27FC236}">
                <a16:creationId xmlns:a16="http://schemas.microsoft.com/office/drawing/2014/main" id="{C2F4B051-C504-1117-E37A-7E05D6CD211F}"/>
              </a:ext>
            </a:extLst>
          </p:cNvPr>
          <p:cNvSpPr/>
          <p:nvPr/>
        </p:nvSpPr>
        <p:spPr>
          <a:xfrm>
            <a:off x="1948070"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Cobrança pelos serviços</a:t>
            </a:r>
          </a:p>
        </p:txBody>
      </p:sp>
      <p:pic>
        <p:nvPicPr>
          <p:cNvPr id="6" name="Gráfico 5" descr="Papel com preenchimento sólido">
            <a:extLst>
              <a:ext uri="{FF2B5EF4-FFF2-40B4-BE49-F238E27FC236}">
                <a16:creationId xmlns:a16="http://schemas.microsoft.com/office/drawing/2014/main" id="{FE53B5FE-43BB-D843-B549-3A2CBF34D7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28" y="2233105"/>
            <a:ext cx="4346989" cy="4346989"/>
          </a:xfrm>
          <a:prstGeom prst="rect">
            <a:avLst/>
          </a:prstGeom>
        </p:spPr>
      </p:pic>
      <p:graphicFrame>
        <p:nvGraphicFramePr>
          <p:cNvPr id="10" name="CaixaDeTexto 7">
            <a:extLst>
              <a:ext uri="{FF2B5EF4-FFF2-40B4-BE49-F238E27FC236}">
                <a16:creationId xmlns:a16="http://schemas.microsoft.com/office/drawing/2014/main" id="{80925731-4D4F-A947-EC9B-4E9755057639}"/>
              </a:ext>
            </a:extLst>
          </p:cNvPr>
          <p:cNvGraphicFramePr/>
          <p:nvPr>
            <p:extLst>
              <p:ext uri="{D42A27DB-BD31-4B8C-83A1-F6EECF244321}">
                <p14:modId xmlns:p14="http://schemas.microsoft.com/office/powerpoint/2010/main" val="283505069"/>
              </p:ext>
            </p:extLst>
          </p:nvPr>
        </p:nvGraphicFramePr>
        <p:xfrm>
          <a:off x="3644599" y="2344754"/>
          <a:ext cx="8488684" cy="378565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CaixaDeTexto 8">
            <a:extLst>
              <a:ext uri="{FF2B5EF4-FFF2-40B4-BE49-F238E27FC236}">
                <a16:creationId xmlns:a16="http://schemas.microsoft.com/office/drawing/2014/main" id="{9F3632BB-D082-F9F7-C687-393BBACFCBC1}"/>
              </a:ext>
            </a:extLst>
          </p:cNvPr>
          <p:cNvSpPr txBox="1"/>
          <p:nvPr/>
        </p:nvSpPr>
        <p:spPr>
          <a:xfrm>
            <a:off x="1017943" y="4083007"/>
            <a:ext cx="2187388" cy="707886"/>
          </a:xfrm>
          <a:prstGeom prst="rect">
            <a:avLst/>
          </a:prstGeom>
          <a:noFill/>
        </p:spPr>
        <p:txBody>
          <a:bodyPr wrap="square" rtlCol="0">
            <a:spAutoFit/>
          </a:bodyPr>
          <a:lstStyle/>
          <a:p>
            <a:pPr algn="ctr"/>
            <a:r>
              <a:rPr lang="pt-BR" sz="2000" b="1"/>
              <a:t>MECANISMOS DE COBRANÇA</a:t>
            </a:r>
          </a:p>
        </p:txBody>
      </p:sp>
    </p:spTree>
    <p:extLst>
      <p:ext uri="{BB962C8B-B14F-4D97-AF65-F5344CB8AC3E}">
        <p14:creationId xmlns:p14="http://schemas.microsoft.com/office/powerpoint/2010/main" val="2831765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graphicFrame>
        <p:nvGraphicFramePr>
          <p:cNvPr id="4" name="Diagrama 3"/>
          <p:cNvGraphicFramePr/>
          <p:nvPr>
            <p:extLst>
              <p:ext uri="{D42A27DB-BD31-4B8C-83A1-F6EECF244321}">
                <p14:modId xmlns:p14="http://schemas.microsoft.com/office/powerpoint/2010/main" val="1368483668"/>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tângulo 4"/>
          <p:cNvSpPr/>
          <p:nvPr/>
        </p:nvSpPr>
        <p:spPr>
          <a:xfrm>
            <a:off x="99505" y="1443736"/>
            <a:ext cx="5088894" cy="369332"/>
          </a:xfrm>
          <a:prstGeom prst="rect">
            <a:avLst/>
          </a:prstGeom>
          <a:solidFill>
            <a:schemeClr val="accent6">
              <a:lumMod val="50000"/>
            </a:schemeClr>
          </a:solidFill>
        </p:spPr>
        <p:txBody>
          <a:bodyPr wrap="none">
            <a:spAutoFit/>
          </a:bodyPr>
          <a:lstStyle/>
          <a:p>
            <a:r>
              <a:rPr lang="pt-BR" b="1">
                <a:solidFill>
                  <a:schemeClr val="bg1"/>
                </a:solidFill>
              </a:rPr>
              <a:t>APURAÇÃO TRIMESTRAL PANORAMA DE RESÍDUOS</a:t>
            </a:r>
          </a:p>
        </p:txBody>
      </p:sp>
      <p:sp>
        <p:nvSpPr>
          <p:cNvPr id="12" name="CaixaDeTexto 11"/>
          <p:cNvSpPr txBox="1"/>
          <p:nvPr/>
        </p:nvSpPr>
        <p:spPr>
          <a:xfrm>
            <a:off x="400877" y="1968349"/>
            <a:ext cx="10873409" cy="369332"/>
          </a:xfrm>
          <a:prstGeom prst="rect">
            <a:avLst/>
          </a:prstGeom>
          <a:noFill/>
        </p:spPr>
        <p:txBody>
          <a:bodyPr wrap="square" rtlCol="0">
            <a:spAutoFit/>
          </a:bodyPr>
          <a:lstStyle/>
          <a:p>
            <a:pPr marL="285750" indent="-285750">
              <a:buFontTx/>
              <a:buChar char="-"/>
            </a:pPr>
            <a:r>
              <a:rPr lang="pt-BR"/>
              <a:t>Redução do nº de áreas irregulares de disposição final de resíduos - lixões</a:t>
            </a:r>
          </a:p>
        </p:txBody>
      </p:sp>
      <p:sp>
        <p:nvSpPr>
          <p:cNvPr id="3" name="AutoShape 1" descr="data:image/png;base64,iVBORw0KGgoAAAANSUhEUgAAAwEAAAE4CAYAAAAD9f9ZAAAQAElEQVR4AeydCbxO1frHn9fsHPM8V4iQRqk0oFmUhJLmNCd1K+rWleQ20aj+lVsabqUkaSA0EJVMTUQRiszzdByz//quY5/7Os7Emd7h52O9w9prr+G71t7n+a31rP0WMv0TAREQAREQAREQAREQARGIKwJeBCxatGjPnDlzFMRAYyBuxoCud93zNAY0BjQGNAY0BuJ4DIzzIiA5OdkaNGigIAYaAxoDGgMaAxoDsTwG1DaNb40BjQE3BtySR2svAtwH/RcBERABERABERABERABEYhBAuk1SSIgPSqKEwEREAEREAEREAEREIEYJiAREMOdq6aJQAoBvYqACIiACIiACIjAvgQkAvbloW8iIAIiIAIiEBsE1AoREAERyISAREAmcHRIBERABERABERABERABKKJQHbrKhGQXVJKJwIiIAIiIAIiIAIiIAIxQkAiIEY6Us0QgRQCehUBERABERABERCBrAlIBGTNSClEQAREQAREILIJqHYiIAIicIAEJAIOEJiSi4AIiIAIiIAIiIAIiEAkEMhJHSQCckJP54qACIiACIiACIiACIhAFBKQCIjCTlOVRSCFgF5FQAREQAREQARE4OAISAQcHDedJQIiIAIiIAIFQ0ClioAIiEAuEJAIyAWIykIEREAEREAEREAEREAE8pJAbuctEZDbRJWfCIhAjgiMGjXKLr/8cnv00Udt27ZtOcorpyevWbPG+vTp4+vTrVs3mzVrVk6zPOjzV65caffdd5+vy9NPP22rV6+2ESNGWL9+/Qqc00E3SieKgAiIgAgUGAGJgAJDr4JF4EAIxE5ajNeXXnrJrr/+euvatatde+219vjjj9uiRYt8I7dv32579uyxHTt22O7du31cXr9899133rju3r27LVmyxBdHPQYPHmx//PGHr09ycrIlJSXZW2+95dM+9dRTRhqfOB9ePv30U88INtOnT7cePXrYsGHDrHTp0lakSJF8qEFkFZFen0VWDVUbERABEYhsAhIBkd0/qp0IxBQBjNd7773XvvnmG9uyZYtvG7P9M2bMsNdff90wtH1kPr9s3bp1vxI3b95sixcv9vEIFoz/448/3n/nZdeuXbzlW4BNmzZt7JVXXrEzzzzTQqGQValSxdq3b2+FCxfOt3rkRUF//vmn3XDDDT7wOTtlpNdn2TkvL9OsX7/e7rzzTi8Sf/jhh9wpSrmIgAiIQB4RkAjII7DKVgREYF8Cy5Yts9dee80b+hUrVrRevXrZ22+/7eOuu+46P6NdqFDB3JIwqt955x174YUXrGbNmvtW3H0rVaqUN7Qxtq+88kojLfUvVqyYO5o//1mloOzExETDNYk6PPvss3bYYYflTwXysBRWfMJDdorKqs+yk0dupwnawGpNfovE3G6L8hMBEShYAvlResH8xc2PlqkMERCBiCIwefJkY6a0ePHidvPNN9sxxxxjGP0lSpSws846y+666y7jWHqV/u2337xvPq5DuBBdddVV9tBDD6W67nAOM8OsJpCGPQU9e/a0X3/9lUM+4OYT+Pdz/jPPPGPr1q3zx3788Uc/e0sdqOPUqVMNoxvXJRJgbFNueMCliWOEnTt32meffebPIc2NN95on3zyiRFPvRA75Ee9OH7LLbekHud8Aobj999/7zmQjnbQHs4PjiE8qDt5cJx6BW0gDwJ1pm4cJx3pH3vssX1YkS480GZmsAm4P7HngDpw7sCBA23Tpk2pyTF0ccWBFWkog7bRftpLQlZ32KvA7D793rt3b8/3yy+/5PA+AdYcZ6WDwGfyZSY9vF6ko37UaebMmZa2z8gU5tTnww8/9P0BZ/JiLNCu8DGAkCJ9UGfOh2U4O/qRvqMPOE7gM/0C3yBvxtn8+fONcuBPOvqGulBGVjyoA/zgyDm0Mas+owwFERABEcgJAYmAnNDTuSKQJwRiL1N853///XffsOrVq9shhxziP2fnBcPw/fff9775GFOcg9E0d+5ce9bNhGMoMuv63//+17744gu/SRajGYNv+PDhfuWBDb4YthiCHOP8adOm2ddff0123lgP4jFyfWQWL5RJEs7DVQhjce3atUQZrkQff/yxLVy40HB1wsDjGGlJsGHDBhs6dKh99dVXfPXh888/9ysRy5cv93sQaCvt4XyM03fffde7J1F3TuA4hvGgQYNS9yaweZgN1bhbcZx0pMdo7tu3ry1YsICo/QJtJlBH9mfgtkVdORcjnrbRXuIwal988UUL6klmnEcaVnpIR14EXL5YXcFA5txwMcF5WQXyIKxatcoQI7SPOjEmeCdP3klDXpTNOxumqQ+cScNYeOKJJ+xf//qXH0fEkQd7Kmgr56xfv95IE86OfqTv3njjDT9GyD+jcRbwJq+0gfoR0uNBXVjVIcCRc2kTfca+E9pMnIIIiIAI5DYBiYDcJqr8REAE9iOA8YQQ4EC1atUMlxY+ZyfgcnPyySfbAw88YBhjQ4YMsYcffthw0cFowsAnb9yNyI9VBgwqZv0rV65MlF+BwMgrV66csQKAIceMK3n7BGlemjdv7g3ySpUq+SN33nmnUS6hRYsWPi54YUMzM/ihUMguvvhiI28M1saNG/uVDkQPbjwYw9SL4y1btvSGPqKEfKgbIgCD8NRTT/UuUq+++qqdcsopftNvyZIl7ZxzzrFHHnnE508+d9xxh3dRWrp0qRcdnIuBjnHOXgHEAOkwfGGFQTt+/HiKyzBgfLLRmHNhfdppp/m0P//8s1EObcUoJvLCCy/0/YHhT52JY/aedHwmUKeEhAQ/Q/7mm29au3btiN4nwJpVA9pI4DP1Dt9/QT70BfUin+OOO26fPNJ+weCmfszYs58jFAr5PSjk0b9/f0M8Mg4Zlz/99JM/fdKkSX7j9RFHHGGIHPo6GGe06++///ZiK6NxhlvWgAEDjDLI8M69Y4Z68J1AO9LygCkrK1wT/3IihbbT94wf+hIRxrkKIiACIpDbBCQCcpuo8hMBEchVAvjhn3DCCTZx4kS7/fbb/ROFHnzwQW/44pqBAU0aDEgKZlYedxD2Hdx6661GPG5GGPykRQQwg44LUtu2bTklR+Gvv/7ydSlfvry1bt3aG+0Ygnfffbf3169Vq5YhPphhv/rqqw1XjwkTJvgymeFnBhnDGTFDXc8++2zDRQpj8bbbbjMMXuKPPfZYv3qAyMEN5bnnnjOMWGa0mfHmyUXBTD9G+aGHHuo3D2NMnnjiib48NjqT3n/J4KVLly7GufCCEWUjIJiRDm8r9SQNdb3gggv8ng5m+gMjOcgeIXHMMcdY0aJFfQjiD/QdY/rQQw/1eWT1NKT69ev7DdP0+9FHH230DeV17tzZ6A9EUt26dYnyDOE4e/Zs/50VK8YNIjEYZ7BlNSKrceYzyOIlLY+AKYz//e9/e7cphEtQH0RCFlnqsAiIQJQTKKjqSwQUFHmVKwJxSgBjF+M9u83HcGcGGDcNjMzw85hZxYDDGL3mmmusXr16/jGeuAExU44gYHabzb5sPma2FaOKWXkEBTO84fkdzGdWIziPVQcMdz6HB2b4KQ8DnLqEH2PGmoAByGoG9UO8hKfhM3VmhhzXIFxKiAsC5xM4n3yIr1OnDm+poUKFCqmfs/rAPo0gTfA54JxRW6k3BndwXvg7qxChUCg86qA+k092TwzqTfpQKORXZCyTf7DD0M8oCaIDMZTVOMvo/PB42hEK/Y9HwDQ8TfhnVmbCv+uzCIiACOQWAYmA3CKpfETgoAjEx0kYUMzA0loM2mDGmu9ZhYULFxpuEeTxz3/+0z9RCKOa2fbwc5ndxX2DGXdcTDg2btw4wx89FAoZqwls+rzzzjv9E4Aw+vAd5520BxsCw5+Z4rQGOsYlG1gxonFp4vGeuJkwIx1eHgY0s8zUBZEUfozPbIzeuHGjfyQoG0ZxGUEUwITjBM7HSOUzjHkPQmBoYhwTgvis3lmlQGSRN3XMqK3Um7ShUMi7KFmU/aN9ATueOkQfhQdcuJo2bepbldk48wkO8CVgWqNGDWN8hpfLZ1aPDjBLJRcBERCBbBGQCMgWJiUSARHIKQFcVDAkMRYxhufNm+d/DAxDmVn+hx56yPvupy2H2XNmujHScKvhMz7UrBAEafmMv/wvv/zi3T26dOniXUAoC1cZDPEnn3zSMLARA7iWcC6GNWn4fLABFxXahWsPPvfUl/rgd87MPd/Ju0yZMt41CdcfNiUTF4SqVat6dxpcddgMzEoJAZ922AR1xPWmbNmyfvMz7lGkCfJghjkQWt9++63hZoL4wK1kypQpPtnhhx+e4ROYfAL3woZlzkXQjBkzxvvBUyY+9OFtpZ70HXXgh8xYpcHtJqiDyyrb/+lbZtvJixUT8iVkO4McJqT8w/Y+ahVWPO2HcUYdcN1ifwnjiH7NbJyFiwnGNz94F/TdflXcGxEwxY0qYErZ/F4C7kiM6b1J9SYCIiACuUpAIiBXcSozERCBjAg0aNDAOnTo4P3U8S/HwLniiivsmmuu8TOguLKEQv9zkwjywajEuMQI44fG8KnnSTmBcR2kYyaeTZ/kyeMrmf3GuMb3G2OYDaD/+Mc/vM81M66c16hRI8PA5fPBBlyQmCWmDPYiUD98ynE1wg8ew5u8x44da9Ttnnvu8QY6cUGgnogTvmPA47pEwCjEGG/YsKE33pnhJ+/gGGVyDgEDlD0OiAH43n///b6t+JnDlg3K+PGTNrOAMcq5+KUHT85hMzQz4LSV/QWUyyZk+o66UOdQKOQ3L9OWzPJP7xjuSrhTkS9POyJfNiOnlzav4s444wxD6MAK9zP6inpQH4x5+FJ2ZuMM9oxX0o0cOdKYxQ82UhOXXghnyvihTMpmIzz9zRhK7zzFiYAIRCeBSKq1REAk9YbqIgIxTCAUChkbSDEw2bjJzC/NZRb9qKOOsh49eniDPDC2cFshYFSyGRa//lAo5I1hjNlmzZp51xPOx5DnCTwYcaFQyG/OxTDH4MZtiM/M/mOkUSbv559/vl177bU+D8oMhULed5wyzf3jnRAKpeTnovz/wCjjHCJoB4Y5daIuxGHUXnbZZdakSRO76KKLLDgWCoW8KxIrFfjRMwNNPqFQyBvs7du396sF5EG+rJ7g2oSA4rn25Msx6k/agCP5EI/g4GlAtJfzicPdBAMX0ZXefgPShAc2xNIfoVDI14VyOnXq5MUbeWL0szE5qEsoFDL2ICCw6F/yghuBz7SP98wCLC655JLUJ+vQPuLIgxAKhXw/Wdg/8g2FQvv0GXHm/nEOwX1MPR4Khfy4II6Qth8ROYxNeAf9yDsbeRGV1CmrcUb5HTt29DxCoZSxioClLgTKJQ3vQQiY0n7yJz4UCvn9LfzuAEKVOAUREAERyG0ChXI7Q+UnAiKQEQHFh0Ihbxjju4+fNT7PuLzcd9993nCCEMY68fxoFEYYcUceeaTx+EV84UmP8Y5hxsZfnv4SCoWMR0ryWwCkIW/2iE6p2QAAEABJREFUDyAcOB8j+dJLL7X//Oc//lGfvDPbWqJECQ77czkPF55y5cr5ON75TjxP6PGR7uWmm27yefBDVO6r/08+1Im6UXf2LCAyMPDCj5EX7aCNuERRR+pGJrxTR3z9KRvDG3GBERkKhQxBQL7kT/1JC0dmqmvXrk0WPmCQky8MSMvjJpnVDwxMnyiTF4xh+oO6Dh482CiHugWn8JkVh6AupGMfBqIsFEpZyaHf6D/Kp63BuZm9Izx4tCrn0D4EFByCPqB/w8/nO2VznHQcoyzOp2zqQBzHSEParPoRwciekaAfeaefiSevUCjkx0pG44w09AU8KI/zW7Vq5YUrdaJu1JF04QGmiEVWqEjDuYwDGIRCKUzD0+uzCIiACOQGAYmA3KCoPERABEQghwRwX2I1hNULfM9xX2KPQA6z1emRQEB1EAEREIEIJCAREIGdoiqJgAjEHwFmrgN3Jp76c95553l3nPwggasKqxahUGg/txvTPxEQAREQgYMiEOknSQREeg+pfiIgAnFBAB94fNJxBcENhw24+dXwcuXKWeDigptNfpWrckRABERABAqOgERAwbFXyTFNQI0TAREQAREQAREQgcglIBEQuX2jmomACIiACEQbAdVXBERABKKEgERAlHSUqikCIiACIiACIiACIhCZBKKxVhIB0dhrqrMIiIAIiIAIiIAIiIAI5ICAREAO4OlUEUghoFcREAEREAEREAERiC4CEgHR1V+qrQiIgAiIQKQQUD1EQAREIIoJSAREceep6iIgAiIgAiIgAiIgAvlLIFZKkwiIlZ5UO0RABERABERABERABEQgmwQkArIJSslEIIWAXkVABERABERABEQg+glIBER/H6oFIiACIiACeU1A+YuACIhAjBGQCIixDlVzREAEREAEREAEREAEcodALOciERDLvau2iYAIiIAIiIAIiIAIiEA6BCQC0oGiKBFIIaBXERABERABERABEYhNAhIBsdmvapUIiIAIiMDBEtB5IiACIhAHBCQC4qCT1UQREAEREAEREAEREIHMCcTbUYmAeOtxtVcEREAEREAEREAERCDuCUgExP0QEIAUAnoVAREQAREQAREQgfghIBEQP32tloqACIiACKQloO8iIAIiEKcEJALitOPVbBEQAREQAREQARGIVwJqt5lEgEaBCIiACIiACIiACIiACMQZAYmAOOtwNRcCCiIgAiIgAiIgAiIQ3wQkAuK7/9V6ERABEYgfAmqpCIiACIhAKgGJgFQU+iACIiACIiACIiACIhBrBNSe9AlIBKTPRbEiIAIiIAIiIAIiIAIiELMEJAJitmvVsBQCehUBERABERABERABEUhLQCIgLRF9FwEREAERiH4CaoEIiIAIiECmBCQCMsWjgyIgAiIgAiIgAiIgAtFCQPXMPgGJgOyzUkoREAEREAEREAEREAERiAkCEgEx0Y1qRAoBvYqACIiACGREYPXq1dalSxdr3br1PmHixImpp/Tr1y/DY+mdH35uaib6IAIiEBUEJAKioptUSREQAREQgQwJ6MABEWjatKmNGjXKxo8f78Ppp5/uz0cATJkyxV588UV/nHT9+/e33377zbZs2WIPP/ywTzds2LD9jvsDehEBEYgqAhIBUdVdqqwIiIAIiIAI5D4BZvlnzZpldevWtUMOOcQSEhLshBNOsKSkJJs+fboXAStXrkwtmOOVK1dO/a4PIlAQBFRmzghIBOSMn84WAREQAREQgZgkgBgIGlapUiVr0qSJrVixwrp3725PP/20jRs3zk488URr1KhRkEzvIiACUURAIiCKOktVDSegzyIgAiIgAgdDYObMmda2bVvv+88eAVYBmNmvUqWKLViwwBYuXOizDd79F/fSu3dvu+6667wQ+PTTT61q1ap2yy23uCP6LwIiEI0EJAKisddUZxEQgf0IvPXWW96oCd/02KNHD+/GQGIMHQye8ONpNzXyneOkIz3nKUQYAVXnoAkwm//ee+/5fQDsBwgM+sDXPzDob731Vn8tvfbaa6llsSeA64m4vn37GoFVgWuuucbvGUhNqA8iIAJRQ0AiIGq6ShUVARHIDgGMEwwcwsCBA71vMwZMYOhktKmRTZF9+vTJThFKIwIxQaBZs2aWmJho+PpzjeDWM3LkyH1EAsdJx6oAqwRnnHGGsZGYgIgI9gzEBBA1IqIJqHK5T0AiIPeZKkcREIEII4CBg6ETVAvXh/BNjcz6syny9ttv9y4OQTq9i0AsEWClixWzoE1s+MWIx9efVYIgnneuCZ4glNbnf9WqVamra3/99RdJ/UZi/0EvIiACUUVAIiCquiteK6t2i0DOCGDgYOjgvpDepkaO4ybB7GbOStLZIhC5BILxjcsbAdceZvPx9afWrIYRT+jcubPfCBwcY5WgV69eFr6fgI3BrLwF+ZKHggiIQPQQkAiInr5STUVABLJBAJcejBhC+KwnxgwGD0JAmxqzATISkqgOuU7gyiuvTHX3wWWO70EhXCPEBYHvwTHeMfaDY8E7cRxTEAERiD4ChaKvyvFZ4/AZGowbAnHhNPhOfBAwgHCDYDNXEBf+zvHw8/VZBKKZAMZMYJjg98+TS5jpxAUiuA74zswlATGgTY3R3OOquwiIQKwSULvyh4BEQP5wzpVS2KDFLzkGhk74LA0CIPilx+A4RhG+z2yODOJ4Z2MXFQp/BjTfFUQgVgjg3oP7D+1hQyNBmxqhoSACIiACIiACKQQkAlI4RPUrP+mOALj00kuz/NGWIC0/B88THyKv4aqRCBw4AWb6EcJsZuRs3tnoi3AOH+fa1AgdBREQAREQAREwkwiIgVEQPOGBWf7A3addu3bpPrv5gw8+MJ4G0alTJ//oxBhovpogAn4s84xzNv1yDbCpESxvvPGGF8ZZbWpENPDbAJyHmxCBz7jSITDISyGPCSh7ERABERCBfCUgEZCvuHNWGMZ78CMuGDr4OofnSBxCAJch4l966aXUR7nxHUOH2VF8pRs3bkyUggjEDAFcgHjCD9cAgc/EBQ1kAyPx4YE4jpOO9OHH+IwrHS51pFEQAREQARHIfQLKseAISAQUHPsDKhn/f4wSAkY+bg79+/dPd7YfX/+6deum/gBMUNDo0aONGc62bdsaRk8Qr3cREAEREAEREAEREIH4IiAREIX9HRj5rAzg45ydJrAKwA+/IB7CfaSzc27epVHOIiACIiACIiACIiACBUFAIqAgqB9gmRjwbHoMfJODJ50Ebj0Y9Rj306ZN8+4/7BHgB114Okow4z979my/CpD21x8PsCpKLgIiIAI5J6AcREAEREAECpyARECBd0HWFcCQZyPvJZdcYvj9sy8Adx+eec6xtJse+bEkHgOKCxG5Ix7YEMznli1b8qYgAiIgAiIgAiIgAvlKQIVFFgGJgMjqjwxrg6E/cuTI1F96TLthkQ2O7BcIQiAAyJCNjaTnGOmIUxABERABERCBtARWrdtlT7y6yf759EbrP3iTrVm/O20SfRcBEYgRAhIBMdKRkd8M1VAEREAERCCSCXgB8Mpm+2PhLlu1brfN/WuXPfYfCYFI7jPVTQRyQkAiICf0dK4IiIAIiEDmBHT0oAhs2262ecseW7dxj61cu9uWrtxtC5fusnmLdtlvC3bazLk77cfZO2zKjB323Y/b7eup2+2LSdts9Dfb7JPxW23458k2dHSyvf3pFnt9xBZ7ZViSvfhukj331mZ76vXNbpZ/s/V7aZM9+PxGu/+ZjdZzwAZ74JlNtn7Tnn3qy/fBw5P2idMXERCB2CAgERAb/ahWiIAIiIAI5AKB7TvMtmzdYxs27/GuMMtX77a/l++yPxfvcjPjO23WvJ32y+87bPqvO+z7n7fbN9O327jJ22zsd9ts5ISt9vG4rTZsbLINGZVsb368xQYP32IvD02y599JsmfeTDG+Hxm0yfr+3yb713Mb7b6nN9rdT2ywHo9ssFsfXm/X904Jt/Vbb3c+tsEb5xjpGOsY7Y+/sskb8RjzGPUY9xj5GPsY/Rj/n7g6IAYQBYgDRAJi4UcnGhAPiIi5f+30ogJxgchAbOza1/5Ppbl2g1yCUmHoQ7YJKGHkE5AIiPw+Ug1FQAREIC4IZDb7PefPvJn9xtDG4A6MbwxxDHIM83uf2ugNdQx2DPf+gzd7Qx6DHsMeAx9DH4N/2Jhk++jLrfapm4Uf++02LwwQCN87oYBgQDggIDC+/3SCAmGBwFi9brcXHAgPBEhBdnQoAxFQsaxMhYLsF5UtAnlFQFd2XpGN63zVeBGIPALe31kbHtPtmB07zZLd7PdGZr/drO8KN/u9mNnvJW72e+FOm83s9xw3+z3LzX7/4ma/f9hu46Zs87Pfo9zs90dfbbUP3Oz3u272+79u9vs1N/s9yM1+v+Bmv5/972Yb8Npme9TNfj/84ibrPXDv7Hf/DXbHoymz3zc8mPXsN3nkxew3LjeIj3TBFFBkKGRWrKhZYsmQlS0dskrlC1n1yoWsTvXCVrdWYWt4WBE78vAidswRRe2EI4tai2OK2enNitmZJxW3804tbu1albAOZ5WwS84raV3blbSrL0qwbp0S7OYuiXb7FYl219WlrNf1peyBm0vbQ7eVtkfuKGNP3FPGet9a2sqWcoWHtbucK79bp8SwGH0UARGIFQISAbHSk2qHCIhAhgS8AIjADY+7dpthgGKI4o6xKsz3e/7fu+z3BTvt1z922k+/7bCpM3fYpJ+224Rp2+3L77fZmG+2+VnnD7/Y6n2/3/k02d7wvt9bvO/3wLeT7Kk3NhvuI/9+eZP1eWGj3f/sRuv15Ab7x+MbrPu/19vND6UY37f0XW+3P7LB7npig9375EZ74LmN9tD/bbJH3Hn9X91sT7+52Z53+b38XpIN/mCLvfnRFhsyMtmY/R7hZr9Hfr3VxrjZ768mb7OJ07fbJDf7Pe3XHfbz7zt8/ZnFX+Bmvxct22XLVu02P/u9aY8lJe8xZr/3ZDADnWGH5uGBIoXNShQ3K50YsgplQ1alYiGrWbWQHVqzsNWvU9ga1StiRzUsasc1LmonHlXMTj2umLVuXtzOblHczj+9hLU/o4R1OqekdTm/pF15YYJdd3GC3XhJot3WNdHuvKqU3XNtKfvnjaWt9y2l7eHby9hj/yhjA3qWtWf/Wdb+r3c5G9S3nL3ycDl78cFy9tz9Ze2pXmXt8bvKWL8eZexBZ6Tff1Np63ldKZ9X98sT7aZLE+26jgl2VfsEu6xtSet0bkm76MwS1rZlCTvnlOJ2xonF7bTji9nJRxezZk2K2tGu7o3rF7EGhxSxw1ybalUrbFUrFbKKbrb/kBqFjfwbHFrYKlcoZA3dO98ruGN5iFxZi4AIFBABiYACAq9iRUAE8o/Aq85wZYNjeIl8/8/7SVaQs9839VlvuKLcudf3+5/PbPQbNfH95qksT76+2ZhJ/78hSUZdX/twi731yRZ777Nk+x8ie+MAABAASURBVODzZO9//tnErX5D6Pip2+zbH7fblBnb/YbRGW7m/rf5O/1G0r+W7LIlK3bbyjW7be2GPbYpaY9t3Wa2c1c4kYL9XFCz30/fW9aef6CsvdSnnL3ar5y9/FA5e+Ff5eyZ+8pa/3vK2qN3lrG+3cvYv9ys+X03lLa7ryllPa5ItFsvS7QbOifYNR0S7PILStqlbUraxWeXsAtal7DzTituZ51c3FqeUMxaHFvMmjctasc2Kupn74+oW8Tq1S5sGNw1qhTyxnb5MiErlRCy4sXMChcq2H6oWK6Q9epW2ouTnu5dAqBg+yNaSlc9o5NAAd9uohOaai0C8UwA1xEMSGZxN2ze441KZrDxb8bQZLb3Tzfry1NMmAHGlYTNiMxmT5+V8jQTZorxl8ZwZVabTZUYs5+6GWU2VrK58f0xyYZ7CRsemXl+bfgW/4QTZqNxM8E15Ok3NntXE2a7mbXG3eTB5zf6mWw2XPYcsMHPbs9flL61O2/RTn883me/Gc8YoBiiGKRV3CwwBiqGqp/9doZr0wZF9s5+F7VT3Ox3q+bF/Ox3G2fwXuhmvzu62W8M4SsuSLBrnWF8Q+cUQ/mOK0vZ3W72GwM6mP1+NM3sN8b3KwU0+12mVMhKlghZ0SJQUBABERCB+CEgERA/fZ1HLVW22SWA2web/5iFZRZ6zfqUmVncI/C/5vF/C/7e5Z9AwgwubiBsJuSJHtNm7rDvf9nuZ3pxB8Efmyd/4IKBTzaPBMQthKeSMEv8zshkwzebp4YwC45/Nk8SwaWDmeWn3Awzbh6P/meTf0zgQy9s8r7aPIXk3ic32t39N/gnk+AicuvDKS4jwcZJXEdwJcGf++4nNnj3EmawedIJLicY4myixDDHjxtXEgx2ZrMx4HmaCQY9GypxYaG+uJVQ/4+/2updXHiyyeffbbOvJm/zjz785oft3sVkyowdhpDAzQRhMdvNdCM05jkj/88luwwBwtNO8GnH5WTdxj1+pt8ycDcJWSi73Zdn6fD9TnBGKL7Y+H5Xq1TIalcrbIfVKmwNDi1iTeoXsaOPKGrNjixqJx9TzE5rVszOOKm4nXtqcT/rfNFZJawzvt9tS9rV7ROsW8cEu/nSRLv98kT7B77f3UrZAzeVtj63lbZ/4/t9dxl76t6yNjBs9vtVNwOOKwouKQN6utlvZ6TjqoLRjvGOEY8xnzL7neiNfIx9jH6M/wtblzDEAC4xiANEwolHFfWiAfHQyIkIxASiAnGByEBsIDoQH3kGVxmLgAiIgAhkSEAiIEM00XXA+zzH4KbH8FnnjXkw68yGxtyedcY4xki+ue++xjNuHz0e2eD9se9xRjZPHrn/2Y3e+Mb/GhcQjHKeQIIvN8Y6TyHBeB/0fpL3xcbnG3cQ/LF5HCCbMfHJ5pGAzKTzVBJm1sdP2eZ9s3k04GQnHvDPRkz8MifFR9s/InDhTkN0ID4Wr0jx1eZRgWs27LYNm/b4Z5Qnb93jfbaj62pIp7bO1k+rA/herJh5NwwMUgxTDFQM1QbO+MZwxYBN8f0u6n2/MXAxdDF4c2P2G+Mb328Mcgzzx+8q4w11DHYM917OgP+HM+Qx6DHsMfAx9Ls6g7/zuSW9/3m7liXsXHy/nTBAICAUEAwIBwQEbUFQICwQGLh7IDgQHjma/U4Hs6JEQAREQASih4BEQPT0VYY19QIgzaZHjMklzrBjwyEGHYYdBp6fdXbxGH4YgHOdIYhB6GednYGIoYjBiOGIAckmPwxKDEsMTAxNHoGH4YkBiiGKQYphioHKpkEMVgxXDFgMWQxaDFt8nNmgiMHLE0IwgDGEMYj/8fgG/5xsDOWbH1pvwdNCwmed2bTY68kN9s9nNvrH9uXGrPPIr7f6H9fJzVnnpOQ9Kf7WOzPssqg9gN82GyeZvcWILJ0YMp4egmHJBkqeYMJGQzZR4veMAcpGyiMPT5nNxqA+oamb0T66mDeq8Zlm4yKGNU81YTMjGyvxrcbIZXPl5e1K+k2PuJhc3ynBb4RkRpqnnLDRkllqnnRy/97Nlg91L+03UeJy8sQ9bta7V8qmy4dd/OF1Clvl8oX8hscB7hgGeHqz3xjf5Bs++43vt2a/o3boquIiIAK5REDZxA4BiYAY6EvcPXAvCW8Khn+f5zd5lw5cO+59cqP/VUiMb1w/UmedX93sf3gGYx1XEYx3XEfIE1cSXEpwLfEuG2OT7cMvtvrNiLig4IqCSwquKbiosCkRlxVcVxATuLIgLnBtmfvXTuNpJ2xQxPUFMcImxTXrd/tfqNyUtMdwlcFlhs2KkfS0kHCuOflcpIj5p44klgxZmVIhY/YZ94+qlQoZM9A8/o+ndeA2wSMAG9crYk0bFDEeA3h8E55EUtRa4A5yfDFjRvpMN/PL0z+YlWYzYvszS/iNibiGeOP5gpLePYQnh+CfzeMBeUIJhu1dV5fyTxjB1YMZZ5460rd7GT8LzdNK+t9T1ruM8HQSNkkGmybx2375oXL+KSbMXj9zX1l70hnZT9xdxm+g5AkmPHKQTZQ8AcUb09eU8k8yYTYb4/2mSxL94woxqnl6Sldn5ONWwlNNeKwhbeEpK7i7nHVycWt9YnH/+ENcTE46upjxSETEBE85QVwwY8+TTuru3WxZq2phQ4wws88TT3jEYqmEkNV08ffeUNoec7Pt2vCYk5Gsc0VABERABGKBgERADPTi2g27023FHsPhId1DBxlZMKfhM12yRMrTMzDoMOww8DD0MPhw38AAxBDEIMQwxEDEUMRgxHDEgOQ52hiUGJYYmBiauHRgeGKAYohikGKYYqB2Y9bZGawYrhiwftbZGbQYtvcHs863lU6Zdb6zjGEIYxBjGGMg42ONu0cQXu5TzjCoMax5IsmAnimP/uMZ3fhfY4jz3G4M857XlbK7XFkY7DwG8JYuiYYhj0F/9UUJxow0jwPkOeD4ZDN7fkGrEv4RhbiG0EYeW3has2JeOOCfzeMBeUJJUycseEQgQgPBgasIAqRm1UKGu0jlCoX8oxFxGUGwlChu2jRZMENfpYqACIiACIhAnhEolGc5K+N8I1C5XPrdWCgU8j82c6CzzhiLGI0tCnjWOTCecdngEX64bfDMbFw8cPXws87dSxubFzHKcQnBhQNjHVcRjHeeoY0LCa4kPEf7cjfrzCw5ria4nLChERcUXFFwScE1BRcVnv3Nc7VxXUFM4F+NuMC1pcGhRQzRgfjA9QUxUqViIavo+gHXGFxkEpxowWUm3waBChKBvCSgvEVABERABGKOQPrWY8w1M7Yb1K1TomF8hreS7xjLBzPrjNuIZp3DaeqzCIiACIiACMQfAbU4tglIBMRA/zIDjf91g0ML+x+eaeje9SuPMdCxaoIIiIAIiIAIiIAI5BEBiYA8Apvf2SIEenUrbWzqzJ1Nj/ndApUnAiIgAiIgAiIgAiKQXwQkAvKLtMoRAREQgWggoDqKgAiIgAjEBQGJgLjoZjVSBERABERABERABDImoCPxR0AiIP76XC0WAREQAREQAREQARGIcwISAXE+AFKar1cREAEREAEREAEREIF4IiAREE+9rbaKgAiIQDgBfRYBERABEYhbAhIBcdv1argIiIAIiIAIiEA8ElCbRQACEgFQUBABERABERABERABERCBOCIgERBHnZ3SVL2KgAiIgAiIgAiIgAjEOwGJgHgfAWq/CIhAfBBQK0VABERABEQgjIBEQBgMfRQBERABERABERCBWCKgtohARgQkAjIio3gREAEREAEREAEREAERiFECEgEx2rEpzdKrCIiACIiACIiACIiACOxPQCJgfyaKEQEREIHoJqDai4AIiIAIiEAWBCQCsgCkwyIgAiIgAiIgAiIQDQRURxE4EAISAQdCS2lFQAREQAREQAREQAREIAYISATEQCemNEGvIiACIiACIiACIiACIpA9AhIB2eOkVCIgAiIQmQRUKxEQAREQARE4CAISAQcBTaeIgAiIgAiIgAiIQEESUNkikFMCEgE5JajzRUAEREAEREAEREAERCDKCEgERFmHpVRXryIgAiIgAiIgAiIgAiJw8AQkAg6enc4UAREQgfwloNJEQAREQAREIJcISATkEkhlIwIiIAIiIAIiIAJ5QUB5ikBeEJAIyAuqylMEREAEREAEREAEREAEIpiAREAEd05K1fQqAiIgAiIgAiIgAiIgArlLQCIgd3kqNxEQARHIHQLKRQREQAREQATykIBEQB7CVdYiIAIiIAIiIAIicCAElFYE8ouAREB+kVY5IiACIiACIiACIiACIhAhBCQCIqQjUqqhVxEQAREQAREQAREQARHIewISAXnPWCWIgAiIQOYEdFQEREAEREAE8pmAREA+A1dxIiACIiACIiACIgABBREoSAISAQVJX2WLgAiIgAiIgAiIgAiIQAEQkAgoAOgpRepVBERABERABERABERABAqGgERAwXBXqSIgAvFKQO0WAREQAREQgQggIBEQAZ2gKoiACIiACIiACMQ2AbVOBCKNgERApPWI6iMCIiACIiACIiACIiACeUxAIiCPAadkr1cREAEREAEREAEREAERiBwCEgGR0xeqiQiIQKwRUHtEQAREQAREIEIJSAREaMeoWiIgAiIgAiIgAtFJQLUWgWggIBEQDb2kOoqACIiACIiACIiACIhALhKQCMhFmClZ6VUEREAEREAEREAEREAEIpuAREBk949qJwIiEC0EVE8REAEREAERiCICEgFR1FmqqgiIgAiIgAiIQGQRUG1EIFoJSAREa8+p3iIgAiIgAiIgAiIgAiJwkAQkAg4SXMppehUBERABERABERABERCB6CMgERB9faYai4AIFDQBlS8CIiACIiACUU5AIiDKO1DVFwEREAEREAERyB8CKkUEYomAREAs9abaIgIiIAIiIAIiIAIiIALZICARkA1IKUn0KgIiIAIiIAIiIAIicLAE1q5daz169LCuXbv60LdvX0tOTj7Y7PY7j7z69+9v8+fP3+9YRhFTp071daJuGaXJKn7EiBFGyCpdpB2XCIi0HlF9REAEIouAaiMCIiACIuAJ7N6927/n5KVixYr2wgsv2JAhQ4zPY8aMyUl2OT63efPmNnDgQKtQoUKO84q2DCQCoq3HVF8REAEREAEREIE8J6AC/kdg1bpd9sSrm+yB5zZZ/9c22Zr1ORcD5I4BvmTJEj762ftu3br5FQJWC4KZeWbYg5UD3hEQzPQz48/MPyeThsDnIJAmyI/zmPHnGO+sQFAG77Nnz7YgL/ImLYHj1I00fCdwnDwIlEccZfzxxx9E+UC9OTc4Rj38gQh8kQiIwE5RlURABERABERABEQgEgh4AfDKZvtj4S5btXaPzf1zlz32n9wRAhjkCAGM+dGjR9uAAQP8CsEVV1zh3zGoZ8yY4VcOMMAbNmzoRUJ2uNSrV88GDx7s8+nXr599/fXXqa5HixYtsjvuuMPMk6+dAAAQAElEQVT69OljxYsXT82ue/fuPn3nzp2tQYMGVrNmTZ+GVQvy2rJlixcrGPaTJ0/29aLOixcv9nnQjueff96C+t9000329ttvp5brE0XQi0RAup2hSBEQAREQAREQAREQgVc/2GLrN+3ZBwTfBw9P2icuu1/WrFljGNvMlGNkByJg7ty5qfHPPvuskW7r1q3ZzTbddAgHyundu/c+hvixxx5riIT0TgqEB+dxHKHCZ2b858yZQ5Sv20knneRdiHAjat26tY9HBODi1LRpU/+d95IlS9rSpUv990h7kQiItB5RfURABAqOgEoWAREQgTgh8MWkbXZbv/V2fe/Mw7xFu9IlMufPnVmeS96UQVlBJhjJGOfMzjObjtG9bt06q1WrVurMPTPvzNKXL1/en4ZoIBx11FHe8PaRWbxgvJOEvCgLY5zvWQXSt2nTxpdD3VihoL6sBLASwfm4CfGeNtAOVgvSxkfqd4mASO0Z1UsEREAEREAERCBfCMRjIaMnbrVt27PR8j37rgIEZ4QsFHzM9J0yKCttImbia9eubRMmTLAaNWr4mfqZM2fuk4wZdMQBhjmhQ4cO/jjigFl3Aob6+PHjfXxGL6wqkDaj40F8IBxYnQjignfOJx++I0bYB0BcePlp20F7SEM850VakAiItB5RfURABERABERABEQgjwkc06ioFSmcdSGhUMjSygD/PXsawJdBWemVxIw7qwEYyvjRDxo0yPv8437DxluM/V9++SU1Dpcc/PFxwcEQZ3WgZ8+efhUhbf7169c3XIzI66233rLsrAQgAiZNmuTLoyxm9lm5CMrZs1cQIWASEhKMNA899JAdffTRvnjKCG8H7eE78T5BhL1IBFiE9YiqIwIiIAIiIAIiIAJ5TOCq9gn28kPl7NV+WYf+d5exBocWtsrlC9kRhxW2AfeUydZ55E0ZlEVzMN5x8+Gd7xjTTzzxhHe94TMuN8z4E5j1nzdvnt+gy3dCu3btjI3CnMtx4jinV69exneMbT6TF2Xw6E/SsFmXeI4zy49RTx4E0gbHiCc9gXw5FsTxnacIEcd5QTxlIAYon3iOkzY8D+IjMUgERGKvqE4iIAJ5T0AliIAIiIAIZItAxXKFrFe30vbYXWXsnutKW4Wy+WM+srEWFxxm8wm4/bRs2TJbdVairAnkTy9mXQ+lEAEREAEREAEREIE8J6ACoocAM/esHDCrTmDWnRn+6GlBZNdUIiCy+0e1EwEREAEREAEREAEREIFcJxBnIiDX+SlDERABERABERABERABEYg6AhIBUddlqrAIiMABE9AJIiACIiACIiAC+xCQCNgHh76IgAiIgAiIgAjECgG1QwREIGMCEgEZs9ERERABERABERABERABEYhJAjEsAmKyv9QoERABERABERABERABEcgxAYmAHCNUBiIgAhFFQJURAREQAREQARHIkoBEQJaIlEAEREAEREAERCDSCah+IiACB0ZAIuDAeCm1CIiACIiACIiACIiACEQ9gRgRAVHfD2qACIiACIiACIiACIiACOQbAYmAfEOtgkRABHKdgDIUAREQAREQARE4KAISAQeFTSeJgAiIgAiIgAgUFAGVG5sE1q5daz169LC+ffvazJkzbfDgwbHZ0AhplURAhHSEqiECIiACIiACIiACsUwgMPJfeOGF1GbOnz/f+vfvb8nJybZu3Tpr27atHXXUUfbYY49Z06ZNU9Nl9WHEiBHWtWvX1DB16tSsTjmg4+QXXu+sTqY9iBnqlVXajI7Dizx4zyhNTuKjUATkpLk6VwREQAREQAREQARE4GAI7N69+2BO2+eckiVL2qJFiwzjf58D7ku9evXs3HPPtQ4dOtiQIUOsefPmdiD/Onfu7M/r16+fDR8+3PLKeM5OnWhnnz59fFuyk74g0hQqiEJVpgiIgAgcMAGdIAIiIAIiUCAEdv65wVa2HGorGrxmq1oNtZ2LNh50PRISEuzMM8+0t99+28/+h2fEbHswm9+tW7dUoRDMqgfHSBd+XtrPNWrUsIoVK/qVBY4xgx+cG8zMIxBwPQrig/JIG+RPmvRm4kkTnMdx6kdgRYPAMfIgHe8IHvInnkAdiOczgWOkoa6UGdTr+eefJyo1cB7pCeSdeuAgP0gEHCQ4nSYCIiACIiACIpD3BFRCwRJAAKw67T3bPnGx7Zq/wbZNWGwrWwzJkRAI3Hzw+w9vHTP/rAAQbrrpJhs9erQ/zN4AXISIz84s/9KlS/15iAGM7Zo1a/oVAvL5448/DIN7woQJ1rp1ax/PCkK7du2MlQh/YhYv3bt39+dRH8RG0A6EACKHeNoSZEO+lI3hXrt2be/uxHHSEcLbyvegXrR5zZo1PhvaMWPGDL9PgryIJ84fPMgXiYCDBKfTREAEREAEREAERCBaCWx+5gdbUmagLQ49lWlYXvcV27Vk8z7N3L0kyZYf8kqm5wX5UgZlhWdQokQJa9OmjTfyt2zZknoII7pv377er//ZZ5/18cTxoWXLlrx5Qx1Det68ef57+MuwYcP8uc8995xdf/31hkvOkiVLLIhnxv3nn382DOjw8w70MyKCvJiRnzRpUurplEe7UiPSfEB4nHTSSb4NtCurttJmRAbZ0A7ypgwCn2NcBNBsBREQAREQAREQAREQgdwksPGJqbZn047czDLdvCiDstIeTG81YMyYMX6WnNnwO++805+CsZxdo50Zfc5t0KCBYXCTAcYzeREfBGbhWR0IxMH48eMNg5v0WQXqw36D+++/368GtGjRIqtT/HGEA6sQ5513nv9+oG2lHf7EXHzRSkAuwlRWIiACuURA2YiACIiACOQpgZLt65sVL5ynZfjMXRm+LP/lfy/BbPbIkSP32xtAqsDorVChgvfvD4x6jOm///7b6td39SdhOoFZ8smTJ/uNwRj8uBVhvIcnxYUH1yKEwcCBA41yOI44CMqmzMwECHlmdpz8CKRDOHTs2NGvThAXHoLyqAMz/8EqR3j54e0gP9pEXHg+B/pZIuBAiSm9CIiACIiACIhAnhBQpvlHoPygs63W1jut1p67Mw3VFt5ohWom7lOxwjVKWbW/b8z0vNR8XRmUZen8YzWgYcOGqUfwgUcU4GYzbty4VIOZ78zW8967d2/DmMZgTj0xzQd88HEZwojGUMawDtx32HTL5lvOJy/yJOCvTzasCARl4YPPucQHAfFy+OGHG+eSZ1JSUnAow3f2KMyZM8efE5SVUVsRMIMGDfJuTdQzKD+8HZRLPHEZFpqNAxIB2YCkJCIgAiIgAiIgAiIQjwSK1CljVSZ1tWIta1nhemWtWOvaVnlKVytSq/QB48Dw5rGZvHMyBjXfCXzGeGfTK7PzPBkHY5d0pGe2nnhCesYvjxUlkJ7A5t3gO585j0A+lIVrTrASgABgRh+jO7ws6kUgjjLJh7zJl7wIPA2IY+TZq1cvow2kIZCeY8QF7eIc4sPjwtsaHk/7g/KD/DifQB7E5SREkAjISTN0rgiIgAiIgAiIgAiIQF4Q8ELg60ut+rzrrcq4Sw5KAORFvQ42Twz2Vq1apc7MY1AzM4+xf7B5RuN5EgHR2GuqswjEEgG1RQREQAREQATymQAz9MyoB4HZ/XyuQoEXJxFQ4F2gCoiACIiACIhA/BFQi0VABAqWgERAwfJX6SIgAiIgAiIgAiIgAiKQ7wQKSATkeztVoAiIgAiIgAiIgAiIgAiIwF4CEgF7QUT6G7+ox2Ot+ClpQpcuXWz16tWp1Z44caL/+WuOEd56663UY3xgBzzxBH4a+7fffiNaQQTyl4BKEwEREAEREAERiAgCEgER0Q2ZVwIB8PDDD9stt9xiPLv2uuuusxUrVhhxHEMA8CxcjvHrd1WrVrXXXnvNiCdnBEDw3Nu+ffsaz7TlPVxEkE5BBERABERABPKCgPIUARGIPAISAZHXJ/vVKCEhwR5//HFr1KiRP9asWTNLTEy0lStXGiLg9NNP94+5MvevUqVK1qRJE/fJbOHChf6dH7QgDV8aN25siITNmzfbqlWriFIQAREQAREQAREQARGIMwL5IALijGg+NrdKlSqGQMioyEMOOSSjQ1aqVCmrXLlyhsd1QASikQCrXri8EdJze0M0B251aV3mWDnjvCCkPR6NPFRnERABERABEciIgERARmQiNB4j5qWXXvIuPZ06ddpPBGDI8FPb/BQ3KwZpm8G5uBK1bdvWWDVIe1zfRSDXCORzRgiAzNze2AdzySWX2MyZM/erGddNWpe6oUOHGufsl1gRIiACIiACIhADBCQCoqwTn3rqKW/EsC8gcPEJmoDB0r9/f+/u8+CDD+4nEJjZRCCcccYZduWVVwan6V0EYoJAVm5v06dPt7p169qll166X3u5ljifA4hjXOrYOyOXOYgoiMCBEVBqERCB6CAgERAd/eRryUwnRjwCIK0RjwDo2bOnd/N54YUX9pvlRwCwWRgBEBg7PlO9iEAMEwh3e+OaGThwoN9Pk1mTuZamTJnixTR7aDJLq2MiIAIiIAIiEK0EclkERCuGyK83RnxGAoCn/PC0Hwye9AQArg4SAJHfx6ph7hE4GLc3RDb7AW699VZfkT59+uwnpv0BvYiACIiACIhADBCQCIiCTsTIHzVqlK8pxjyGShAw8EePHu0fGYqvf+fOnVN/L4ANkJz7wQcf+HMREcF5vCMs/AG9iEBOCUTQ+YxrxjqrXsz+Z7dqrJDxmF3CiSeeaIgB8sru+UonAiIgAiKQOYG1a9cak5a8Z54y947Onz/fcJVOTk7OvUxjJKdCMdKOmG4GPsrvvfee/40ADJTwgC8zhk54XPAZ1wfO5T2IC3/nvJgGp8bFHQGMdoQyAgCj/mABsMGYc6dNm+Yfw8tnBRGIFQK4vPH0LAKfw9sVrIgxUURgoik4zoMpmFwinsCPVjLRFBzXe+wT2L17d+w3Mo5aKBEQR52tpopALBPAWDlYAYB4IAR8eFIQn0844YT9NtgTryAC0UqAcc4qFxvf07YBAcB+mBdffNFYfeYpc8ygIhQQAPxAZdofrcT1Lm0++h57BBZv2mxXjfnC2n70qV3j3pdtTspxI5mhZ1Xg3nvvNcTlkiVL/Iw9Y65r1642depUI023bt2M76QJVhBGjBjh44gn4ApNet6DivGZuOA77+H5cV5wnLQE4sibtPEQciAC4gGP2igCIhANBDBQsnJ7w/hh9hKhQJt45zvigVWxv/76K9WVDnei9Dbgc56CCEQrAa4TVrd4QhYGfng7mNGfNWuWf4IWvzHDb9AgghELPFmL7+n9aCVP0CLf8Lz0ObYIIACuHPO5/bBipS1yYmCae+/62VjLDSGwaNEi69ixo+GxUKFCBcNlh7E2ZMgQY4zi7jxgwADj+xVXXOHfEQIzZswwjHZCw4YNvSDIDvV69erZ4MGDfT6I3q+//tqXyblr1qzxxzp06MDXuAgSAXHRzWqkCOQigQjMij8aKTS/0gAAEABJREFU/BEJd3cLPmPgU2Xeg7jwd1zqOI77UHg86YlXEIFYIRBcJ1dddVW2moQYyCghohuBgFAg34zSKT76Cdz3zXe2ckvyPg1ZmZxs9307aZ+4g/mCAY+xH5xbsmRJa9Omjf+KIJg7d651797dG/nPPvusYahv3brVHz/YF4QDM/7c8ykjyIdyKT/4Hg/vEgHx0MtqowiIgAiIgAhkQgBDnl+hX7BggS1cuNCnDN79FzPDLYh9BKygsVrG3huJ5YBO9L2/Oft3O+GdodbkzXcyDT+uWpVu41gRyOpcjlMGZaWbSSaR69ats1q1avnZeVYCCDy1rXz58v4sxAHhqKOOMlYRfGQWL4H7D3mxEhBvRn9aPBIBaYnouwiIgAiIgAjEGQFEAP7+NJs9Axj6uMzxPQiNGjWykSNH+odUsG+A/QPaHBzQib73wTNn2ZadOw++4nv2ZOtcyqCsbCUOS1SjRg3vqpP2V96XLl3qxQGGPKHDXvedihUr+gc5MLuP7/9PP/0Ultv+H1lVIO3+R+InJpsiIH6AqKUiIAIiIAIiEI8Ewo18XOPYF5OYmGjNmjXbDweuQnXr1vWPp549e/Z+xxUR+QTOqFPLihbK2gwMWcjSmvt8D4VC2WokZVBWthKHJWKWnn0AgwYN8u5AuPCwaZeVgF9++SU1jo3DGP34+yNm+f7cc89ZnTp1wnJL+Vi/fn3DxYi82CdGGSlH4vM1696PTy5qtQiIAAQUREAE4pIAG4V5QhC/mYE44DtPZ+EdIAsXLjRch6pWrWqNGzcmSiHKCDx08on285WX2ayrL88yfNXxIjvB9XXt0qWsebWqNq5ThyzPCfKlDMoCD247uPTwjtHeq1cvCwxx3vlOPGkJfA428gaz/vPmzbMGDRr4zb3E4aLGRmHS4x5EHHvEKKd58+ZGHuRL/pTLMdI8//zzFsRzHmnJI55CoXhqrNoqAiIgAiIgAvFKgKf4YMi3bdvWcLFgYy+uP4FLDz7SuAEROnfubE2aNDE2T8KL35y55ZZb7JprrvFP0eK8UqVK+Se0cIw0CrFLoHqpRHvjvLNszMXt7fVzz7JqiQlWUP/YSIwrD7P5BFatgt92Kag6RWu5EgHR2nNp6s0jvHiG73kffmxX59IzfNMUoa8iIAIiIAJRTABXCWZBMZrCAz9GiSGPwR8ez/fw5rIiEOwJIF1wXngafRaBvCbAjD6z/MzmExjTzPDndbmxmH86IiAWmxnbbUIABM/w/XvTZpuei8/wjW1yap0IiIAIiIAIiIAIxCcBiYAY6Pf78vAZvjGAR03ILgGlEwEREAEREAERiBsCEgEx0NXLkrak2wpWBJoPed9OfneYnfreB9by/eF25rARds7wj6zNhx9bu48+tfYfj7SOn35ml4wcbV1GjbErRn/u3Ym6ff6V3fjFOLv5y/HWfdwEu2P8RLtrwjfWa+J3dt83k+xf331vfSZNsYcnT7VHp0y3x6f9YAOm/2jP/PizDfzpF3vxl5n28oxf7ZWZs+z1WbPtv7N/t3d+n2PvzZlrw+bOsxHz5tsn8/+0UX/+ZWP+WmhfLPzbxv292CYuXmrfLV1mk5ctN55B/OPKVTZj9WqbtWat/b5unf2xfr0t2LDRFm3aZEs2J9nyLVtsVXKyrd26zTZs325JO3bY1l270uWhyPgmwIqZXObiewyo9ekTUKwIiEB8EpAIiIF+r1kqMd1W7NmzxxvFG51xvG7bNludvNUbzRjPizZttj+dMT1v/Qb7fe06b2TPXL3GfnJGN+IBIxxj/JslS228M86/XPS3jf1rkTfaP13wpzPiF9gHf8yzoXP+8Mb9W87If2PWb/aqM/oHOeP//36eYc87MfCsEwVPTv/JnnAiAbHQb/I0e+j7KU5ETLZ/fjvJi4q7J3xrd3490W53YuOWr8Z78YEIuWbMF3alEyWXjRrrRUrHTz6ziz4eZRc48dLmw0+8mEHUtHr/Qztt6AfWwokdRM/xb7+33w+fHOfi+MGSk959307ZK4jOcILorA8+svOcIGo74lO78OORdvEno6yTE0UIoss/G2sYjdeN/dKud6IIQXTbV19bDwTR19/YPRO/tXudIHrACaIHJ022vk4Q/XvKNHts6nQviJ7+4Sd7zjH4P8fiJSeKEESv/Trb+NGUt3+bY+/+Ptfen/uHffjHfPt4/gIb6biOdoLo84WLvCCasHiJwf97J4imLl9hCKJfVq02+uk312dz1623+Rs22MKNmww3sGVJSf5XHdds3Wobtm23TU4Q8XzmdAdHnEUiAOQyF2edruaKgAiIgAhkRsAkAjLFEx0HnzjtFKtSsuQ+ld3jvoVC2XuGr0sa8/+3udUBDOJN23fY+r2CaIVbRcBwxoD+a+NGm+8E0RxnWGNgY2j/7AzuH1astCnOAMcQxyD/2hnmXyGInKE++s+F3nD/aN4CG+4M+fedIMKwx8BHEA12Bv9/nCBiVeQFJwQQRE85YdDfCSKEAoKh7/dTrbcTEPd/+70XFPc4QfQPJzAQRLd+9bVfiUGAXOuECIKoqxMmCBSESgcnWC78aKSdP+ITL2QQNK2HfWinDx1uLd4bZie5VSCET5N0fg2y2Tvv2YnuOOkQUAipsz4YYecO/9jnd4ETWgguVokuHTnGKJfyr3H1QKDd9OU4o363j5/gBRxC7t5vvjPaQXse+n6KIfgedYKI9tJu2o8whAdc4AOnt3773YbsFURwHOF4fuoE0WeO71jHGd4IUfhPcqtECCL6BcFKP812q0T0G/33p+tHBO5SJ4jo39VOECGAEWwrtyTvM85XuhWk+5wQ3SdSX0RABERABEQgTghIBMRAR1d3KwFDzj93n2f4julwoU27/FL7/rLO9m2XTjbh0o42rnMH+6LTRTb64vY2ssMF9kn7dvbhhW1tWLs29l7b8+ztNufYf88721479yx75ewz7OWzWtsLZ7S0ga1Pt6dbnWYDTj/VHj+thf37lJPt4RYnWZ+Tm9sDJ55g9zU/3no2O87uOv5Yu+PYo+22Y46yW49uajc0bWLXHdnYrm58hF3eqKF1adjAOjeobx3q17P29epau7qH2nmHHmJnH1Lbzqhdy1rWqmmn1qxuJ1WvZidUq2rHValsR1euZEdWrGhHVChvh5crZ3XLlrFDypS2WqVKWfXEBKvsxE+FEsWtbPFiVqpoUStZpLDpX9YEknfuss1upWCDWzHAlWqVM4iXJW2xxZs3GysLuFzhesUq0a9r1hgrEKxETHOCaLJbmfh2yTJjpWLcosXelWuMW8EYueAvv6LBygYuX7h+veNWPFj5YAWElZCXnSj6PyeIWCFhpWTA9B/t8ak/2CNuBaWvE0SsqOBqhstZT7fScpcTRKy84JLGSswNX4wzBBErNLiudRk1xjqPHO1XcFjJaedWdHB1O9ut8LDS09IJIlzhcClLjwqrXhw/060KcR7ucbjG8YStbm71h5WpO9zKD25w//pusnd/Y1ULtzfEzKu/zvKubqyIIV5wb2PVDMECJ4TKLCdSWHFDnOC+hihBkKZXH8WJgAiIgAiIQH4RKJRfBamcvCWAEAh/hm8dZygnFCliZYoVs/LFi1ulEiWsakKC1UhMtDqlS9lhZcpYvXJlrWH5cta4YgVrWqmiHeuM7uOrVrETnQHeokZ1O61mDWtdu5adWae2nXtIHTv/sEPsgrqHWYf6da3j4fXskgaHW9cjGtiVjY6wa5o0sm7O4L/xqCO9AEAI3HncMXa3Ewa9Tjje7m/ezHqfdILxgyH/PuUke/TUk40VjKdanmrPtjrdnndi48UzW9mgs86wweecaW84IfKWEyWIm6HtzrPhF5xvH7Vva59edIF95gTO2I7t7ctOHezrSy62by7tZJO6dLYpXS+x6Zd3SfcHTKY5QTTZHSfdRCeIxne+2J1/kfHMY/L75KJ2NsIJog9cOQgiyqV8nof8qqvPy04QUT/q+YwTRE+6ej9xWgvfjn57BdG/nCD6p2sn7aXdtL/7XkEEF/jA6QoniC47ooFd0vBwz/Eix7Od49rG8YUzvFvVqun5n+wEEf1BvxzjBBH91KhCed9v9N+hrh/58Zbqrl/p30olS1g519+lixU1+r944cKmf44AS2PuLe1/XOYwyjHOMdIx1jHaEQcY8RMXLzWMeox79rFg7LO/Bbc3xMwzP/zsXd0enjzVEC+IBUQDgqWbExEIFUQF4gKRgdhAdISv0OC+dvK7w/yenXOGf+T36nTc65KGGGFvDiKIPTm40LEX59Ep0+3J6T8ZdcD9jhUV9tzgosdem7F/LfJufLj00RZWTNhTw0rJUrdKsjp5q+EmyApZWib6HtsE1DoREAERCAgUCj7oXQRimQAGcWm3UlDWrRhUdIKoSkJJt5KQaBjQrCzUK1vWGpQvZxjYGNqsQLAS0dwJIgxxBBErFaxYnOMEURu3goHhzorGxXsFEYY9Bj4rH6yAsBJyi1sRQRCxQsJKCSsmCAUEQ5+TmvsVlUfcygqC4km30sKKCysv/+cEEcIDAfKaE0Ss0LzjVnsQKAgVVnBYyRnlVnQQMl+6FZ5xbqVnwiUd7Tu38jP5sksM4fPjFfuLoulOKE1FELlVIgQUQupLJ6g+73iRjb74Qi+0EFwIr/fdKtG7bc81BNEbbpUIgfYft0r00pmtvXBDwCHk+p9+ij12agu3SnSSIfQQfPef2MzudQLwnmbHGoLo9r2rRDc5oXh90yZeOF7JKtERDe1SJ4g6HV7fEJgIzbaHHWrnHlrHzqpT2wtR+J/ihCmrRM2cUEWw0k9NnIBllai+E7SHuVUiBC57ZKo5wYsgQgAjhBNc36cd3+iCUCiUNjrfv7ORHYMcw5z9OuzVYQUGwx0DHkMedygMewx8DH0M/tdnzfYb8NmIz4oKwgCBgFBAMCAcEBAICVZMOn7ymbFScrZbJeEhAQgP9so02esuhjBBoCBUECwIFwQM5yNocrIqgguXVkXyfWipQBEQAREICKT7LhGQLhZFikDsEihZpLAlOqO4rFslwpUKl6rqiQmG8VyndGnvcoXrFcY1RvZRlSp516wTnPGNEY4xfnqtGt6FC1cuXLow2i+sd5gz4ut5l68uDRvY5c64v8oZ+dc2aWwIopud8Y+bWA8nBv5x3DHehew+JxIQCw86QdS3xYlORJzsXc4QFU+3PM2ea326d0lDECE+ECFvOjGC6xqCCJGCWPm4fTsb6VaJRl/c3hAzX+0VRLjC4RI33a0EfelEzglVq3rhh7jDZY7VIVzlvnQiCkGFuCJfRBcucYixp93KD25wuMDh/taz2XHe7Y32IPZwdcPNrX29ugYLhOKpNat7l7aj3OoNHHFjw4UN1nCnDwpFgAAJH+W4KOXVqgguXFmtijT97xBjrwob/Fu9/6Hfn3LBR5/6p5dd9tlYYz8Ke1HYL8MeFPafPPT9FGPfCXtO2G/CXhNWRdhjwv4S9p60nsgAABAASURBVJawr4S9POwnYS8J4oo9JOwDYk8Q+0bYRK9VkfDRoM8iIALxQEAiIB56WW2MbwJqvSeQnsscq0OV3MpQ9cREw7UK97imlSoa7le4xOGWhYsWqxO4wOH+dk2TRoZ7FysbuH3h6sbqx6OnnmysiuAyNuisMwyXtnfd6g0iBTc2XNhYdZnkVmBYjZl5VVf7xYVpTqCwesNKDqs6rPCwT4eVH1aBXj6rtbE6xJ6cR1wZ7MVhHw4rS6wyIbBYfUJ4dahfz++1QZyxcoVoO65KZb+vBmGHyKvuBB/iDyFYtFDk/AnYvWePJe/c5R/1uyo52e9PYW8KqyIzVq029qOwF4VHCY/5a6Hff8LeE/adsOeE/SbsNWFV5JEp04z9Jewtuevrb4ynerGfhL0krIpc/Mko44lgZ7EqMnS430QfrIoc89a71nzI+/6JY2yWb/PhJ/6pZGyQZ3M8qyK3fvW13xDPZnj2irAJng3wbH5nr8jgX2cbG97fn/uHfTR/gbHJ/atFf/unffGgAR46wIZ2NrPzYAI2sa/fts0QYjsdBz9gC+hl8abN/qlo5334sX9c9LLNSQVUExUrAiKQ1wQi5y9AXrdU+YuACIhAhBEo4lYDEooUsXLFi/s9O7insdeDfTrsAWE/yGk1a/h9OezJucitNrAXh3047DFhZQVXK/ah4ILFfpsnTjvF77NhDwsrJ7hysa8GF6/RF19oX3bq4PfR4BL285WX+T00uI1pVSRlcOzYvds/WpkN88uStvjfJGGT/K9r1vjH9E5ettxviue3TdgMz14RNsGzAZ7N7+zTYNM7G977fj/VHvj2e2OTe4/xE/3Tvq4b+6Vd7lY22NDOZnaMbTax8+jiE94Zake7FZHcWhU50FURVklYsWHFBHGCO1pXV1cJgZSxoVcRiDUCEgGx1qNqjwiIgAgcIAE2kBf0qsisqy83VkVw4cKda/TF7Q03L1y+cP9C0LAqgosY7mL/PuVkw42MfSf/OP4Y/1Qy9prggsYekw716xpuauwrwX2NVRH2kuDiVr9cWf+ABPaOsG8EIWYR9K+gVkUuHTXa//hiOAo9Sjechj6LQFQQyHYlJQKyjUoJRUAEREAE8pIAxjhGOcZ5ndKlDGMdox3jHSOeVRGMeox7jHyMfYz+649sYqyKsNcEUYA4QCQgFhANbGRHRCAmEBWIC0QGYgPRgfhAhBB+uKKLf7Qym+x5pDKPUx5+4fn+McrsR2FvCo9OZs/KY6e2MPaysK+FvSLsd6Ee1zZp7PfEsNn9wnqH+U3uPGmN/TRsbMfl7IgK5Y3N7OzFYRM7G9hLROjTvJa7FZG87HflLQIiUDAEChVMsSpVBEQgTwgoUxEQgRwRwBDHIMcw55HKPE75iPLlDcMdAx5DHoOep1dh4GPoswn+miaNjCdfsU/jnmbHGsIAgYBQQDAgHBAQCAk2n7NXhM3sbGRHcLCBHQGCECEgTBAoCBUEC8IFAYOQQdDkdFWEtiCwEFoILoRXEQuly459JOkeUKQIiEBUE5AIiOruU+VFQAREQARikUBCkSL+N14wzjHSMdYx2jNaFTnQVRHECKICcYHIQGyM7XiRVSlZch+cPE758dNO2SdOX0RABGKDgERAbPSjWiECIiACIiACOSJQvVSi8UOJ4Y/Sfff886xaYkKO8tXJIiACeUYgRxlLBOQIn04WAREQAREQgdghgBB447yzjMfVvn7uWRIAsdO1aokI7EdAImA/JIoQgSghoGqKgAiIgAiIgAiIwEESkAg4SHA6TQREQAREQAQKgoDKFAEREIHcICARkBsUlYcIiIAIiIAIiIAIiIAI5B2BXM9ZIiDXkSpDERABERABERABERABEYhsAhIBkd0/qp0IpBDQqwiIgAiIgAiIgAjkIgGJgFyEqaxEQAREQAREIDcJKC8REAERyCsCEgF5RVb5ioAIiIAIiIAIiIAIiMCBE8iXMyQC8gWzChEBERABERABERABERCByCEgERA5faGaiEAKAb2KgAiIgAiIgAiIQB4TkAjIY8DKXgREQAREQASyQ0BpREAERCA/CUgE5CdtlSUCIiACIiACIiACIiAC/yNQYJ8kAgoMvQoWAREQAREQAREQAREQgYIhIBFQMNxVqgikENCrCIiACIiACIiACBQAAYmAAoCuIkVABERABOKbgFovAiIgAgVNQCKgoHsgB+W/9dZb1rp169TQr1+/fXL77bffrF27dv542mP7JNQXERABERABERABERCBvCYQUflLBERUd2S/MgiA1157zfr27Wvjx4/3oXfv3qkZbNmyxV566SU78sgjLTExMTVeH0RABERABEQgnACTROETSvx94Th/R3r06OEnkjjepUsXW716NYcUREAEYoCAREAUdiI34VGjRtkZZ5xhp59+erotmD59ui1YsMCaN2+e7nFFFgABFZmvBNIaNhgxxAWVCF8p4xjGDkZPcFzvIhAPBLgmpkyZYi+++KKfTGJS6corrzSuhYcffthuueUWH3/dddfZihUrjDiOxQMbtVEEYp2AREAU9vDs2bP9zfjPP/9MnaHBiJk4caJvDTfoDz74wE488URr1KiRj9OLCMQjAVbBwo2bYLUMAdCzZ09/jWD0sKI2c+ZMe+qpp+IRk9qcxwQiNXuuAwTApZdeut/fioSEBHv88cdT45s1a+ZXlVeuXOkFQqS2SfUSARHIPgGJgOyziriUhx12mJ+hGTZsmFWtWtXP5LBKMHz4cL8K0KlTp4irsyokApFAgJWypKQka9mypa9O48aN/TU0a9YsuTt4InqJBwLBdYAQZiKJwD4yxEFG7a9SpYohEDI6rngREIFUAhH/QSIg4rso6wpWqlTJmjRpYps3b7Y//vjDcBXSKkDW3JRCBAICGDUYN8F3vYtAPBHA+EcIsGpGu9lPxooynwl8Jg7hzOQS1wvxCiIgAtFNQCIguvtvv9qvW7fOi4Fx48Z5V6Fbb73VuHHzXT7P++HKuwjlHBEEGPtcAxg5hMBl7pBDDvH1mzBhgn/HyMHNwX/RiwjEKQGui7p16xrXAtdEgAE3Odzl2BeQ0T60IK3eRUAEooeARED09FVqTdO6LrB0i18nN+9WrVrZyJEjvZtQMLODXzSbiAcOHKhl3FSK+hDrBPD/5xogMMPJddC/f3/jesGQ4ZpAHCMOOnfu7PfZxDoTtS/vCcRaCWwc5jpBALBhONbap/aIQDwTkAiIwt7H/adPnz5+xh/jhZlOBACbuLRMG4UdqirnOYFghpOVgVWrVvnywkVCsK8GtzquL59ALyIQ4wSCzb7Tpk3zm33ZI8CMf3Ad8KhQCYAYHwRqXm4RiMp8JAKistvMP7EhfMY/o1l+ng5EOgyeKG2qqi0CB0yADfLMYAYuDQsXLvSb5dlAz0pa2gxHjx7tRTX+zmmP6bsIxCoB/j706tXLMPzbtm1rTC6xQsbfC64h9pfRdn6ThhWzIARudRxTEAERiF4CEgHR23eqeaQQUD0ijgCz+Rj0l1xySereGFbLMGY4hksQT0EJjJqhQ4fagAEDvLiOuMaoQiKQhwRwjcNlLggIAIrjOnnvvfdSXUuD47xzDmkUREAEopuAREB0959qLwIikAEBZjlZBcNoIYSvlqU9RjriMshK0SKQLgFFioAIiEA0E5AIiObeU91FQAREQAREQAREQATyk0DMlCUREDNdqYaIgAiIgAiIgAiIgAiIQPYISARkj5NSiUAKAb2KgAiIgAiIgAiIQAwQkAiIgU5UE0RABERABPKWgHIXAREQgVgjIBEQaz2q9oiACIiACIiACIiACOQGgZjOQyIgprtXjRMBERABERABERABERCB/QlIBOzPRDEikEJAryIgAiIgAiIgAiIQowQkAmKkY3f+ucFWthxqy+q/aqtaDbWdizbGSMvUDBEQARHIXwIqTQREQATigYBEQAz0MgJg1Wnv2faJi23X/A22bcJiW9liiIRADPStmiACIiAC+UmAvyeaUMpP4iorggjEXVUkAmKgy9de8ZntWrJ5n5bsXpJk664cvU+cvohAPBOQcRPPva+2Z4cA14gmlLJDSmlEIDYISATEQD/u+jt9159tbmVgcegpCw9LEp6zJYkulHKh9EBbUvZ5W1LOhfIv2JIKL9jSSv9nSyu/aEuruFDtJVta3YUaL9vSmi/bstqDbFmd/9iyQ1w49BVbVteFeq96F6Tlhw+25Q1fs+VHuNDodVve5A1bfqQLTd+wFUe9aSuO+a+tONaF496yFce7cMLbtrL5O7byRBdOcsGtXKw85V1beaoLp79nq1oONdyaVrV+31ad6cJZw2zV2S6c84GtPm+4rW7jwvkf2up2LlwwwlZf6EL7j2xNh49tzcUudPzE1nRy4ZJPbc2lLnQZaWsuG2lrLx9liKa1V35ma68ebWuvGWNrrx1ja68bY+uuH2vrbvjc1t3owk1f2LpbvrR1t35p62/7ytZ3d6HHOFt/hwt3jrf1/3Dh7q9twz0TbENPF+6daBvuc+Gf39iG+13417e2sfd3tvFBFx6aZBv7fm8bH3ahnwuPTLZNj06xTY+58PhU29R/mm0a4MKTLjw13TY/84NtftaF5360zQNdeOEn2/x/P9vmF3+2pJd/saRBLvxnhiW94sLgmZb02q+W9PqvtuWNWbblvy68Ndu2vO3CO7/Zlnd/ty3v/W7JQ+dY8rC5lvyBC8Nd+PAPS/5oniV/PM+2fjLftn7qwqgFtvWzP23raBfGuPD5X7bti4W27UsXxi2ybeP/tm1fu+BWmrZ9s9i2f7vEtn/nwqSltn3yMts+xYWpy237tOW244cVtuNHF35aaTt+dmHGKtsxc7Xt+HW17Zy9xnb+5sLva23nHBf+WGc75623nfPX264FG2zXXxtt10IXFrnw9yYvcHct3Wy7lyXZ7hVbbPdKF1Yl2+7VLqzdarvXbbU967fZng0ubNpuezbvsD1JLmzZaXu27vRXeHaNG9LvSXbncT75kB/5uvwpZzflUS7lUw/q4+pF/RDiu6gv9ab+tMO1h3b59tFO2ku7af+sNZ6H5wIfOMELbo4fHLfDE67fO8ZwhrfjzrXNit82+oN++cr1D/3k+mvr2L9sK/1HP9KfI12/0r+un+nv5BF/WDL9zzhgTLw/x48PxsmWIW7MMG4YP4yjN914cuOK8ZXEWHvVjTfGHePPjcXNL/3sx6Ufn8+7ccp4Zdw+84Ntenq6bXLjeRPjmjH+hBvrjHc39je6a2DjvyfbRq6Hvu6a4Brp464Td71scNfOhge+TbmOuKa4tnpN9NfZenfNrb/r65Trj+uQa/J2d22665Nr1V+zN7tr9yYXbnDXMdd0t7G21l3fa7nWueavcte9mzjx94Kuo/x9wd8juFd0/jTlvsE9xN1LVl/0Ucq9hXsM95q27n7Dvcfdg1ad+4GtcvejVdybuEed4e5TrYb6+9ZKdw9b6VZTG0DMAAAQAElEQVRn/T2Ne9vJQ2wl9zl3z1vh7n0rmr1tK7gXck/k3nj0m7bc3Sv9PZN7Z2N3D+Veyj21wWB/j13Gvbauu+ce5gL34Dr/Sbkn1xpkS7lHc6/mns29m3s49/KK/2dLuLdzj+dezz2fez9/A9zfgvC/DXxe7vJnHPuLZu+LJpT2gtCbCMQgAYmAGOjUwoeWy3Yr9mDgYBwlOUMHI2ejM5o2uOCMnD3rttnuNVvNG1cYORg4y53B5Yyc3UuTbNfizZZi5DjDDCPnT2ekOSMHFyRv5Mx1xtwcFzByMPSckbPzV2foYPz94ozAn13wRs5K2zF9hf3PyFlu2793BqQ3cpyx880S28fIGecMT2/kOEMn1chxhg5GzihnrHojZ4FhzCZj2I5wxq03cpyx442cud7ISX5vjm0Z8rtt8UaOM3b+6wzlvUbOltdnWdLgXy3JGznO0Nlr5CS99EsaI+cn24yR8+yPtvnpH/YaOdPNG/JPTLNNGDmPOWPnkSmWYuQ4Q6dvuJHjDJ1/fWcpRo4zdBANqUaOM3ScqEgxcpyhg5FzhxMbt49LESFOjKQYOU6cYOTc6Ayd652h44ycddc5Qwcxc/UYW4uR41aBvNhxRs7ay5yhgwhKNXKcoYNIckbOmos+ttVOPK2+8CMnqEbYaowcxFUbZ+ycOzzFyDn7A1t1phNgGDmIMgyd04eaN3JOfc+8oeONHGfoIOowdDByjg8MHSf6jnYCEDHY1Bk73sh5w5YjFo9wxk6D18yLyPrO2MHQOcwZOYe6cIgLdZyh44ycZTUHpRg6GDlVnTANDB1n5CytEBg6L9iSMk7QekPHCVwMnZLPeRGckXGz3JWB8ROEJS79EmccLSnlzicf8ivn8nWGFOUspTwMLMqnHtTHGWDUbxn1pL4uz2XUn3a49ix37fLto520l3Y3du13InmF4+FFMnyOdZwwDOHm+P1PJDuuLZw49iLZ8XbG5T4imX7BEKWfnFGaIpI/tNX0I/2JAUv/un6mv9dc/Imtof87uXHAmLh0pK1x44NxsvZyJ44xkBk/jCMMZzeuGF/rGGs3uPHGuGP8OZG8/tav0ojk8baecesM9Q13T7AUkezGNWP8PieOGe/OwN/oroGNXiS76wEBwDXiRfJk2+SunU1OKGziOuKaQkB4kewEsrvmUkTyjynXIcLjhZ+9SOZaTRHJThxz/XItc007kcz1vYVrnWseccM9gHvBu78b94Xk9909gnuFF8nuvsE9xN1Ltn4837Z+usC2jnSBew2iaoy794z9y7Z97sSxux9t4940zt2jEGMIZBe2u3uYF8nc07i3eZHs7nMIZHfv2+FE3g7uhdwTuTfOcOLY3St3cs/k3vnbWieQ3b2Ue+ofThzPd+KYey33XMTlIncPRnByT3arwF4gc6/mns29G6HKvdyJ1j3c27nHc6/nns+9n78B7m9Bdv9w7Fy8KbtJlU4ERCCKCEgERFFnZVTVCm+3sUI1EzM6rHgREAEREAERyAaBULppitQunW68IkUgigmo6o6ARICDEO3/i9QpY1UmdbViLWtZ4XplrVjr2lbt7xut1p67U0PN5DusZpILm3tYzU0ubLzdaq7vbjXXdbcaa2+zGmtcWHWr1VjpwopbrMZyF5bebNWX3GTVF7uw6EarvvAGq/6XC3+6MP96qzavm1X7w4W511m136+1ar+5MPsaqzbrGqs682qrOsOFX66yqj9daVV/dOGHK6zq9CusytTLrcoUFyZ3tSrfu/DdZVbl2y5W5ZsuVnnipVb5axfGX2KVx7nwVWer/EUnq/x5J6s0tqNVGn2xVfrMhVEujOxglT65yCp9fJFV/Ki9VRzhwvALreIHF1jFYS6878J77azCu22twhAX3j7fKrzVxir814U3z7MKr59n5V8718oPduHVc6z8f8628oNcePksK//SWVbu/860ci+48PwZVu651lbuWReeaWXlnm5lZZ9saWUHnG5l+7vwhAuPnWZlHz3Vyj5yqpX59ylW5uEWVqavCw+50OdkK9P7JCvzr5Os9AMnWul/NrfS97lw7wlWupcL9zSz0nc3s1J3HW+l7jzOSt3hQo9jrdTtLtx2jJW69RhLvOVoS7zZhRuPssQbmlri9S50O9ISrm1iCde4cLULVza2hCsaWcLlLnQ9wkp2aWglL3XhkgZWsrMLHQ+3khe70KG+lbyovpW4sJ6VuKCulWjnQtvDrEQbF8471Eqce6gVP/sQK35WHSt+pgtn1LbirVxw46v46bWs2Gk1rdgpNaxYCxdOrm7FTqxmxZq7cEI1K9qsqhU9rooVPdaFYypb0aNdaFrJihxZ0Yo0caGxC0dUsCINy1uRBi7UL+fHbOG6Za3wYWWs8CEu1ClthZ3RUbhWKStUI9EKVXehWoIVqupC5ZJWqJILFUtYqHxxC5VzoWwxC5VxoVRRCyUWsVCCCyWLpLms0zdu0iRK/Rpy5/t8yK+0y5f8KceVV6hCCSvkyvf1oD7Ui/q5ehauWcqot68/7TjUtYd20T53bRY5vFxKu2l/I8cBHnBxfIoeVSmFF9zgd7xj6XgWc1w945OqWzF4w/1U1weuH4rTJwR3zRenn+gv+u6cQ3w/lqA/zz/MStC/9DP93b6e7/+SjAPGRCc3NhgfjBM3ZhIuO8IS3Pjx44gxdZUbV4wvN9YSrzvSEt248+OPsXiTG4+MSzc+SzFWu7vxyrhlDDOW/3G8H9elGeM93VhnvDPuuQbud9eCux78tfHgyVaG64TrhWunn7uG3HXE9VSWa+txd31xnXHNce091dK4DstxTXJtDnTXKNcq1+yLZ1p5d/36a5lr+hV3bXN9u2uda77CG+7a5x7AvYB7wjvuvuDuERXdvaLi0HZWkfsG9xDuJR9e6O8t3GP8veZTd8/h3sM9iHvRmI7+3uTvUV+6exX3LO5d3MMmXOrvaf7exj1u0mVWhXse9z53D6zq7oVVuSdyb+Qeyb2Se6a7d1b79Rqrxr2Ueyr3Vu6x3GvdPbe6u/dW5x7MvZh7Mvdm7tHuXl3D3bP9vZt7OPdy7unc2909nnt9Te753Pv5G8Dfgi3ub4L72xD8rajm8ks7oVS4Rikr7zilXhz6IAIiEDMECsVMS+K8IV4IuD881eddb1XcH6IitUrvQyRUokiKcZToDJpSLpR2RlNZZ0Bh1JR3Rg2GDcYVRk0VZ2xh2GDUuD8A3rDBKHNiwxtpGDbOqClSzxk0zogrcrgz5ho6gwbjrlFFK+IMm6JHOoPGGX9Fj3JG4DHOIMSoOc4ZNcdXNW/UYDSe6IwaDBuMmlOcUeMMm+Kn1TJv2GB0esPGGaFnOYPUGTYlzjnUSpznDBqMVW/YOOP1gnremC3Zvn6KYYOR29EZNYFh44zghC5HmDdsMI6vaGwJ3rBxRrMznhOvdUaNN2ycUX2DM2i8YeOMbWfYYHynGDbHWqkezjD3ho0zapxhg9Fe+h5n1ASGDUb9P51R4wybMg84g7+3M2r2MWycUeMMm7L/PtWJBWfQeMPGiQdv2DhB4Qybck+1snLPOKHhDRtn1IQZNuVfPCvMsHFGjTdszrUKrzmDxomZ/xk2zqBxf7ArvNPWKr7rDBpv2Dgx5A2bC62iN2zae8GUYtg4owbDZqQTVd6w6WiVUg0bZ9Rg2Hx1iVUON2wmOsH2rTNovGHjRNxkJ+gCw2baFVb1Byf4vGHjBODPLjjDptpMZ9Rg2DiB6MXi7044znHBGTaMWW/YLHDi0hs2N1p1DJu/b7IaS242b9gsuyVFmAaGzerbrOba7pZi2DhBu8EFb9g4owax64ybwLDhPSPjploasUxaQk13fopodvltdKKZ/Ne7MhDNGFWu/BoYWNQHwUz9nAHmBbOrt6//whvNG2u0C8PNXZvV5nazarSb9s92ohkecHF8qv7iRDO8fnLM4IeR6HhWcQZjFRgjmJ3YrwJ3J5iruH6o7K55H9w1X5l+or+cYK481olm14+VRrv+xGilf+nnT1x/f3SR7/+KH7px8IEbE4FgHurGiRszXjC78VOBcYSx/GYb8+PLjbUUwexEM+PPC2YnmjG43fhMEcxnWjnGLWOYsewEM+O67AA3xgPB/Lgb94+6a8AJZq6HMg+7a2MfwXyyF8xcR6Xd9ZQimJvvFczumnOCufRdTjS76zBFMLtrE+GBCLn1GCt1yzFhgtld014wu+vbXesJ7ppPQNBwD+BewD2hayPjHpEimBvuFczuHsK9pIMTze7ekiKY3b0GIcW9h3sQ96JzD7UUwezuUQgw7lncuxBmCGZ3TyvGvY173MlONHPP4953QjUr6u6FRbkncm/kHnmUu1dyz3T3Ti+YuZdyT+Xeyj22vrvf1itnXjBzD/aC2YlM7s2IT3ev9oKZe3cVdw/nXl6ppHnR6u7xIXevD3HP595fyv0N4G8BYtf9bQj+WPi/I26MhU8oVZ7S1dL+PQnS610ERCC6CRSK7uqr9iIgAiKQNQEZN1kziocUamPWBPy14sQl4jy9CaWsc1AKERCBaCEgERAtPaV6ioAI5IiAjJsc4dPJIiACIhCtBFTvDAhIBGQARtEiIAIiIAIiIAIiIAIiEKsEJAJitWfVrhQCehUBERABERABERABEdiPgETAfkgUIQIiIAIiEO0EVH8REAEREIHMCUgEZM5HR0VABERABERABERABKKDgGp5AAQkAg4AlpKKgAiIgAiIgAiIgAiIQCwQkAiIhV5UG1II6FUEREAEREAEREAERCBbBCQCsoVJiURABERABCKVgOolAiIgAiJw4AQkAg6cmc4QAREQAREQAREQAREoWAIqPYcEJAJyCFCni4AIiIAIiIAIiIAIiEC0EZAIiLYeU31TCOhVBERABERABERABETgoAlIBBw0Op0oAiIgAiKQ3wRUngiIgAiIQO4QkAjIHY7KRQREQAREQAREQAREIG8IKNc8ICARkAdQlaUIiIAIiIAIiIAIiIAIRDIBiYBI7h3VLYWAXkVABERABERABERABHKVQI5FwJo1a2zu3LkKYqAxoDEQNWPg77//jpq6xvP9VW3X31aNgf+NAeytXLUAlVncE8ixCKhYsaI1aNBAQQw0BjQGomYM1K5dO2rqqvur/r5oDGgMMAawtyw+/qmV+UQgxyIgn+qpYkRABERABERABERABERABHKJgERALoFUNrlEQNmIgAiIgAiIgAiIgAjkOQGJgDxHrAJEQAREQASyIqDjIiACIiAC+UtAIiB/eas0ERABERABERABERCBFAJ6LUACEgEFCF9Fi4AIiIAIiIAIiIAIiEBBEJAIKAjqKjOFgF5FQAREQAREQAREQAQKhIBEQIFgV6EiIAIiEL8E1HIREAEREIGCJyARUPB9oBqIgAiIgAiIgAiIQKwTUPsijIBEQIR1iKojAiIgAiIgAiIgAiIgAnlNQCIgrwkr/xQCehUBERABERABERABEYgYfri7RwAAChRJREFUAhIBEdMVqogIiIAIxB4BtUgEREAERCAyCUgERGa/+FrNnz/funXrZn379rXk5GQfpxcREIH/EeC64PrgOuF6+d8RfRIBEQgITJ061bp27WovvPBCEKV3EchrAso/CghIBORhJwUGCjffHj162Nq1a31p+XlDxjDCQKIOhLR/BEaMGOH/OHCMQN18Jd1LVue6JF6cYIRxbngbOaYgAlkRCL9GGItBeq4VxhOBz0F8XryH1yG9cZzVdcA1xXkErjXSU0/qTf2JDw/h1xjpFEQgMwIZjS/O4ZphbPHO97wMjFvKCkLaMjOrZ2bnkk+QZ/DO3xSuy7xsj/IWAREwkwjIw1EwZswY27Jli9WuXfugSqlXr54NHjzY+vTpYyVLljzgPDBGhg8f7md/yKdhw4Y2adIk46ZLZrwPGzbM7rzzThsyZIi1aNHCnn32WeOGndW5nE9It40cUBCBLAgwxrp3725z5syxg/3HdcH1wfjmejnQfDA0nn/+ebviiiv8NdC5c2dbvXq1Eccx6vjoo4/ascce64/f6a4VriEMHsrivXnz5qnHOOe5555LFfyk4bqjflxjBNITryACWRHIzvjKKg+OM+YYe1xvfD/QwN8EAnlQp0qVKhl/O4gjL+J++ukn69evn/+bVadOHeO64fohDSGjczmfwLVFGgLXNNc28QoiIAJ5R0AiII/YMgs4fvx4O/rooy0hISG1FG6GGNpEYEww80EcN0tmEbkB8s4M4oIFC4z3YFYkSDN27Fgfz7mkJZ6bMN8J5Ef+GEW9evXyAoIb6lFHHUW0LVmyxM/gz5gxw7iZ169f38fzh4IPnJ/ZuaQhZNRGjimIQFYEGH8YC+3atdsnKePqoYce8sY4BjmGC+ObeK4HDGrew8d+8DlIw3XEdcP1QGBMI3r5TOAzhXJdcI0w3vnONULcmjVrUq8RDPvg2uBa4ZqZO3euN/SpW9pjSUlJtm7dOrKLu6AG5y6BzMYXYxhDnBJ5D64B4rk+uE4Y61w7/I3gOJ9JH6ThbwlpCFwvS5cuTf3bQh5cT6RnjFMXPleoUMEaNGjAR/+3hDRcD1zLNWrU8H9vuI64brjGMzvXZ6IXERCBAiMgEZBH6CdMmOBzbtWqlX8PXrghMuPBd2beMVaI4zth5MiRdtNNN9nAgQOtXLlyRO0X3n//fbvjjjv8rAsHe/fubeTBDR4D5e233/YGCsfSCzVr1vQGDoZOxYoV/U2bdOGf+Z5e4NwgPqM2Bsf1LgKZEejQoUO6q1wYGYgAxjKBcR0YIOT31VdfWevWrf2MY2C8Ex8euI7atGnjV8HI41m3wsVxDCNm5jmOYURceiG4FhDMiAK+ky78M9/TC4mJiVa+fPn0DilOBHJMIBhfXD+sXJEh74zt4HpAPP/yyy9+/IdfO6QNAmkmT57sryPOZ0Xu8ccfN649/kZxnL9PQfr03vl7gOBF+HKNcH2QjnjeMwvZSZPZ+ToWUQRUmSglIBGQBx2HcYGRgaFyoMYAwgCDPrNq4ZrAzZ68+YOAUdO0aVPDeGKGhhsyN+bwPII6YRC1bNky/FCWn9M7N4g7mDZmWaASiEAmBBjv5513XiYpzEjDNYFRgnESjHu+B7OUiODwTJi5REDzjoAgbfjxrD5jMGE4cU1wLQbpMa6YhWW2NXx2NTiudxHIDoGMxldG5+LiFj4O00sXjPPAIA/GbrDixTXC9RB+LqtqrGIH11j4saw+Z3YuQp1rhMBKRVZ56bgIiEDOCUgE5JzhfjmMHj3aMM4P1NjeL6NcimC5Fj9lsmMFIas/DKQLQkbnprbxAAVFkK/eRSDSCDCTisHOrGhWQjxt3TFaMIwQ8czQcpzrjBU9jDcC+SISgv0GpFEQgewQSG98Zee83E7D5M+gQYO8G+ntt9+euoqcnXIyOpfrheuDwKofgh33JgRDdvJVGhEQgYMnIBFw8OzSPZNZE2ZP+GPPMiwzgBgWfO/Zs6dxI0z3xDyKxIhneZfVgfvvv99YQaAoZjmZIaWu1Jm44HMwK5TRuaQnLW2KhDZSdwURyAkBjA+MeAx1jJIgL66FYLwTF3zm2uEaIg4DDaMFAcD1QFx6gRUIzuHaIZ/00kRTnOqaPwSyO77yujb87WKzLxNc/E1B5FJmsCIdPq5xo+MY1w/vGZ3LsfBAnqxmExfkwWcFERCBvCEgEZDLXPkjz5MNmNUgMLvIsimzGwMGDPBGeLgBkcvF75MdhgazjmkFAImoJ0YJhvy8efOI8k8FCuKzOjerNvoM9SICB0mAcch1cpCnH9BpGFnpCQAy4RqhLsGsJNcK10x4fEYCgHPIm3wIbJLkusLIwdghTkEEMiPAGMpofHFeYGTzOS8DE0KsJqcVAJTJWGZML1q0yNhYzBhnrPM3D7eizM4lLQKcNOTFO5uMuea4xohTiDgCqlAMEZAIKIDOZDYev34MD/wfudHnRTVmzpzpH7/IjZbNw5RFCPySmfFk9jLwxeQRb8FqQVbn5kV9lWd8EcBAZjxi5NBy3vnO9YARgL8yBjez6xgKpMntgNHBU7zINyifOhCoB9cqG/WDa5VrJVgt4LrCLY5zg+OcR6BtgUsR3wnkz7m0h3MURCAzAlmNL85l3wuTTIwtVp2ZcSc+twMPgeBaJDB+Gc+Evnt/yJKyeToQf2f4zKpAsFqQ2bnUk3xIyzt5ExdMmPFZQQREIO8ISATkHVufM8YMs+b4BjNj4iPdCzc7VgoIGAsYG6waEO8O+/+k5zzOJ5+0adIe5yTOJx/Ski/5pw3kyblB+uB4cB7x6Z47ZIh/alFwLukI1I06hudLvIIIZEYAERqMvfB3xh7n8R7EM64Zd4wxxhpjjjQEjgVjN20a0pGe8zhG+qBc8ieOY0E54e8cJz3v4fGcT3yQd/ix4HOQhvcgjne+c66CCGRFIDvjKzxNcA0wxhhrjNugDP4ecJxrhbi0aUjLOcRzPLguuHYog3iOpw3BcdLwOTjONUUe5JXVuaQjfXrncr6CCIhA3hGQCMg7tspZBERABGKCgBohAiIgAiIQewQkAmKvT9UiERABERABERABEcgpAZ0f4wQkAmK8g9U8ERABERABERABERABEUhLQCIgLRF9TyGgVxEQAREQAREQAREQgZglIBEQs12rhomACIjAgRPQGSIgAiIgAvFBQCIgPvpZrRQBERABERABERCBjAgoPg4JSATEYaerySIgAiIgAiIgAiIgAvFNQCIgvvs/pfV6FQEREAEREAEREAERiCsCEgFx1d1qrAiIgAj8j4A+iYAIiIAIxC8BiYD47Xu1XAREQAREQAREIP4IqMUi4AlIBHgMehEBERABERABERABERCB+CEgERA/fZ3SUr2KgAiIgAiIgAiIgAjEPYFABIyfO3euKYiBxoDGgMZAbI4B9av6VWNAY0BjQGMgGANOAY3/fwAAAP//VSp59wAAAAZJREFUAwB01BvbYIgBjw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7"/>
          <a:stretch>
            <a:fillRect/>
          </a:stretch>
        </p:blipFill>
        <p:spPr>
          <a:xfrm>
            <a:off x="556700" y="2376398"/>
            <a:ext cx="10103260" cy="4481602"/>
          </a:xfrm>
          <a:prstGeom prst="rect">
            <a:avLst/>
          </a:prstGeom>
        </p:spPr>
      </p:pic>
    </p:spTree>
    <p:extLst>
      <p:ext uri="{BB962C8B-B14F-4D97-AF65-F5344CB8AC3E}">
        <p14:creationId xmlns:p14="http://schemas.microsoft.com/office/powerpoint/2010/main" val="641897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43681-704C-E0F2-7DD9-09AA08DC08A4}"/>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9B94C90C-5037-8F4C-AF7B-3CAD9EBC73E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1" descr="data:image/png;base64,iVBORw0KGgoAAAANSUhEUgAAAwEAAAE4CAYAAAAD9f9ZAAAQAElEQVR4AeydCbxO1frHn9fsHPM8V4iQRqk0oFmUhJLmNCd1K+rWleQ20aj+lVsabqUkaSA0EJVMTUQRiszzdByz//quY5/7Os7Emd7h52O9w9prr+G71t7n+a31rP0WMv0TAREQAREQAREQAREQARGIKwJeBCxatGjPnDlzFMRAYyBuxoCud93zNAY0BjQGNAY0BuJ4DIzzIiA5OdkaNGigIAYaAxoDGgMaAxoDsTwG1DaNb40BjQE3BtySR2svAtwH/RcBERABERABERABERABEYhBAuk1SSIgPSqKEwEREAEREAEREAEREIEYJiAREMOdq6aJQAoBvYqACIiACIiACIjAvgQkAvbloW8iIAIiIAIiEBsE1AoREAERyISAREAmcHRIBERABERABERABERABKKJQHbrKhGQXVJKJwIiIAIiIAIiIAIiIAIxQkAiIEY6Us0QgRQCehUBERABERABERCBrAlIBGTNSClEQAREQAREILIJqHYiIAIicIAEJAIOEJiSi4AIiIAIiIAIiIAIiEAkEMhJHSQCckJP54qACIiACIiACIiACIhAFBKQCIjCTlOVRSCFgF5FQAREQAREQARE4OAISAQcHDedJQIiIAIiIAIFQ0ClioAIiEAuEJAIyAWIykIEREAEREAEREAEREAE8pJAbuctEZDbRJWfCIhAjgiMGjXKLr/8cnv00Udt27ZtOcorpyevWbPG+vTp4+vTrVs3mzVrVk6zPOjzV65caffdd5+vy9NPP22rV6+2ESNGWL9+/Qqc00E3SieKgAiIgAgUGAGJgAJDr4JF4EAIxE5ajNeXXnrJrr/+euvatatde+219vjjj9uiRYt8I7dv32579uyxHTt22O7du31cXr9899133rju3r27LVmyxBdHPQYPHmx//PGHr09ycrIlJSXZW2+95dM+9dRTRhqfOB9ePv30U88INtOnT7cePXrYsGHDrHTp0lakSJF8qEFkFZFen0VWDVUbERABEYhsAhIBkd0/qp0IxBQBjNd7773XvvnmG9uyZYtvG7P9M2bMsNdff90wtH1kPr9s3bp1vxI3b95sixcv9vEIFoz/448/3n/nZdeuXbzlW4BNmzZt7JVXXrEzzzzTQqGQValSxdq3b2+FCxfOt3rkRUF//vmn3XDDDT7wOTtlpNdn2TkvL9OsX7/e7rzzTi8Sf/jhh9wpSrmIgAiIQB4RkAjII7DKVgREYF8Cy5Yts9dee80b+hUrVrRevXrZ22+/7eOuu+46P6NdqFDB3JIwqt955x174YUXrGbNmvtW3H0rVaqUN7Qxtq+88kojLfUvVqyYO5o//1mloOzExETDNYk6PPvss3bYYYflTwXysBRWfMJDdorKqs+yk0dupwnawGpNfovE3G6L8hMBEShYAvlResH8xc2PlqkMERCBiCIwefJkY6a0ePHidvPNN9sxxxxjGP0lSpSws846y+666y7jWHqV/u2337xvPq5DuBBdddVV9tBDD6W67nAOM8OsJpCGPQU9e/a0X3/9lUM+4OYT+Pdz/jPPPGPr1q3zx3788Uc/e0sdqOPUqVMNoxvXJRJgbFNueMCliWOEnTt32meffebPIc2NN95on3zyiRFPvRA75Ee9OH7LLbekHud8Aobj999/7zmQjnbQHs4PjiE8qDt5cJx6BW0gDwJ1pm4cJx3pH3vssX1YkS480GZmsAm4P7HngDpw7sCBA23Tpk2pyTF0ccWBFWkog7bRftpLQlZ32KvA7D793rt3b8/3yy+/5PA+AdYcZ6WDwGfyZSY9vF6ko37UaebMmZa2z8gU5tTnww8/9P0BZ/JiLNCu8DGAkCJ9UGfOh2U4O/qRvqMPOE7gM/0C3yBvxtn8+fONcuBPOvqGulBGVjyoA/zgyDm0Mas+owwFERABEcgJAYmAnNDTuSKQJwRiL1N853///XffsOrVq9shhxziP2fnBcPw/fff9775GFOcg9E0d+5ce9bNhGMoMuv63//+17744gu/SRajGYNv+PDhfuWBDb4YthiCHOP8adOm2ddff0123lgP4jFyfWQWL5RJEs7DVQhjce3atUQZrkQff/yxLVy40HB1wsDjGGlJsGHDBhs6dKh99dVXfPXh888/9ysRy5cv93sQaCvt4XyM03fffde7J1F3TuA4hvGgQYNS9yaweZgN1bhbcZx0pMdo7tu3ry1YsICo/QJtJlBH9mfgtkVdORcjnrbRXuIwal988UUL6klmnEcaVnpIR14EXL5YXcFA5txwMcF5WQXyIKxatcoQI7SPOjEmeCdP3klDXpTNOxumqQ+cScNYeOKJJ+xf//qXH0fEkQd7Kmgr56xfv95IE86OfqTv3njjDT9GyD+jcRbwJq+0gfoR0uNBXVjVIcCRc2kTfca+E9pMnIIIiIAI5DYBiYDcJqr8REAE9iOA8YQQ4EC1atUMlxY+ZyfgcnPyySfbAw88YBhjQ4YMsYcffthw0cFowsAnb9yNyI9VBgwqZv0rV65MlF+BwMgrV66csQKAIceMK3n7BGlemjdv7g3ySpUq+SN33nmnUS6hRYsWPi54YUMzM/ihUMguvvhiI28M1saNG/uVDkQPbjwYw9SL4y1btvSGPqKEfKgbIgCD8NRTT/UuUq+++qqdcsopftNvyZIl7ZxzzrFHHnnE508+d9xxh3dRWrp0qRcdnIuBjnHOXgHEAOkwfGGFQTt+/HiKyzBgfLLRmHNhfdppp/m0P//8s1EObcUoJvLCCy/0/YHhT52JY/aedHwmUKeEhAQ/Q/7mm29au3btiN4nwJpVA9pI4DP1Dt9/QT70BfUin+OOO26fPNJ+weCmfszYs58jFAr5PSjk0b9/f0M8Mg4Zlz/99JM/fdKkSX7j9RFHHGGIHPo6GGe06++///ZiK6NxhlvWgAEDjDLI8M69Y4Z68J1AO9LygCkrK1wT/3IihbbT94wf+hIRxrkKIiACIpDbBCQCcpuo8hMBEchVAvjhn3DCCTZx4kS7/fbb/ROFHnzwQW/44pqBAU0aDEgKZlYedxD2Hdx6661GPG5GGPykRQQwg44LUtu2bTklR+Gvv/7ydSlfvry1bt3aG+0Ygnfffbf3169Vq5YhPphhv/rqqw1XjwkTJvgymeFnBhnDGTFDXc8++2zDRQpj8bbbbjMMXuKPPfZYv3qAyMEN5bnnnjOMWGa0mfHmyUXBTD9G+aGHHuo3D2NMnnjiib48NjqT3n/J4KVLly7GufCCEWUjIJiRDm8r9SQNdb3gggv8ng5m+gMjOcgeIXHMMcdY0aJFfQjiD/QdY/rQQw/1eWT1NKT69ev7DdP0+9FHH230DeV17tzZ6A9EUt26dYnyDOE4e/Zs/50VK8YNIjEYZ7BlNSKrceYzyOIlLY+AKYz//e9/e7cphEtQH0RCFlnqsAiIQJQTKKjqSwQUFHmVKwJxSgBjF+M9u83HcGcGGDcNjMzw85hZxYDDGL3mmmusXr16/jGeuAExU44gYHabzb5sPma2FaOKWXkEBTO84fkdzGdWIziPVQcMdz6HB2b4KQ8DnLqEH2PGmoAByGoG9UO8hKfhM3VmhhzXIFxKiAsC5xM4n3yIr1OnDm+poUKFCqmfs/rAPo0gTfA54JxRW6k3BndwXvg7qxChUCg86qA+k092TwzqTfpQKORXZCyTf7DD0M8oCaIDMZTVOMvo/PB42hEK/Y9HwDQ8TfhnVmbCv+uzCIiACOQWAYmA3CKpfETgoAjEx0kYUMzA0loM2mDGmu9ZhYULFxpuEeTxz3/+0z9RCKOa2fbwc5ndxX2DGXdcTDg2btw4wx89FAoZqwls+rzzzjv9E4Aw+vAd5520BxsCw5+Z4rQGOsYlG1gxonFp4vGeuJkwIx1eHgY0s8zUBZEUfozPbIzeuHGjfyQoG0ZxGUEUwITjBM7HSOUzjHkPQmBoYhwTgvis3lmlQGSRN3XMqK3Um7ShUMi7KFmU/aN9ATueOkQfhQdcuJo2bepbldk48wkO8CVgWqNGDWN8hpfLZ1aPDjBLJRcBERCBbBGQCMgWJiUSARHIKQFcVDAkMRYxhufNm+d/DAxDmVn+hx56yPvupy2H2XNmujHScKvhMz7UrBAEafmMv/wvv/zi3T26dOniXUAoC1cZDPEnn3zSMLARA7iWcC6GNWn4fLABFxXahWsPPvfUl/rgd87MPd/Ju0yZMt41CdcfNiUTF4SqVat6dxpcddgMzEoJAZ922AR1xPWmbNmyfvMz7lGkCfJghjkQWt9++63hZoL4wK1kypQpPtnhhx+e4ROYfAL3woZlzkXQjBkzxvvBUyY+9OFtpZ70HXXgh8xYpcHtJqiDyyrb/+lbZtvJixUT8iVkO4McJqT8w/Y+ahVWPO2HcUYdcN1ifwnjiH7NbJyFiwnGNz94F/TdflXcGxEwxY0qYErZ/F4C7kiM6b1J9SYCIiACuUpAIiBXcSozERCBjAg0aNDAOnTo4P3U8S/HwLniiivsmmuu8TOguLKEQv9zkwjywajEuMQI44fG8KnnSTmBcR2kYyaeTZ/kyeMrmf3GuMb3G2OYDaD/+Mc/vM81M66c16hRI8PA5fPBBlyQmCWmDPYiUD98ynE1wg8ew5u8x44da9Ttnnvu8QY6cUGgnogTvmPA47pEwCjEGG/YsKE33pnhJ+/gGGVyDgEDlD0OiAH43n///b6t+JnDlg3K+PGTNrOAMcq5+KUHT85hMzQz4LSV/QWUyyZk+o66UOdQKOQ3L9OWzPJP7xjuSrhTkS9POyJfNiOnlzav4s444wxD6MAK9zP6inpQH4x5+FJ2ZuMM9oxX0o0cOdKYxQ82UhOXXghnyvihTMpmIzz9zRhK7zzFiYAIRCeBSKq1REAk9YbqIgIxTCAUChkbSDEw2bjJzC/NZRb9qKOOsh49eniDPDC2cFshYFSyGRa//lAo5I1hjNlmzZp51xPOx5DnCTwYcaFQyG/OxTDH4MZtiM/M/mOkUSbv559/vl177bU+D8oMhULed5wyzf3jnRAKpeTnovz/wCjjHCJoB4Y5daIuxGHUXnbZZdakSRO76KKLLDgWCoW8KxIrFfjRMwNNPqFQyBvs7du396sF5EG+rJ7g2oSA4rn25Msx6k/agCP5EI/g4GlAtJfzicPdBAMX0ZXefgPShAc2xNIfoVDI14VyOnXq5MUbeWL0szE5qEsoFDL2ICCw6F/yghuBz7SP98wCLC655JLUJ+vQPuLIgxAKhXw/Wdg/8g2FQvv0GXHm/nEOwX1MPR4Khfy4II6Qth8ROYxNeAf9yDsbeRGV1CmrcUb5HTt29DxCoZSxioClLgTKJQ3vQQiY0n7yJz4UCvn9LfzuAEKVOAUREAERyG0ChXI7Q+UnAiKQEQHFh0Ihbxjju4+fNT7PuLzcd9993nCCEMY68fxoFEYYcUceeaTx+EV84UmP8Y5hxsZfnv4SCoWMR0ryWwCkIW/2iE6p2QAAEABJREFUDyAcOB8j+dJLL7X//Oc//lGfvDPbWqJECQ77czkPF55y5cr5ON75TjxP6PGR7uWmm27yefBDVO6r/08+1Im6UXf2LCAyMPDCj5EX7aCNuERRR+pGJrxTR3z9KRvDG3GBERkKhQxBQL7kT/1JC0dmqmvXrk0WPmCQky8MSMvjJpnVDwxMnyiTF4xh+oO6Dh482CiHugWn8JkVh6AupGMfBqIsFEpZyaHf6D/Kp63BuZm9Izx4tCrn0D4EFByCPqB/w8/nO2VznHQcoyzOp2zqQBzHSEParPoRwciekaAfeaefiSevUCjkx0pG44w09AU8KI/zW7Vq5YUrdaJu1JF04QGmiEVWqEjDuYwDGIRCKUzD0+uzCIiACOQGAYmA3KCoPERABEQghwRwX2I1hNULfM9xX2KPQA6z1emRQEB1EAEREIEIJCAREIGdoiqJgAjEHwFmrgN3Jp76c95553l3nPwggasKqxahUGg/txvTPxEQAREQgYMiEOknSQREeg+pfiIgAnFBAB94fNJxBcENhw24+dXwcuXKWeDigptNfpWrckRABERABAqOgERAwbFXyTFNQI0TAREQAREQAREQgcglIBEQuX2jmomACIiACEQbAdVXBERABKKEgERAlHSUqikCIiACIiACIiACIhCZBKKxVhIB0dhrqrMIiIAIiIAIiIAIiIAI5ICAREAO4OlUEUghoFcREAEREAEREAERiC4CEgHR1V+qrQiIgAiIQKQQUD1EQAREIIoJSAREceep6iIgAiIgAiIgAiIgAvlLIFZKkwiIlZ5UO0RABERABERABERABEQgmwQkArIJSslEIIWAXkVABERABERABEQg+glIBER/H6oFIiACIiACeU1A+YuACIhAjBGQCIixDlVzREAEREAEREAEREAEcodALOciERDLvau2iYAIiIAIiIAIiIAIiEA6BCQC0oGiKBFIIaBXERABERABERABEYhNAhIBsdmvapUIiIAIiMDBEtB5IiACIhAHBCQC4qCT1UQREAEREAEREAEREIHMCcTbUYmAeOtxtVcEREAEREAEREAERCDuCUgExP0QEIAUAnoVAREQAREQAREQgfghIBEQP32tloqACIiACKQloO8iIAIiEKcEJALitOPVbBEQAREQAREQARGIVwJqt5lEgEaBCIiACIiACIiACIiACMQZAYmAOOtwNRcCCiIgAiIgAiIgAiIQ3wQkAuK7/9V6ERABEYgfAmqpCIiACIhAKgGJgFQU+iACIiACIiACIiACIhBrBNSe9AlIBKTPRbEiIAIiIAIiIAIiIAIiELMEJAJitmvVsBQCehUBERABERABERABEUhLQCIgLRF9FwEREAERiH4CaoEIiIAIiECmBCQCMsWjgyIgAiIgAiIgAiIgAtFCQPXMPgGJgOyzUkoREAEREAEREAEREAERiAkCEgEx0Y1qRAoBvYqACIiACGREYPXq1dalSxdr3br1PmHixImpp/Tr1y/DY+mdH35uaib6IAIiEBUEJAKioptUSREQAREQgQwJ6MABEWjatKmNGjXKxo8f78Ppp5/uz0cATJkyxV588UV/nHT9+/e33377zbZs2WIPP/ywTzds2LD9jvsDehEBEYgqAhIBUdVdqqwIiIAIiIAI5D4BZvlnzZpldevWtUMOOcQSEhLshBNOsKSkJJs+fboXAStXrkwtmOOVK1dO/a4PIlAQBFRmzghIBOSMn84WAREQAREQgZgkgBgIGlapUiVr0qSJrVixwrp3725PP/20jRs3zk488URr1KhRkEzvIiACUURAIiCKOktVDSegzyIgAiIgAgdDYObMmda2bVvv+88eAVYBmNmvUqWKLViwwBYuXOizDd79F/fSu3dvu+6667wQ+PTTT61q1ap2yy23uCP6LwIiEI0EJAKisddUZxEQgf0IvPXWW96oCd/02KNHD+/GQGIMHQye8ONpNzXyneOkIz3nKUQYAVXnoAkwm//ee+/5fQDsBwgM+sDXPzDob731Vn8tvfbaa6llsSeA64m4vn37GoFVgWuuucbvGUhNqA8iIAJRQ0AiIGq6ShUVARHIDgGMEwwcwsCBA71vMwZMYOhktKmRTZF9+vTJThFKIwIxQaBZs2aWmJho+PpzjeDWM3LkyH1EAsdJx6oAqwRnnHGGsZGYgIgI9gzEBBA1IqIJqHK5T0AiIPeZKkcREIEII4CBg6ETVAvXh/BNjcz6syny9ttv9y4OQTq9i0AsEWClixWzoE1s+MWIx9efVYIgnneuCZ4glNbnf9WqVamra3/99RdJ/UZi/0EvIiACUUVAIiCquiteK6t2i0DOCGDgYOjgvpDepkaO4ybB7GbOStLZIhC5BILxjcsbAdceZvPx9afWrIYRT+jcubPfCBwcY5WgV69eFr6fgI3BrLwF+ZKHggiIQPQQkAiInr5STUVABLJBAJcejBhC+KwnxgwGD0JAmxqzATISkqgOuU7gyiuvTHX3wWWO70EhXCPEBYHvwTHeMfaDY8E7cRxTEAERiD4ChaKvyvFZ4/AZGowbAnHhNPhOfBAwgHCDYDNXEBf+zvHw8/VZBKKZAMZMYJjg98+TS5jpxAUiuA74zswlATGgTY3R3OOquwiIQKwSULvyh4BEQP5wzpVS2KDFLzkGhk74LA0CIPilx+A4RhG+z2yODOJ4Z2MXFQp/BjTfFUQgVgjg3oP7D+1hQyNBmxqhoSACIiACIiACKQQkAlI4RPUrP+mOALj00kuz/NGWIC0/B88THyKv4aqRCBw4AWb6EcJsZuRs3tnoi3AOH+fa1AgdBREQAREQAREwkwiIgVEQPOGBWf7A3addu3bpPrv5gw8+MJ4G0alTJ//oxBhovpogAn4s84xzNv1yDbCpESxvvPGGF8ZZbWpENPDbAJyHmxCBz7jSITDISyGPCSh7ERABERCBfCUgEZCvuHNWGMZ78CMuGDr4OofnSBxCAJch4l966aXUR7nxHUOH2VF8pRs3bkyUggjEDAFcgHjCD9cAgc/EBQ1kAyPx4YE4jpOO9OHH+IwrHS51pFEQAREQARHIfQLKseAISAQUHPsDKhn/f4wSAkY+bg79+/dPd7YfX/+6deum/gBMUNDo0aONGc62bdsaRk8Qr3cREAEREAEREAEREIH4IiAREIX9HRj5rAzg45ydJrAKwA+/IB7CfaSzc27epVHOIiACIiACIiACIiACBUFAIqAgqB9gmRjwbHoMfJODJ50Ebj0Y9Rj306ZN8+4/7BHgB114Okow4z979my/CpD21x8PsCpKLgIiIAI5J6AcREAEREAECpyARECBd0HWFcCQZyPvJZdcYvj9sy8Adx+eec6xtJse+bEkHgOKCxG5Ix7YEMznli1b8qYgAiIgAiIgAiIgAvlKQIVFFgGJgMjqjwxrg6E/cuTI1F96TLthkQ2O7BcIQiAAyJCNjaTnGOmIUxABERABERCBtARWrdtlT7y6yf759EbrP3iTrVm/O20SfRcBEYgRAhIBMdKRkd8M1VAEREAERCCSCXgB8Mpm+2PhLlu1brfN/WuXPfYfCYFI7jPVTQRyQkAiICf0dK4IiIAIiEDmBHT0oAhs2262ecseW7dxj61cu9uWrtxtC5fusnmLdtlvC3bazLk77cfZO2zKjB323Y/b7eup2+2LSdts9Dfb7JPxW23458k2dHSyvf3pFnt9xBZ7ZViSvfhukj331mZ76vXNbpZ/s/V7aZM9+PxGu/+ZjdZzwAZ74JlNtn7Tnn3qy/fBw5P2idMXERCB2CAgERAb/ahWiIAIiIAI5AKB7TvMtmzdYxs27/GuMMtX77a/l++yPxfvcjPjO23WvJ32y+87bPqvO+z7n7fbN9O327jJ22zsd9ts5ISt9vG4rTZsbLINGZVsb368xQYP32IvD02y599JsmfeTDG+Hxm0yfr+3yb713Mb7b6nN9rdT2ywHo9ssFsfXm/X904Jt/Vbb3c+tsEb5xjpGOsY7Y+/sskb8RjzGPUY9xj5GPsY/Rj/n7g6IAYQBYgDRAJi4UcnGhAPiIi5f+30ogJxgchAbOza1/5Ppbl2g1yCUmHoQ7YJKGHkE5AIiPw+Ug1FQAREIC4IZDb7PefPvJn9xtDG4A6MbwxxDHIM83uf2ugNdQx2DPf+gzd7Qx6DHsMeAx9DH4N/2Jhk++jLrfapm4Uf++02LwwQCN87oYBgQDggIDC+/3SCAmGBwFi9brcXHAgPBEhBdnQoAxFQsaxMhYLsF5UtAnlFQFd2XpGN63zVeBGIPALe31kbHtPtmB07zZLd7PdGZr/drO8KN/u9mNnvJW72e+FOm83s9xw3+z3LzX7/4ma/f9hu46Zs87Pfo9zs90dfbbUP3Oz3u272+79u9vs1N/s9yM1+v+Bmv5/972Yb8Npme9TNfj/84ibrPXDv7Hf/DXbHoymz3zc8mPXsN3nkxew3LjeIj3TBFFBkKGRWrKhZYsmQlS0dskrlC1n1yoWsTvXCVrdWYWt4WBE78vAidswRRe2EI4tai2OK2enNitmZJxW3804tbu1albAOZ5WwS84raV3blbSrL0qwbp0S7OYuiXb7FYl219WlrNf1peyBm0vbQ7eVtkfuKGNP3FPGet9a2sqWcoWHtbucK79bp8SwGH0UARGIFQISAbHSk2qHCIhAhgS8AIjADY+7dpthgGKI4o6xKsz3e/7fu+z3BTvt1z922k+/7bCpM3fYpJ+224Rp2+3L77fZmG+2+VnnD7/Y6n2/3/k02d7wvt9bvO/3wLeT7Kk3NhvuI/9+eZP1eWGj3f/sRuv15Ab7x+MbrPu/19vND6UY37f0XW+3P7LB7npig9375EZ74LmN9tD/bbJH3Hn9X91sT7+52Z53+b38XpIN/mCLvfnRFhsyMtmY/R7hZr9Hfr3VxrjZ768mb7OJ07fbJDf7Pe3XHfbz7zt8/ZnFX+Bmvxct22XLVu02P/u9aY8lJe8xZr/3ZDADnWGH5uGBIoXNShQ3K50YsgplQ1alYiGrWbWQHVqzsNWvU9ga1StiRzUsasc1LmonHlXMTj2umLVuXtzOblHczj+9hLU/o4R1OqekdTm/pF15YYJdd3GC3XhJot3WNdHuvKqU3XNtKfvnjaWt9y2l7eHby9hj/yhjA3qWtWf/Wdb+r3c5G9S3nL3ycDl78cFy9tz9Ze2pXmXt8bvKWL8eZexBZ6Tff1Np63ldKZ9X98sT7aZLE+26jgl2VfsEu6xtSet0bkm76MwS1rZlCTvnlOJ2xonF7bTji9nJRxezZk2K2tGu7o3rF7EGhxSxw1ybalUrbFUrFbKKbrb/kBqFjfwbHFrYKlcoZA3dO98ruGN5iFxZi4AIFBABiYACAq9iRUAE8o/Aq85wZYNjeIl8/8/7SVaQs9839VlvuKLcudf3+5/PbPQbNfH95qksT76+2ZhJ/78hSUZdX/twi731yRZ777Nk+x8ie+MAABAASURBVODzZO9//tnErX5D6Pip2+zbH7fblBnb/YbRGW7m/rf5O/1G0r+W7LIlK3bbyjW7be2GPbYpaY9t3Wa2c1c4kYL9XFCz30/fW9aef6CsvdSnnL3ar5y9/FA5e+Ff5eyZ+8pa/3vK2qN3lrG+3cvYv9ys+X03lLa7ryllPa5ItFsvS7QbOifYNR0S7PILStqlbUraxWeXsAtal7DzTituZ51c3FqeUMxaHFvMmjctasc2Kupn74+oW8Tq1S5sGNw1qhTyxnb5MiErlRCy4sXMChcq2H6oWK6Q9epW2ouTnu5dAqBg+yNaSlc9o5NAAd9uohOaai0C8UwA1xEMSGZxN2ze441KZrDxb8bQZLb3Tzfry1NMmAHGlYTNiMxmT5+V8jQTZorxl8ZwZVabTZUYs5+6GWU2VrK58f0xyYZ7CRsemXl+bfgW/4QTZqNxM8E15Ok3NntXE2a7mbXG3eTB5zf6mWw2XPYcsMHPbs9flL61O2/RTn883me/Gc8YoBiiGKRV3CwwBiqGqp/9doZr0wZF9s5+F7VT3Ox3q+bF/Ox3G2fwXuhmvzu62W8M4SsuSLBrnWF8Q+cUQ/mOK0vZ3W72GwM6mP1+NM3sN8b3KwU0+12mVMhKlghZ0SJQUBABERCB+CEgERA/fZ1HLVW22SWA2web/5iFZRZ6zfqUmVncI/C/5vF/C/7e5Z9AwgwubiBsJuSJHtNm7rDvf9nuZ3pxB8Efmyd/4IKBTzaPBMQthKeSMEv8zshkwzebp4YwC45/Nk8SwaWDmeWn3Awzbh6P/meTf0zgQy9s8r7aPIXk3ic32t39N/gnk+AicuvDKS4jwcZJXEdwJcGf++4nNnj3EmawedIJLicY4myixDDHjxtXEgx2ZrMx4HmaCQY9GypxYaG+uJVQ/4+/2updXHiyyeffbbOvJm/zjz785oft3sVkyowdhpDAzQRhMdvNdCM05jkj/88luwwBwtNO8GnH5WTdxj1+pt8ycDcJWSi73Zdn6fD9TnBGKL7Y+H5Xq1TIalcrbIfVKmwNDi1iTeoXsaOPKGrNjixqJx9TzE5rVszOOKm4nXtqcT/rfNFZJawzvt9tS9rV7ROsW8cEu/nSRLv98kT7B77f3UrZAzeVtj63lbZ/4/t9dxl76t6yNjBs9vtVNwOOKwouKQN6utlvZ6TjqoLRjvGOEY8xnzL7neiNfIx9jH6M/wtblzDEAC4xiANEwolHFfWiAfHQyIkIxASiAnGByEBsIDoQH3kGVxmLgAiIgAhkSEAiIEM00XXA+zzH4KbH8FnnjXkw68yGxtyedcY4xki+ue++xjNuHz0e2eD9se9xRjZPHrn/2Y3e+Mb/GhcQjHKeQIIvN8Y6TyHBeB/0fpL3xcbnG3cQ/LF5HCCbMfHJ5pGAzKTzVBJm1sdP2eZ9s3k04GQnHvDPRkz8MifFR9s/InDhTkN0ID4Wr0jx1eZRgWs27LYNm/b4Z5Qnb93jfbaj62pIp7bO1k+rA/herJh5NwwMUgxTDFQM1QbO+MZwxYBN8f0u6n2/MXAxdDF4c2P2G+Mb328Mcgzzx+8q4w11DHYM917OgP+HM+Qx6DHsMfAx9Ls6g7/zuSW9/3m7liXsXHy/nTBAICAUEAwIBwQEbUFQICwQGLh7IDgQHjma/U4Hs6JEQAREQASih4BEQPT0VYY19QIgzaZHjMklzrBjwyEGHYYdBp6fdXbxGH4YgHOdIYhB6GednYGIoYjBiOGIAckmPwxKDEsMTAxNHoGH4YkBiiGKQYphioHKpkEMVgxXDFgMWQxaDFt8nNmgiMHLE0IwgDGEMYj/8fgG/5xsDOWbH1pvwdNCwmed2bTY68kN9s9nNvrH9uXGrPPIr7f6H9fJzVnnpOQ9Kf7WOzPssqg9gN82GyeZvcWILJ0YMp4egmHJBkqeYMJGQzZR4veMAcpGyiMPT5nNxqA+oamb0T66mDeq8Zlm4yKGNU81YTMjGyvxrcbIZXPl5e1K+k2PuJhc3ynBb4RkRpqnnLDRkllqnnRy/97Nlg91L+03UeJy8sQ9bta7V8qmy4dd/OF1Clvl8oX8hscB7hgGeHqz3xjf5Bs++43vt2a/o3boquIiIAK5REDZxA4BiYAY6EvcPXAvCW8Khn+f5zd5lw5cO+59cqP/VUiMb1w/UmedX93sf3gGYx1XEYx3XEfIE1cSXEpwLfEuG2OT7cMvtvrNiLig4IqCSwquKbiosCkRlxVcVxATuLIgLnBtmfvXTuNpJ2xQxPUFMcImxTXrd/tfqNyUtMdwlcFlhs2KkfS0kHCuOflcpIj5p44klgxZmVIhY/YZ94+qlQoZM9A8/o+ndeA2wSMAG9crYk0bFDEeA3h8E55EUtRa4A5yfDFjRvpMN/PL0z+YlWYzYvszS/iNibiGeOP5gpLePYQnh+CfzeMBeUIJhu1dV5fyTxjB1YMZZ5460rd7GT8LzdNK+t9T1ruM8HQSNkkGmybx2375oXL+KSbMXj9zX1l70hnZT9xdxm+g5AkmPHKQTZQ8AcUb09eU8k8yYTYb4/2mSxL94woxqnl6Sldn5ONWwlNNeKwhbeEpK7i7nHVycWt9YnH/+ENcTE46upjxSETEBE85QVwwY8+TTuru3WxZq2phQ4wws88TT3jEYqmEkNV08ffeUNoec7Pt2vCYk5Gsc0VABERABGKBgERADPTi2g27023FHsPhId1DBxlZMKfhM12yRMrTMzDoMOww8DD0MPhw38AAxBDEIMQwxEDEUMRgxHDEgOQ52hiUGJYYmBiauHRgeGKAYohikGKYYqB2Y9bZGawYrhiwftbZGbQYtvcHs863lU6Zdb6zjGEIYxBjGGMg42ONu0cQXu5TzjCoMax5IsmAnimP/uMZ3fhfY4jz3G4M857XlbK7XFkY7DwG8JYuiYYhj0F/9UUJxow0jwPkOeD4ZDN7fkGrEv4RhbiG0EYeW3has2JeOOCfzeMBeUJJUycseEQgQgPBgasIAqRm1UKGu0jlCoX8oxFxGUGwlChu2jRZMENfpYqACIiACIhAnhEolGc5K+N8I1C5XPrdWCgU8j82c6CzzhiLGI0tCnjWOTCecdngEX64bfDMbFw8cPXws87dSxubFzHKcQnBhQNjHVcRjHeeoY0LCa4kPEf7cjfrzCw5ria4nLChERcUXFFwScE1BRcVnv3Nc7VxXUFM4F+NuMC1pcGhRQzRgfjA9QUxUqViIavo+gHXGFxkEpxowWUm3waBChKBvCSgvEVABERABGKOQPrWY8w1M7Yb1K1TomF8hreS7xjLBzPrjNuIZp3DaeqzCIiACIiACMQfAbU4tglIBMRA/zIDjf91g0ML+x+eaeje9SuPMdCxaoIIiIAIiIAIiIAI5BEBiYA8Apvf2SIEenUrbWzqzJ1Nj/ndApUnAiIgAiIgAiIgAiKQXwQkAvKLtMoRAREQgWggoDqKgAiIgAjEBQGJgLjoZjVSBERABERABERABDImoCPxR0AiIP76XC0WAREQAREQAREQARGIcwISAXE+AFKar1cREAEREAEREAEREIF4IiAREE+9rbaKgAiIQDgBfRYBERABEYhbAhIBcdv1argIiIAIiIAIiEA8ElCbRQACEgFQUBABERABERABERABERCBOCIgERBHnZ3SVL2KgAiIgAiIgAiIgAjEOwGJgHgfAWq/CIhAfBBQK0VABERABEQgjIBEQBgMfRQBERABERABERCBWCKgtohARgQkAjIio3gREAEREAEREAEREAERiFECEgEx2rEpzdKrCIiACIiACIiACIiACOxPQCJgfyaKEQEREIHoJqDai4AIiIAIiEAWBCQCsgCkwyIgAiIgAiIgAiIQDQRURxE4EAISAQdCS2lFQAREQAREQAREQAREIAYISATEQCemNEGvIiACIiACIiACIiACIpA9AhIB2eOkVCIgAiIQmQRUKxEQAREQARE4CAISAQcBTaeIgAiIgAiIgAiIQEESUNkikFMCEgE5JajzRUAEREAEREAEREAERCDKCEgERFmHpVRXryIgAiIgAiIgAiIgAiJw8AQkAg6enc4UAREQgfwloNJEQAREQAREIJcISATkEkhlIwIiIAIiIAIiIAJ5QUB5ikBeEJAIyAuqylMEREAEREAEREAEREAEIpiAREAEd05K1fQqAiIgAiIgAiIgAiIgArlLQCIgd3kqNxEQARHIHQLKRQREQAREQATykIBEQB7CVdYiIAIiIAIiIAIicCAElFYE8ouAREB+kVY5IiACIiACIiACIiACIhAhBCQCIqQjUqqhVxEQAREQAREQAREQARHIewISAXnPWCWIgAiIQOYEdFQEREAEREAE8pmAREA+A1dxIiACIiACIiACIgABBREoSAISAQVJX2WLgAiIgAiIgAiIgAiIQAEQkAgoAOgpRepVBERABERABERABERABAqGgERAwXBXqSIgAvFKQO0WAREQAREQgQggIBEQAZ2gKoiACIiACIiACMQ2AbVOBCKNgERApPWI6iMCIiACIiACIiACIiACeUxAIiCPAadkr1cREAEREAEREAEREAERiBwCEgGR0xeqiQiIQKwRUHtEQAREQAREIEIJSAREaMeoWiIgAiIgAiIgAtFJQLUWgWggIBEQDb2kOoqACIiACIiACIiACIhALhKQCMhFmClZ6VUEREAEREAEREAEREAEIpuAREBk949qJwIiEC0EVE8REAEREAERiCICEgFR1FmqqgiIgAiIgAiIQGQRUG1EIFoJSAREa8+p3iIgAiIgAiIgAiIgAiJwkAQkAg4SXMppehUBERABERABERABERCB6CMgERB9faYai4AIFDQBlS8CIiACIiACUU5AIiDKO1DVFwEREAEREAERyB8CKkUEYomAREAs9abaIgIiIAIiIAIiIAIiIALZICARkA1IKUn0KgIiIAIiIAIiIAIicLAE1q5daz169LCuXbv60LdvX0tOTj7Y7PY7j7z69+9v8+fP3+9YRhFTp071daJuGaXJKn7EiBFGyCpdpB2XCIi0HlF9REAEIouAaiMCIiACIuAJ7N6927/n5KVixYr2wgsv2JAhQ4zPY8aMyUl2OT63efPmNnDgQKtQoUKO84q2DCQCoq3HVF8REAEREAEREIE8J6AC/kdg1bpd9sSrm+yB5zZZ/9c22Zr1ORcD5I4BvmTJEj762ftu3br5FQJWC4KZeWbYg5UD3hEQzPQz48/MPyeThsDnIJAmyI/zmPHnGO+sQFAG77Nnz7YgL/ImLYHj1I00fCdwnDwIlEccZfzxxx9E+UC9OTc4Rj38gQh8kQiIwE5RlURABERABERABEQgEgh4AfDKZvtj4S5btXaPzf1zlz32n9wRAhjkCAGM+dGjR9uAAQP8CsEVV1zh3zGoZ8yY4VcOMMAbNmzoRUJ2uNSrV88GDx7s8+nXr599/fXXqa5HixYtsjvuuMPMk6+dAAAQAElEQVT69OljxYsXT82ue/fuPn3nzp2tQYMGVrNmTZ+GVQvy2rJlixcrGPaTJ0/29aLOixcv9nnQjueff96C+t9000329ttvp5brE0XQi0RAup2hSBEQAREQAREQAREQgVc/2GLrN+3ZBwTfBw9P2icuu1/WrFljGNvMlGNkByJg7ty5qfHPPvuskW7r1q3ZzTbddAgHyundu/c+hvixxx5riIT0TgqEB+dxHKHCZ2b858yZQ5Sv20knneRdiHAjat26tY9HBODi1LRpU/+d95IlS9rSpUv990h7kQiItB5RfURABAqOgEoWAREQgTgh8MWkbXZbv/V2fe/Mw7xFu9IlMufPnVmeS96UQVlBJhjJGOfMzjObjtG9bt06q1WrVurMPTPvzNKXL1/en4ZoIBx11FHe8PaRWbxgvJOEvCgLY5zvWQXSt2nTxpdD3VihoL6sBLASwfm4CfGeNtAOVgvSxkfqd4mASO0Z1UsEREAEREAERCBfCMRjIaMnbrVt27PR8j37rgIEZ4QsFHzM9J0yKCttImbia9eubRMmTLAaNWr4mfqZM2fuk4wZdMQBhjmhQ4cO/jjigFl3Aob6+PHjfXxGL6wqkDaj40F8IBxYnQjignfOJx++I0bYB0BcePlp20F7SEM850VakAiItB5RfURABERABERABEQgjwkc06ioFSmcdSGhUMjSygD/PXsawJdBWemVxIw7qwEYyvjRDxo0yPv8437DxluM/V9++SU1Dpcc/PFxwcEQZ3WgZ8+efhUhbf7169c3XIzI66233rLsrAQgAiZNmuTLoyxm9lm5CMrZs1cQIWASEhKMNA899JAdffTRvnjKCG8H7eE78T5BhL1IBFiE9YiqIwIiIAIiIAIiIAJ5TOCq9gn28kPl7NV+WYf+d5exBocWtsrlC9kRhxW2AfeUydZ55E0ZlEVzMN5x8+Gd7xjTTzzxhHe94TMuN8z4E5j1nzdvnt+gy3dCu3btjI3CnMtx4jinV69exneMbT6TF2Xw6E/SsFmXeI4zy49RTx4E0gbHiCc9gXw5FsTxnacIEcd5QTxlIAYon3iOkzY8D+IjMUgERGKvqE4iIAJ5T0AliIAIiIAIZItAxXKFrFe30vbYXWXsnutKW4Wy+WM+srEWFxxm8wm4/bRs2TJbdVairAnkTy9mXQ+lEAEREAEREAEREIE8J6ACoocAM/esHDCrTmDWnRn+6GlBZNdUIiCy+0e1EwEREAEREAEREAEREIFcJxBnIiDX+SlDERABERABERABERABEYg6AhIBUddlqrAIiMABE9AJIiACIiACIiAC+xCQCNgHh76IgAiIgAiIgAjECgG1QwREIGMCEgEZs9ERERABERABERABERABEYhJAjEsAmKyv9QoERABERABERABERABEcgxAYmAHCNUBiIgAhFFQJURAREQAREQARHIkoBEQJaIlEAEREAEREAERCDSCah+IiACB0ZAIuDAeCm1CIiACIiACIiACIiACEQ9gRgRAVHfD2qACIiACIiACIiACIiACOQbAYmAfEOtgkRABHKdgDIUAREQAREQARE4KAISAQeFTSeJgAiIgAiIgAgUFAGVG5sE1q5daz169LC+ffvazJkzbfDgwbHZ0AhplURAhHSEqiECIiACIiACIiACsUwgMPJfeOGF1GbOnz/f+vfvb8nJybZu3Tpr27atHXXUUfbYY49Z06ZNU9Nl9WHEiBHWtWvX1DB16tSsTjmg4+QXXu+sTqY9iBnqlVXajI7Dizx4zyhNTuKjUATkpLk6VwREQAREQAREQARE4GAI7N69+2BO2+eckiVL2qJFiwzjf58D7ku9evXs3HPPtQ4dOtiQIUOsefPmdiD/Onfu7M/r16+fDR8+3PLKeM5OnWhnnz59fFuyk74g0hQqiEJVpgiIgAgcMAGdIAIiIAIiUCAEdv65wVa2HGorGrxmq1oNtZ2LNh50PRISEuzMM8+0t99+28/+h2fEbHswm9+tW7dUoRDMqgfHSBd+XtrPNWrUsIoVK/qVBY4xgx+cG8zMIxBwPQrig/JIG+RPmvRm4kkTnMdx6kdgRYPAMfIgHe8IHvInnkAdiOczgWOkoa6UGdTr+eefJyo1cB7pCeSdeuAgP0gEHCQ4nSYCIiACIiACIpD3BFRCwRJAAKw67T3bPnGx7Zq/wbZNWGwrWwzJkRAI3Hzw+w9vHTP/rAAQbrrpJhs9erQ/zN4AXISIz84s/9KlS/15iAGM7Zo1a/oVAvL5448/DIN7woQJ1rp1ax/PCkK7du2MlQh/YhYv3bt39+dRH8RG0A6EACKHeNoSZEO+lI3hXrt2be/uxHHSEcLbyvegXrR5zZo1PhvaMWPGDL9PgryIJ84fPMgXiYCDBKfTREAEREAEREAERCBaCWx+5gdbUmagLQ49lWlYXvcV27Vk8z7N3L0kyZYf8kqm5wX5UgZlhWdQokQJa9OmjTfyt2zZknoII7pv377er//ZZ5/18cTxoWXLlrx5Qx1Det68ef57+MuwYcP8uc8995xdf/31hkvOkiVLLIhnxv3nn382DOjw8w70MyKCvJiRnzRpUurplEe7UiPSfEB4nHTSSb4NtCurttJmRAbZ0A7ypgwCn2NcBNBsBREQAREQAREQAREQgdwksPGJqbZn047czDLdvCiDstIeTG81YMyYMX6WnNnwO++805+CsZxdo50Zfc5t0KCBYXCTAcYzeREfBGbhWR0IxMH48eMNg5v0WQXqw36D+++/368GtGjRIqtT/HGEA6sQ5513nv9+oG2lHf7EXHzRSkAuwlRWIiACuURA2YiACIiACOQpgZLt65sVL5ynZfjMXRm+LP/lfy/BbPbIkSP32xtAqsDorVChgvfvD4x6jOm///7b6td39SdhOoFZ8smTJ/uNwRj8uBVhvIcnxYUH1yKEwcCBA41yOI44CMqmzMwECHlmdpz8CKRDOHTs2NGvThAXHoLyqAMz/8EqR3j54e0gP9pEXHg+B/pZIuBAiSm9CIiACIiACIhAnhBQpvlHoPygs63W1jut1p67Mw3VFt5ohWom7lOxwjVKWbW/b8z0vNR8XRmUZen8YzWgYcOGqUfwgUcU4GYzbty4VIOZ78zW8967d2/DmMZgTj0xzQd88HEZwojGUMawDtx32HTL5lvOJy/yJOCvTzasCARl4YPPucQHAfFy+OGHG+eSZ1JSUnAow3f2KMyZM8efE5SVUVsRMIMGDfJuTdQzKD+8HZRLPHEZFpqNAxIB2YCkJCIgAiIgAiIgAiIQjwSK1CljVSZ1tWIta1nhemWtWOvaVnlKVytSq/QB48Dw5rGZvHMyBjXfCXzGeGfTK7PzPBkHY5d0pGe2nnhCesYvjxUlkJ7A5t3gO585j0A+lIVrTrASgABgRh+jO7ws6kUgjjLJh7zJl7wIPA2IY+TZq1cvow2kIZCeY8QF7eIc4sPjwtsaHk/7g/KD/DifQB7E5SREkAjISTN0rgiIgAiIgAiIgAiIQF4Q8ELg60ut+rzrrcq4Sw5KAORFvQ42Twz2Vq1apc7MY1AzM4+xf7B5RuN5EgHR2GuqswjEEgG1RQREQAREQATymQAz9MyoB4HZ/XyuQoEXJxFQ4F2gCoiACIiACIhA/BFQi0VABAqWgERAwfJX6SIgAiIgAiIgAiIgAiKQ7wQKSATkeztVoAiIgAiIgAiIgAiIgAiIwF4CEgF7QUT6G7+ox2Ot+ClpQpcuXWz16tWp1Z44caL/+WuOEd56663UY3xgBzzxBH4a+7fffiNaQQTyl4BKEwEREAEREAERiAgCEgER0Q2ZVwIB8PDDD9stt9xiPLv2uuuusxUrVhhxHEMA8CxcjvHrd1WrVrXXXnvNiCdnBEDw3Nu+ffsaz7TlPVxEkE5BBERABERABPKCgPIUARGIPAISAZHXJ/vVKCEhwR5//HFr1KiRP9asWTNLTEy0lStXGiLg9NNP94+5MvevUqVK1qRJE/fJbOHChf6dH7QgDV8aN25siITNmzfbqlWriFIQAREQAREQAREQARGIMwL5IALijGg+NrdKlSqGQMioyEMOOSSjQ1aqVCmrXLlyhsd1QASikQCrXri8EdJze0M0B251aV3mWDnjvCCkPR6NPFRnERABERABEciIgERARmQiNB4j5qWXXvIuPZ06ddpPBGDI8FPb/BQ3KwZpm8G5uBK1bdvWWDVIe1zfRSDXCORzRgiAzNze2AdzySWX2MyZM/erGddNWpe6oUOHGufsl1gRIiACIiACIhADBCQCoqwTn3rqKW/EsC8gcPEJmoDB0r9/f+/u8+CDD+4nEJjZRCCcccYZduWVVwan6V0EYoJAVm5v06dPt7p169qll166X3u5ljifA4hjXOrYOyOXOYgoiMCBEVBqERCB6CAgERAd/eRryUwnRjwCIK0RjwDo2bOnd/N54YUX9pvlRwCwWRgBEBg7PlO9iEAMEwh3e+OaGThwoN9Pk1mTuZamTJnixTR7aDJLq2MiIAIiIAIiEK0EclkERCuGyK83RnxGAoCn/PC0Hwye9AQArg4SAJHfx6ph7hE4GLc3RDb7AW699VZfkT59+uwnpv0BvYiACIiACIhADBCQCIiCTsTIHzVqlK8pxjyGShAw8EePHu0fGYqvf+fOnVN/L4ANkJz7wQcf+HMREcF5vCMs/AG9iEBOCUTQ+YxrxjqrXsz+Z7dqrJDxmF3CiSeeaIgB8sru+UonAiIgAiKQOYG1a9cak5a8Z54y947Onz/fcJVOTk7OvUxjJKdCMdKOmG4GPsrvvfee/40ADJTwgC8zhk54XPAZ1wfO5T2IC3/nvJgGp8bFHQGMdoQyAgCj/mABsMGYc6dNm+Yfw8tnBRGIFQK4vPH0LAKfw9sVrIgxUURgoik4zoMpmFwinsCPVjLRFBzXe+wT2L17d+w3Mo5aKBEQR52tpopALBPAWDlYAYB4IAR8eFIQn0844YT9NtgTryAC0UqAcc4qFxvf07YBAcB+mBdffNFYfeYpc8ygIhQQAPxAZdofrcT1Lm0++h57BBZv2mxXjfnC2n70qV3j3pdtTspxI5mhZ1Xg3nvvNcTlkiVL/Iw9Y65r1642depUI023bt2M76QJVhBGjBjh44gn4ApNet6DivGZuOA77+H5cV5wnLQE4sibtPEQciAC4gGP2igCIhANBDBQsnJ7w/hh9hKhQJt45zvigVWxv/76K9WVDnei9Dbgc56CCEQrAa4TVrd4QhYGfng7mNGfNWuWf4IWvzHDb9AgghELPFmL7+n9aCVP0CLf8Lz0ObYIIACuHPO5/bBipS1yYmCae+/62VjLDSGwaNEi69ixo+GxUKFCBcNlh7E2ZMgQY4zi7jxgwADj+xVXXOHfEQIzZswwjHZCw4YNvSDIDvV69erZ4MGDfT6I3q+//tqXyblr1qzxxzp06MDXuAgSAXHRzWqkCOQigQjMij8aKTS/0gAAEABJREFU/BEJd3cLPmPgU2Xeg7jwd1zqOI77UHg86YlXEIFYIRBcJ1dddVW2moQYyCghohuBgFAg34zSKT76Cdz3zXe2ckvyPg1ZmZxs9307aZ+4g/mCAY+xH5xbsmRJa9Omjf+KIJg7d651797dG/nPPvusYahv3brVHz/YF4QDM/7c8ykjyIdyKT/4Hg/vEgHx0MtqowiIgAiIgAhkQgBDnl+hX7BggS1cuNCnDN79FzPDLYh9BKygsVrG3huJ5YBO9L2/Oft3O+GdodbkzXcyDT+uWpVu41gRyOpcjlMGZaWbSSaR69ats1q1avnZeVYCCDy1rXz58v4sxAHhqKOOMlYRfGQWL4H7D3mxEhBvRn9aPBIBaYnouwiIgAiIgAjEGQFEAP7+NJs9Axj6uMzxPQiNGjWykSNH+odUsG+A/QPaHBzQib73wTNn2ZadOw++4nv2ZOtcyqCsbCUOS1SjRg3vqpP2V96XLl3qxQGGPKHDXvedihUr+gc5MLuP7/9PP/0Ultv+H1lVIO3+R+InJpsiIH6AqKUiIAIiIAIiEI8Ewo18XOPYF5OYmGjNmjXbDweuQnXr1vWPp549e/Z+xxUR+QTOqFPLihbK2gwMWcjSmvt8D4VC2WokZVBWthKHJWKWnn0AgwYN8u5AuPCwaZeVgF9++SU1jo3DGP34+yNm+f7cc89ZnTp1wnJL+Vi/fn3DxYi82CdGGSlH4vM1696PTy5qtQiIAAQUREAE4pIAG4V5QhC/mYE44DtPZ+EdIAsXLjRch6pWrWqNGzcmSiHKCDx08on285WX2ayrL88yfNXxIjvB9XXt0qWsebWqNq5ThyzPCfKlDMoCD247uPTwjtHeq1cvCwxx3vlOPGkJfA428gaz/vPmzbMGDRr4zb3E4aLGRmHS4x5EHHvEKKd58+ZGHuRL/pTLMdI8//zzFsRzHmnJI55CoXhqrNoqAiIgAiIgAvFKgKf4YMi3bdvWcLFgYy+uP4FLDz7SuAEROnfubE2aNDE2T8KL35y55ZZb7JprrvFP0eK8UqVK+Se0cIw0CrFLoHqpRHvjvLNszMXt7fVzz7JqiQlWUP/YSIwrD7P5BFatgt92Kag6RWu5EgHR2nNp6s0jvHiG73kffmxX59IzfNMUoa8iIAIiIAJRTABXCWZBMZrCAz9GiSGPwR8ez/fw5rIiEOwJIF1wXngafRaBvCbAjD6z/MzmExjTzPDndbmxmH86IiAWmxnbbUIABM/w/XvTZpuei8/wjW1yap0IiIAIiIAIiIAIxCcBiYAY6Pf78vAZvjGAR03ILgGlEwEREAEREAERiBsCEgEx0NXLkrak2wpWBJoPed9OfneYnfreB9by/eF25rARds7wj6zNhx9bu48+tfYfj7SOn35ml4wcbV1GjbErRn/u3Ym6ff6V3fjFOLv5y/HWfdwEu2P8RLtrwjfWa+J3dt83k+xf331vfSZNsYcnT7VHp0y3x6f9YAOm/2jP/PizDfzpF3vxl5n28oxf7ZWZs+z1WbPtv7N/t3d+n2PvzZlrw+bOsxHz5tsn8/+0UX/+ZWP+WmhfLPzbxv292CYuXmrfLV1mk5ctN55B/OPKVTZj9WqbtWat/b5unf2xfr0t2LDRFm3aZEs2J9nyLVtsVXKyrd26zTZs325JO3bY1l270uWhyPgmwIqZXObiewyo9ekTUKwIiEB8EpAIiIF+r1kqMd1W7NmzxxvFG51xvG7bNludvNUbzRjPizZttj+dMT1v/Qb7fe06b2TPXL3GfnJGN+IBIxxj/JslS228M86/XPS3jf1rkTfaP13wpzPiF9gHf8yzoXP+8Mb9W87If2PWb/aqM/oHOeP//36eYc87MfCsEwVPTv/JnnAiAbHQb/I0e+j7KU5ETLZ/fjvJi4q7J3xrd3490W53YuOWr8Z78YEIuWbMF3alEyWXjRrrRUrHTz6ziz4eZRc48dLmw0+8mEHUtHr/Qztt6AfWwokdRM/xb7+33w+fHOfi+MGSk959307ZK4jOcILorA8+svOcIGo74lO78OORdvEno6yTE0UIoss/G2sYjdeN/dKud6IIQXTbV19bDwTR19/YPRO/tXudIHrACaIHJ022vk4Q/XvKNHts6nQviJ7+4Sd7zjH4P8fiJSeKEESv/Trb+NGUt3+bY+/+Ptfen/uHffjHfPt4/gIb6biOdoLo84WLvCCasHiJwf97J4imLl9hCKJfVq02+uk312dz1623+Rs22MKNmww3sGVJSf5XHdds3Wobtm23TU4Q8XzmdAdHnEUiAOQyF2edruaKgAiIgAhkRsAkAjLFEx0HnzjtFKtSsuQ+ld3jvoVC2XuGr0sa8/+3udUBDOJN23fY+r2CaIVbRcBwxoD+a+NGm+8E0RxnWGNgY2j/7AzuH1astCnOAMcQxyD/2hnmXyGInKE++s+F3nD/aN4CG+4M+fedIMKwx8BHEA12Bv9/nCBiVeQFJwQQRE85YdDfCSKEAoKh7/dTrbcTEPd/+70XFPc4QfQPJzAQRLd+9bVfiUGAXOuECIKoqxMmCBSESgcnWC78aKSdP+ITL2QQNK2HfWinDx1uLd4bZie5VSCET5N0fg2y2Tvv2YnuOOkQUAipsz4YYecO/9jnd4ETWgguVokuHTnGKJfyr3H1QKDd9OU4o363j5/gBRxC7t5vvjPaQXse+n6KIfgedYKI9tJu2o8whAdc4AOnt3773YbsFURwHOF4fuoE0WeO71jHGd4IUfhPcqtECCL6BcFKP812q0T0G/33p+tHBO5SJ4jo39VOECGAEWwrtyTvM85XuhWk+5wQ3SdSX0RABERABEQgTghIBMRAR1d3KwFDzj93n2f4julwoU27/FL7/rLO9m2XTjbh0o42rnMH+6LTRTb64vY2ssMF9kn7dvbhhW1tWLs29l7b8+ztNufYf88721479yx75ewz7OWzWtsLZ7S0ga1Pt6dbnWYDTj/VHj+thf37lJPt4RYnWZ+Tm9sDJ55g9zU/3no2O87uOv5Yu+PYo+22Y46yW49uajc0bWLXHdnYrm58hF3eqKF1adjAOjeobx3q17P29epau7qH2nmHHmJnH1Lbzqhdy1rWqmmn1qxuJ1WvZidUq2rHValsR1euZEdWrGhHVChvh5crZ3XLlrFDypS2WqVKWfXEBKvsxE+FEsWtbPFiVqpoUStZpLDpX9YEknfuss1upWCDWzHAlWqVM4iXJW2xxZs3GysLuFzhesUq0a9r1hgrEKxETHOCaLJbmfh2yTJjpWLcosXelWuMW8EYueAvv6LBygYuX7h+veNWPFj5YAWElZCXnSj6PyeIWCFhpWTA9B/t8ak/2CNuBaWvE0SsqOBqhstZT7fScpcTRKy84JLGSswNX4wzBBErNLiudRk1xjqPHO1XcFjJaedWdHB1O9ut8LDS09IJIlzhcClLjwqrXhw/060KcR7ucbjG8YStbm71h5WpO9zKD25w//pusnd/Y1ULtzfEzKu/zvKubqyIIV5wb2PVDMECJ4TKLCdSWHFDnOC+hihBkKZXH8WJgAiIgAiIQH4RKJRfBamcvCWAEAh/hm8dZygnFCliZYoVs/LFi1ulEiWsakKC1UhMtDqlS9lhZcpYvXJlrWH5cta4YgVrWqmiHeuM7uOrVrETnQHeokZ1O61mDWtdu5adWae2nXtIHTv/sEPsgrqHWYf6da3j4fXskgaHW9cjGtiVjY6wa5o0sm7O4L/xqCO9AEAI3HncMXa3Ewa9Tjje7m/ezHqfdILxgyH/PuUke/TUk40VjKdanmrPtjrdnndi48UzW9mgs86wweecaW84IfKWEyWIm6HtzrPhF5xvH7Vva59edIF95gTO2I7t7ctOHezrSy62by7tZJO6dLYpXS+x6Zd3SfcHTKY5QTTZHSfdRCeIxne+2J1/kfHMY/L75KJ2NsIJog9cOQgiyqV8nof8qqvPy04QUT/q+YwTRE+6ej9xWgvfjn57BdG/nCD6p2sn7aXdtL/7XkEEF/jA6QoniC47ooFd0vBwz/Eix7Od49rG8YUzvFvVqun5n+wEEf1BvxzjBBH91KhCed9v9N+hrh/58Zbqrl/p30olS1g519+lixU1+r944cKmf44AS2PuLe1/XOYwyjHOMdIx1jHaEQcY8RMXLzWMeox79rFg7LO/Bbc3xMwzP/zsXd0enjzVEC+IBUQDgqWbExEIFUQF4gKRgdhAdISv0OC+dvK7w/yenXOGf+T36nTc65KGGGFvDiKIPTm40LEX59Ep0+3J6T8ZdcD9jhUV9tzgosdem7F/LfJufLj00RZWTNhTw0rJUrdKsjp5q+EmyApZWib6HtsE1DoREAERCAgUCj7oXQRimQAGcWm3UlDWrRhUdIKoSkJJt5KQaBjQrCzUK1vWGpQvZxjYGNqsQLAS0dwJIgxxBBErFaxYnOMEURu3goHhzorGxXsFEYY9Bj4rH6yAsBJyi1sRQRCxQsJKCSsmCAUEQ5+TmvsVlUfcygqC4km30sKKCysv/+cEEcIDAfKaE0Ss0LzjVnsQKAgVVnBYyRnlVnQQMl+6FZ5xbqVnwiUd7Tu38jP5sksM4fPjFfuLoulOKE1FELlVIgQUQupLJ6g+73iRjb74Qi+0EFwIr/fdKtG7bc81BNEbbpUIgfYft0r00pmtvXBDwCHk+p9+ij12agu3SnSSIfQQfPef2MzudQLwnmbHGoLo9r2rRDc5oXh90yZeOF7JKtERDe1SJ4g6HV7fEJgIzbaHHWrnHlrHzqpT2wtR+J/ihCmrRM2cUEWw0k9NnIBllai+E7SHuVUiBC57ZKo5wYsgQgAjhBNc36cd3+iCUCiUNjrfv7ORHYMcw5z9OuzVYQUGwx0DHkMedygMewx8DH0M/tdnzfYb8NmIz4oKwgCBgFBAMCAcEBAICVZMOn7ymbFScrZbJeEhAQgP9so02esuhjBBoCBUECwIFwQM5yNocrIqgguXVkXyfWipQBEQAREICKT7LhGQLhZFikDsEihZpLAlOqO4rFslwpUKl6rqiQmG8VyndGnvcoXrFcY1RvZRlSp516wTnPGNEY4xfnqtGt6FC1cuXLow2i+sd5gz4ut5l68uDRvY5c64v8oZ+dc2aWwIopud8Y+bWA8nBv5x3DHehew+JxIQCw86QdS3xYlORJzsXc4QFU+3PM2ea326d0lDECE+ECFvOjGC6xqCCJGCWPm4fTsb6VaJRl/c3hAzX+0VRLjC4RI33a0EfelEzglVq3rhh7jDZY7VIVzlvnQiCkGFuCJfRBcucYixp93KD25wuMDh/taz2XHe7Y32IPZwdcPNrX29ugYLhOKpNat7l7aj3OoNHHFjw4UN1nCnDwpFgAAJH+W4KOXVqgguXFmtijT97xBjrwob/Fu9/6Hfn3LBR5/6p5dd9tlYYz8Ke1HYL8MeFPafPPT9FGPfCXtO2G/CXhNWRdhjwv4S9p60nsgAABAASURBVJawr4S9POwnYS8J4oo9JOwDYk8Q+0bYRK9VkfDRoM8iIALxQEAiIB56WW2MbwJqvSeQnsscq0OV3MpQ9cREw7UK97imlSoa7le4xOGWhYsWqxO4wOH+dk2TRoZ7FysbuH3h6sbqx6OnnmysiuAyNuisMwyXtnfd6g0iBTc2XNhYdZnkVmBYjZl5VVf7xYVpTqCwesNKDqs6rPCwT4eVH1aBXj6rtbE6xJ6cR1wZ7MVhHw4rS6wyIbBYfUJ4dahfz++1QZyxcoVoO65KZb+vBmGHyKvuBB/iDyFYtFDk/AnYvWePJe/c5R/1uyo52e9PYW8KqyIzVq029qOwF4VHCY/5a6Hff8LeE/adsOeE/SbsNWFV5JEp04z9Jewtuevrb4ynerGfhL0krIpc/Mko44lgZ7EqMnS430QfrIoc89a71nzI+/6JY2yWb/PhJ/6pZGyQZ3M8qyK3fvW13xDPZnj2irAJng3wbH5nr8jgX2cbG97fn/uHfTR/gbHJ/atFf/unffGgAR46wIZ2NrPzYAI2sa/fts0QYjsdBz9gC+hl8abN/qlo5334sX9c9LLNSQVUExUrAiKQ1wQi5y9AXrdU+YuACIhAhBEo4lYDEooUsXLFi/s9O7insdeDfTrsAWE/yGk1a/h9OezJucitNrAXh3047DFhZQVXK/ah4ILFfpsnTjvF77NhDwsrJ7hysa8GF6/RF19oX3bq4PfR4BL285WX+T00uI1pVSRlcOzYvds/WpkN88uStvjfJGGT/K9r1vjH9E5ettxviue3TdgMz14RNsGzAZ7N7+zTYNM7G977fj/VHvj2e2OTe4/xE/3Tvq4b+6Vd7lY22NDOZnaMbTax8+jiE94Zake7FZHcWhU50FURVklYsWHFBHGCO1pXV1cJgZSxoVcRiDUCEgGx1qNqjwiIgAgcIAE2kBf0qsisqy83VkVw4cKda/TF7Q03L1y+cP9C0LAqgosY7mL/PuVkw42MfSf/OP4Y/1Qy9prggsYekw716xpuauwrwX2NVRH2kuDiVr9cWf+ABPaOsG8EIWYR9K+gVkUuHTXa//hiOAo9Sjechj6LQFQQyHYlJQKyjUoJRUAEREAE8pIAxjhGOcZ5ndKlDGMdox3jHSOeVRGMeox7jHyMfYz+649sYqyKsNcEUYA4QCQgFhANbGRHRCAmEBWIC0QGYgPRgfhAhBB+uKKLf7Qym+x5pDKPUx5+4fn+McrsR2FvCo9OZs/KY6e2MPaysK+FvSLsd6Ee1zZp7PfEsNn9wnqH+U3uPGmN/TRsbMfl7IgK5Y3N7OzFYRM7G9hLROjTvJa7FZG87HflLQIiUDAEChVMsSpVBEQgTwgoUxEQgRwRwBDHIMcw55HKPE75iPLlDcMdAx5DHoOep1dh4GPoswn+miaNjCdfsU/jnmbHGsIAgYBQQDAgHBAQCAk2n7NXhM3sbGRHcLCBHQGCECEgTBAoCBUEC8IFAYOQQdDkdFWEtiCwEFoILoRXEQuly459JOkeUKQIiEBUE5AIiOruU+VFQAREQARikUBCkSL+N14wzjHSMdYx2jNaFTnQVRHECKICcYHIQGyM7XiRVSlZch+cPE758dNO2SdOX0RABGKDgERAbPSjWiECIiACIiACOSJQvVSi8UOJ4Y/Sfff886xaYkKO8tXJIiACeUYgRxlLBOQIn04WAREQAREQgdghgBB447yzjMfVvn7uWRIAsdO1aokI7EdAImA/JIoQgSghoGqKgAiIgAiIgAiIwEESkAg4SHA6TQREQAREQAQKgoDKFAEREIHcICARkBsUlYcIiIAIiIAIiIAIiIAI5B2BXM9ZIiDXkSpDERABERABERABERABEYhsAhIBkd0/qp0IpBDQqwiIgAiIgAiIgAjkIgGJgFyEqaxEQAREQAREIDcJKC8REAERyCsCEgF5RVb5ioAIiIAIiIAIiIAIiMCBE8iXMyQC8gWzChEBERABERABERABERCByCEgERA5faGaiEAKAb2KgAiIgAiIgAiIQB4TkAjIY8DKXgREQAREQASyQ0BpREAERCA/CUgE5CdtlSUCIiACIiACIiACIiAC/yNQYJ8kAgoMvQoWAREQAREQAREQAREQgYIhIBFQMNxVqgikENCrCIiACIiACIiACBQAAYmAAoCuIkVABERABOKbgFovAiIgAgVNQCKgoHsgB+W/9dZb1rp169TQr1+/fXL77bffrF27dv542mP7JNQXERABERABERABERCBvCYQUflLBERUd2S/MgiA1157zfr27Wvjx4/3oXfv3qkZbNmyxV566SU78sgjLTExMTVeH0RABERABEQgnACTROETSvx94Th/R3r06OEnkjjepUsXW716NYcUREAEYoCAREAUdiI34VGjRtkZZ5xhp59+erotmD59ui1YsMCaN2+e7nFFFgABFZmvBNIaNhgxxAWVCF8p4xjGDkZPcFzvIhAPBLgmpkyZYi+++KKfTGJS6corrzSuhYcffthuueUWH3/dddfZihUrjDiOxQMbtVEEYp2AREAU9vDs2bP9zfjPP/9MnaHBiJk4caJvDTfoDz74wE488URr1KiRj9OLCMQjAVbBwo2bYLUMAdCzZ09/jWD0sKI2c+ZMe+qpp+IRk9qcxwQiNXuuAwTApZdeut/fioSEBHv88cdT45s1a+ZXlVeuXOkFQqS2SfUSARHIPgGJgOyziriUhx12mJ+hGTZsmFWtWtXP5LBKMHz4cL8K0KlTp4irsyokApFAgJWypKQka9mypa9O48aN/TU0a9YsuTt4InqJBwLBdYAQZiKJwD4yxEFG7a9SpYohEDI6rngREIFUAhH/QSIg4rso6wpWqlTJmjRpYps3b7Y//vjDcBXSKkDW3JRCBAICGDUYN8F3vYtAPBHA+EcIsGpGu9lPxooynwl8Jg7hzOQS1wvxCiIgAtFNQCIguvtvv9qvW7fOi4Fx48Z5V6Fbb73VuHHzXT7P++HKuwjlHBEEGPtcAxg5hMBl7pBDDvH1mzBhgn/HyMHNwX/RiwjEKQGui7p16xrXAtdEgAE3Odzl2BeQ0T60IK3eRUAEooeARED09FVqTdO6LrB0i18nN+9WrVrZyJEjvZtQMLODXzSbiAcOHKhl3FSK+hDrBPD/5xogMMPJddC/f3/jesGQ4ZpAHCMOOnfu7PfZxDoTtS/vCcRaCWwc5jpBALBhONbap/aIQDwTkAiIwt7H/adPnz5+xh/jhZlOBACbuLRMG4UdqirnOYFghpOVgVWrVvnywkVCsK8GtzquL59ALyIQ4wSCzb7Tpk3zm33ZI8CMf3Ad8KhQCYAYHwRqXm4RiMp8JAKistvMP7EhfMY/o1l+ng5EOgyeKG2qqi0CB0yADfLMYAYuDQsXLvSb5dlAz0pa2gxHjx7tRTX+zmmP6bsIxCoB/j706tXLMPzbtm1rTC6xQsbfC64h9pfRdn6ThhWzIARudRxTEAERiF4CEgHR23eqeaQQUD0ijgCz+Rj0l1xySereGFbLMGY4hksQT0EJjJqhQ4fagAEDvLiOuMaoQiKQhwRwjcNlLggIAIrjOnnvvfdSXUuD47xzDmkUREAEopuAREB0959qLwIikAEBZjlZBcNoIYSvlqU9RjriMshK0SKQLgFFioAIiEA0E5AIiObeU91FQAREQAREQAREQATyk0DMlCUREDNdqYaIgAiIgAiIgAiIgAiIQPYISARkj5NSiUAKAb2KgAiIgAiIgAiIQAwQkAiIgU5UE0RABERABPKWgHIXAREQgVgjIBEQaz2q9oiACIiACIiACIiACOQGgZjOQyIgprtXjRMBERABERABERABERCB/QlIBOzPRDEikEJAryIgAiIgAiIgAiIQowQkAmKkY3f+ucFWthxqy+q/aqtaDbWdizbGSMvUDBEQARHIXwIqTQREQATigYBEQAz0MgJg1Wnv2faJi23X/A22bcJiW9liiIRADPStmiACIiAC+UmAvyeaUMpP4iorggjEXVUkAmKgy9de8ZntWrJ5n5bsXpJk664cvU+cvohAPBOQcRPPva+2Z4cA14gmlLJDSmlEIDYISATEQD/u+jt9159tbmVgcegpCw9LEp6zJYkulHKh9EBbUvZ5W1LOhfIv2JIKL9jSSv9nSyu/aEuruFDtJVta3YUaL9vSmi/bstqDbFmd/9iyQ1w49BVbVteFeq96F6Tlhw+25Q1fs+VHuNDodVve5A1bfqQLTd+wFUe9aSuO+a+tONaF496yFce7cMLbtrL5O7byRBdOcsGtXKw85V1beaoLp79nq1oONdyaVrV+31ad6cJZw2zV2S6c84GtPm+4rW7jwvkf2up2LlwwwlZf6EL7j2xNh49tzcUudPzE1nRy4ZJPbc2lLnQZaWsuG2lrLx9liKa1V35ma68ebWuvGWNrrx1ja68bY+uuH2vrbvjc1t3owk1f2LpbvrR1t35p62/7ytZ3d6HHOFt/hwt3jrf1/3Dh7q9twz0TbENPF+6daBvuc+Gf39iG+13417e2sfd3tvFBFx6aZBv7fm8bH3ahnwuPTLZNj06xTY+58PhU29R/mm0a4MKTLjw13TY/84NtftaF5360zQNdeOEn2/x/P9vmF3+2pJd/saRBLvxnhiW94sLgmZb02q+W9PqvtuWNWbblvy68Ndu2vO3CO7/Zlnd/ty3v/W7JQ+dY8rC5lvyBC8Nd+PAPS/5oniV/PM+2fjLftn7qwqgFtvWzP23raBfGuPD5X7bti4W27UsXxi2ybeP/tm1fu+BWmrZ9s9i2f7vEtn/nwqSltn3yMts+xYWpy237tOW244cVtuNHF35aaTt+dmHGKtsxc7Xt+HW17Zy9xnb+5sLva23nHBf+WGc75623nfPX264FG2zXXxtt10IXFrnw9yYvcHct3Wy7lyXZ7hVbbPdKF1Yl2+7VLqzdarvXbbU967fZng0ubNpuezbvsD1JLmzZaXu27vRXeHaNG9LvSXbncT75kB/5uvwpZzflUS7lUw/q4+pF/RDiu6gv9ab+tMO1h3b59tFO2ku7af+sNZ6H5wIfOMELbo4fHLfDE67fO8ZwhrfjzrXNit82+oN++cr1D/3k+mvr2L9sK/1HP9KfI12/0r+un+nv5BF/WDL9zzhgTLw/x48PxsmWIW7MMG4YP4yjN914cuOK8ZXEWHvVjTfGHePPjcXNL/3sx6Ufn8+7ccp4Zdw+84Ntenq6bXLjeRPjmjH+hBvrjHc39je6a2DjvyfbRq6Hvu6a4Brp464Td71scNfOhge+TbmOuKa4tnpN9NfZenfNrb/r65Trj+uQa/J2d22665Nr1V+zN7tr9yYXbnDXMdd0t7G21l3fa7nWueavcte9mzjx94Kuo/x9wd8juFd0/jTlvsE9xN1LVl/0Ucq9hXsM95q27n7Dvcfdg1ad+4GtcvejVdybuEed4e5TrYb6+9ZKdw9b6VZTG0DMAAAQAElEQVRn/T2Ne9vJQ2wl9zl3z1vh7n0rmr1tK7gXck/k3nj0m7bc3Sv9PZN7Z2N3D+Veyj21wWB/j13Gvbauu+ce5gL34Dr/Sbkn1xpkS7lHc6/mns29m3s49/KK/2dLuLdzj+dezz2fez9/A9zfgvC/DXxe7vJnHPuLZu+LJpT2gtCbCMQgAYmAGOjUwoeWy3Yr9mDgYBwlOUMHI2ejM5o2uOCMnD3rttnuNVvNG1cYORg4y53B5Yyc3UuTbNfizZZi5DjDDCPnT2ekOSMHFyRv5Mx1xtwcFzByMPSckbPzV2foYPz94ozAn13wRs5K2zF9hf3PyFlu2793BqQ3cpyx880S28fIGecMT2/kOEMn1chxhg5GzihnrHojZ4FhzCZj2I5wxq03cpyx442cud7ISX5vjm0Z8rtt8UaOM3b+6wzlvUbOltdnWdLgXy3JGznO0Nlr5CS99EsaI+cn24yR8+yPtvnpH/YaOdPNG/JPTLNNGDmPOWPnkSmWYuQ4Q6dvuJHjDJ1/fWcpRo4zdBANqUaOM3ScqEgxcpyhg5FzhxMbt49LESFOjKQYOU6cYOTc6Ayd652h44ycddc5Qwcxc/UYW4uR41aBvNhxRs7ay5yhgwhKNXKcoYNIckbOmos+ttVOPK2+8CMnqEbYaowcxFUbZ+ycOzzFyDn7A1t1phNgGDmIMgyd04eaN3JOfc+8oeONHGfoIOowdDByjg8MHSf6jnYCEDHY1Bk73sh5w5YjFo9wxk6D18yLyPrO2MHQOcwZOYe6cIgLdZyh44ycZTUHpRg6GDlVnTANDB1n5CytEBg6L9iSMk7QekPHCVwMnZLPeRGckXGz3JWB8ROEJS79EmccLSnlzicf8ivn8nWGFOUspTwMLMqnHtTHGWDUbxn1pL4uz2XUn3a49ix37fLto520l3Y3du13InmF4+FFMnyOdZwwDOHm+P1PJDuuLZw49iLZ8XbG5T4imX7BEKWfnFGaIpI/tNX0I/2JAUv/un6mv9dc/Imtof87uXHAmLh0pK1x44NxsvZyJ44xkBk/jCMMZzeuGF/rGGs3uPHGuGP8OZG8/tav0ojk8baecesM9Q13T7AUkezGNWP8PieOGe/OwN/oroGNXiS76wEBwDXiRfJk2+SunU1OKGziOuKaQkB4kewEsrvmUkTyjynXIcLjhZ+9SOZaTRHJThxz/XItc007kcz1vYVrnWseccM9gHvBu78b94Xk9909gnuFF8nuvsE9xN1Ltn4837Z+usC2jnSBew2iaoy794z9y7Z97sSxux9t4940zt2jEGMIZBe2u3uYF8nc07i3eZHs7nMIZHfv2+FE3g7uhdwTuTfOcOLY3St3cs/k3vnbWieQ3b2Ue+ofThzPd+KYey33XMTlIncPRnByT3arwF4gc6/mns29G6HKvdyJ1j3c27nHc6/nns+9n78B7m9Bdv9w7Fy8KbtJlU4ERCCKCEgERFFnZVTVCm+3sUI1EzM6rHgREAEREAERyAaBULppitQunW68IkUgigmo6o6ARICDEO3/i9QpY1UmdbViLWtZ4XplrVjr2lbt7xut1p67U0PN5DusZpILm3tYzU0ubLzdaq7vbjXXdbcaa2+zGmtcWHWr1VjpwopbrMZyF5bebNWX3GTVF7uw6EarvvAGq/6XC3+6MP96qzavm1X7w4W511m136+1ar+5MPsaqzbrGqs682qrOsOFX66yqj9daVV/dOGHK6zq9CusytTLrcoUFyZ3tSrfu/DdZVbl2y5W5ZsuVnnipVb5axfGX2KVx7nwVWer/EUnq/x5J6s0tqNVGn2xVfrMhVEujOxglT65yCp9fJFV/Ki9VRzhwvALreIHF1jFYS6878J77azCu22twhAX3j7fKrzVxir814U3z7MKr59n5V8718oPduHVc6z8f8628oNcePksK//SWVbu/860ci+48PwZVu651lbuWReeaWXlnm5lZZ9saWUHnG5l+7vwhAuPnWZlHz3Vyj5yqpX59ylW5uEWVqavCw+50OdkK9P7JCvzr5Os9AMnWul/NrfS97lw7wlWupcL9zSz0nc3s1J3HW+l7jzOSt3hQo9jrdTtLtx2jJW69RhLvOVoS7zZhRuPssQbmlri9S50O9ISrm1iCde4cLULVza2hCsaWcLlLnQ9wkp2aWglL3XhkgZWsrMLHQ+3khe70KG+lbyovpW4sJ6VuKCulWjnQtvDrEQbF8471Eqce6gVP/sQK35WHSt+pgtn1LbirVxw46v46bWs2Gk1rdgpNaxYCxdOrm7FTqxmxZq7cEI1K9qsqhU9rooVPdaFYypb0aNdaFrJihxZ0Yo0caGxC0dUsCINy1uRBi7UL+fHbOG6Za3wYWWs8CEu1ClthZ3RUbhWKStUI9EKVXehWoIVqupC5ZJWqJILFUtYqHxxC5VzoWwxC5VxoVRRCyUWsVCCCyWLpLms0zdu0iRK/Rpy5/t8yK+0y5f8KceVV6hCCSvkyvf1oD7Ui/q5ehauWcqot68/7TjUtYd20T53bRY5vFxKu2l/I8cBHnBxfIoeVSmFF9zgd7xj6XgWc1w945OqWzF4w/1U1weuH4rTJwR3zRenn+gv+u6cQ3w/lqA/zz/MStC/9DP93b6e7/+SjAPGRCc3NhgfjBM3ZhIuO8IS3Pjx44gxdZUbV4wvN9YSrzvSEt248+OPsXiTG4+MSzc+SzFWu7vxyrhlDDOW/3G8H9elGeM93VhnvDPuuQbud9eCux78tfHgyVaG64TrhWunn7uG3HXE9VSWa+txd31xnXHNce091dK4DstxTXJtDnTXKNcq1+yLZ1p5d/36a5lr+hV3bXN9u2uda77CG+7a5x7AvYB7wjvuvuDuERXdvaLi0HZWkfsG9xDuJR9e6O8t3GP8veZTd8/h3sM9iHvRmI7+3uTvUV+6exX3LO5d3MMmXOrvaf7exj1u0mVWhXse9z53D6zq7oVVuSdyb+Qeyb2Se6a7d1b79Rqrxr2Ueyr3Vu6x3GvdPbe6u/dW5x7MvZh7Mvdm7tHuXl3D3bP9vZt7OPdy7unc2909nnt9Te753Pv5G8Dfgi3ub4L72xD8rajm8ks7oVS4Rikr7zilXhz6IAIiEDMECsVMS+K8IV4IuD881eddb1XcH6IitUrvQyRUokiKcZToDJpSLpR2RlNZZ0Bh1JR3Rg2GDcYVRk0VZ2xh2GDUuD8A3rDBKHNiwxtpGDbOqClSzxk0zogrcrgz5ho6gwbjrlFFK+IMm6JHOoPGGX9Fj3JG4DHOIMSoOc4ZNcdXNW/UYDSe6IwaDBuMmlOcUeMMm+Kn1TJv2GB0esPGGaFnOYPUGTYlzjnUSpznDBqMVW/YOOP1gnremC3Zvn6KYYOR29EZNYFh44zghC5HmDdsMI6vaGwJ3rBxRrMznhOvdUaNN2ycUX2DM2i8YeOMbWfYYHynGDbHWqkezjD3ho0zapxhg9Fe+h5n1ASGDUb9P51R4wybMg84g7+3M2r2MWycUeMMm7L/PtWJBWfQeMPGiQdv2DhB4Qybck+1snLPOKHhDRtn1IQZNuVfPCvMsHFGjTdszrUKrzmDxomZ/xk2zqBxf7ArvNPWKr7rDBpv2Dgx5A2bC62iN2zae8GUYtg4owbDZqQTVd6w6WiVUg0bZ9Rg2Hx1iVUON2wmOsH2rTNovGHjRNxkJ+gCw2baFVb1Byf4vGHjBODPLjjDptpMZ9Rg2DiB6MXi7044znHBGTaMWW/YLHDi0hs2N1p1DJu/b7IaS242b9gsuyVFmAaGzerbrOba7pZi2DhBu8EFb9g4owax64ybwLDhPSPjploasUxaQk13fopodvltdKKZ/Ne7MhDNGFWu/BoYWNQHwUz9nAHmBbOrt6//whvNG2u0C8PNXZvV5nazarSb9s92ohkecHF8qv7iRDO8fnLM4IeR6HhWcQZjFRgjmJ3YrwJ3J5iruH6o7K55H9w1X5l+or+cYK481olm14+VRrv+xGilf+nnT1x/f3SR7/+KH7px8IEbE4FgHurGiRszXjC78VOBcYSx/GYb8+PLjbUUwexEM+PPC2YnmjG43fhMEcxnWjnGLWOYsewEM+O67AA3xgPB/Lgb94+6a8AJZq6HMg+7a2MfwXyyF8xcR6Xd9ZQimJvvFczumnOCufRdTjS76zBFMLtrE+GBCLn1GCt1yzFhgtld014wu+vbXesJ7ppPQNBwD+BewD2hayPjHpEimBvuFczuHsK9pIMTze7ekiKY3b0GIcW9h3sQ96JzD7UUwezuUQgw7lncuxBmCGZ3TyvGvY173MlONHPP4953QjUr6u6FRbkncm/kHnmUu1dyz3T3Ti+YuZdyT+Xeyj22vrvf1itnXjBzD/aC2YlM7s2IT3ev9oKZe3cVdw/nXl6ppHnR6u7xIXevD3HP595fyv0N4G8BYtf9bQj+WPi/I26MhU8oVZ7S1dL+PQnS610ERCC6CRSK7uqr9iIgAiKQNQEZN1kziocUamPWBPy14sQl4jy9CaWsc1AKERCBaCEgERAtPaV6ioAI5IiAjJsc4dPJIiACIhCtBFTvDAhIBGQARtEiIAIiIAIiIAIiIAIiEKsEJAJitWfVrhQCehUBERABERABERABEdiPgETAfkgUIQIiIAIiEO0EVH8REAEREIHMCUgEZM5HR0VABERABERABERABKKDgGp5AAQkAg4AlpKKgAiIgAiIgAiIgAiIQCwQkAiIhV5UG1II6FUEREAEREAEREAERCBbBCQCsoVJiURABERABCKVgOolAiIgAiJw4AQkAg6cmc4QAREQAREQAREQAREoWAIqPYcEJAJyCFCni4AIiIAIiIAIiIAIiEC0EZAIiLYeU31TCOhVBERABERABERABETgoAlIBBw0Op0oAiIgAiKQ3wRUngiIgAiIQO4QkAjIHY7KRQREQAREQAREQAREIG8IKNc8ICARkAdQlaUIiIAIiIAIiIAIiIAIRDIBiYBI7h3VLYWAXkVABERABERABERABHKVQI5FwJo1a2zu3LkKYqAxoDEQNWPg77//jpq6xvP9VW3X31aNgf+NAeytXLUAlVncE8ixCKhYsaI1aNBAQQw0BjQGomYM1K5dO2rqqvur/r5oDGgMMAawtyw+/qmV+UQgxyIgn+qpYkRABERABERABERABERABHKJgERALoFUNrlEQNmIgAiIgAiIgAiIgAjkOQGJgDxHrAJEQAREQASyIqDjIiACIiAC+UtAIiB/eas0ERABERABERABERCBFAJ6LUACEgEFCF9Fi4AIiIAIiIAIiIAIiEBBEJAIKAjqKjOFgF5FQAREQAREQAREQAQKhIBEQIFgV6EiIAIiEL8E1HIREAEREIGCJyARUPB9oBqIgAiIgAiIgAiIQKwTUPsijIBEQIR1iKojAiIgAiIgAiIgAiIgAnlNQCIgrwkr/xQCehUBERABERABERABEYgYfri7RwAAChRJREFUAhIBEdMVqogIiIAIxB4BtUgEREAERCAyCUgERGa/+FrNnz/funXrZn379rXk5GQfpxcREIH/EeC64PrgOuF6+d8RfRIBEQgITJ061bp27WovvPBCEKV3EchrAso/CghIBORhJwUGCjffHj162Nq1a31p+XlDxjDCQKIOhLR/BEaMGOH/OHCMQN18Jd1LVue6JF6cYIRxbngbOaYgAlkRCL9GGItBeq4VxhOBz0F8XryH1yG9cZzVdcA1xXkErjXSU0/qTf2JDw/h1xjpFEQgMwIZjS/O4ZphbPHO97wMjFvKCkLaMjOrZ2bnkk+QZ/DO3xSuy7xsj/IWAREwkwjIw1EwZswY27Jli9WuXfugSqlXr54NHjzY+vTpYyVLljzgPDBGhg8f7md/yKdhw4Y2adIk46ZLZrwPGzbM7rzzThsyZIi1aNHCnn32WeOGndW5nE9It40cUBCBLAgwxrp3725z5syxg/3HdcH1wfjmejnQfDA0nn/+ebviiiv8NdC5c2dbvXq1Eccx6vjoo4/ascce64/f6a4VriEMHsrivXnz5qnHOOe5555LFfyk4bqjflxjBNITryACWRHIzvjKKg+OM+YYe1xvfD/QwN8EAnlQp0qVKhl/O4gjL+J++ukn69evn/+bVadOHeO64fohDSGjczmfwLVFGgLXNNc28QoiIAJ5R0AiII/YMgs4fvx4O/rooy0hISG1FG6GGNpEYEww80EcN0tmEbkB8s4M4oIFC4z3YFYkSDN27Fgfz7mkJZ6bMN8J5Ef+GEW9evXyAoIb6lFHHUW0LVmyxM/gz5gxw7iZ169f38fzh4IPnJ/ZuaQhZNRGjimIQFYEGH8YC+3atdsnKePqoYce8sY4BjmGC+ObeK4HDGrew8d+8DlIw3XEdcP1QGBMI3r5TOAzhXJdcI0w3vnONULcmjVrUq8RDPvg2uBa4ZqZO3euN/SpW9pjSUlJtm7dOrKLu6AG5y6BzMYXYxhDnBJ5D64B4rk+uE4Y61w7/I3gOJ9JH6ThbwlpCFwvS5cuTf3bQh5cT6RnjFMXPleoUMEaNGjAR/+3hDRcD1zLNWrU8H9vuI64brjGMzvXZ6IXERCBAiMgEZBH6CdMmOBzbtWqlX8PXrghMuPBd2beMVaI4zth5MiRdtNNN9nAgQOtXLlyRO0X3n//fbvjjjv8rAsHe/fubeTBDR4D5e233/YGCsfSCzVr1vQGDoZOxYoV/U2bdOGf+Z5e4NwgPqM2Bsf1LgKZEejQoUO6q1wYGYgAxjKBcR0YIOT31VdfWevWrf2MY2C8Ex8euI7atGnjV8HI41m3wsVxDCNm5jmOYURceiG4FhDMiAK+ky78M9/TC4mJiVa+fPn0DilOBHJMIBhfXD+sXJEh74zt4HpAPP/yyy9+/IdfO6QNAmkmT57sryPOZ0Xu8ccfN649/kZxnL9PQfr03vl7gOBF+HKNcH2QjnjeMwvZSZPZ+ToWUQRUmSglIBGQBx2HcYGRgaFyoMYAwgCDPrNq4ZrAzZ68+YOAUdO0aVPDeGKGhhsyN+bwPII6YRC1bNky/FCWn9M7N4g7mDZmWaASiEAmBBjv5513XiYpzEjDNYFRgnESjHu+B7OUiODwTJi5REDzjoAgbfjxrD5jMGE4cU1wLQbpMa6YhWW2NXx2NTiudxHIDoGMxldG5+LiFj4O00sXjPPAIA/GbrDixTXC9RB+LqtqrGIH11j4saw+Z3YuQp1rhMBKRVZ56bgIiEDOCUgE5JzhfjmMHj3aMM4P1NjeL6NcimC5Fj9lsmMFIas/DKQLQkbnprbxAAVFkK/eRSDSCDCTisHOrGhWQjxt3TFaMIwQ8czQcpzrjBU9jDcC+SISgv0GpFEQgewQSG98Zee83E7D5M+gQYO8G+ntt9+euoqcnXIyOpfrheuDwKofgh33JgRDdvJVGhEQgYMnIBFw8OzSPZNZE2ZP+GPPMiwzgBgWfO/Zs6dxI0z3xDyKxIhneZfVgfvvv99YQaAoZjmZIaWu1Jm44HMwK5TRuaQnLW2KhDZSdwURyAkBjA+MeAx1jJIgL66FYLwTF3zm2uEaIg4DDaMFAcD1QFx6gRUIzuHaIZ/00kRTnOqaPwSyO77yujb87WKzLxNc/E1B5FJmsCIdPq5xo+MY1w/vGZ3LsfBAnqxmExfkwWcFERCBvCEgEZDLXPkjz5MNmNUgMLvIsimzGwMGDPBGeLgBkcvF75MdhgazjmkFAImoJ0YJhvy8efOI8k8FCuKzOjerNvoM9SICB0mAcch1cpCnH9BpGFnpCQAy4RqhLsGsJNcK10x4fEYCgHPIm3wIbJLkusLIwdghTkEEMiPAGMpofHFeYGTzOS8DE0KsJqcVAJTJWGZML1q0yNhYzBhnrPM3D7eizM4lLQKcNOTFO5uMuea4xohTiDgCqlAMEZAIKIDOZDYev34MD/wfudHnRTVmzpzpH7/IjZbNw5RFCPySmfFk9jLwxeQRb8FqQVbn5kV9lWd8EcBAZjxi5NBy3vnO9YARgL8yBjez6xgKpMntgNHBU7zINyifOhCoB9cqG/WDa5VrJVgt4LrCLY5zg+OcR6BtgUsR3wnkz7m0h3MURCAzAlmNL85l3wuTTIwtVp2ZcSc+twMPgeBaJDB+Gc+Evnt/yJKyeToQf2f4zKpAsFqQ2bnUk3xIyzt5ExdMmPFZQQREIO8ISATkHVufM8YMs+b4BjNj4iPdCzc7VgoIGAsYG6waEO8O+/+k5zzOJ5+0adIe5yTOJx/Ski/5pw3kyblB+uB4cB7x6Z47ZIh/alFwLukI1I06hudLvIIIZEYAERqMvfB3xh7n8R7EM64Zd4wxxhpjjjQEjgVjN20a0pGe8zhG+qBc8ieOY0E54e8cJz3v4fGcT3yQd/ix4HOQhvcgjne+c66CCGRFIDvjKzxNcA0wxhhrjNugDP4ecJxrhbi0aUjLOcRzPLguuHYog3iOpw3BcdLwOTjONUUe5JXVuaQjfXrncr6CCIhA3hGQCMg7tspZBERABGKCgBohAiIgAiIQewQkAmKvT9UiERABERABERABEcgpAZ0f4wQkAmK8g9U8ERABERABERABERABEUhLQCIgLRF9TyGgVxEQAREQAREQAREQgZglIBEQs12rhomACIjAgRPQGSIgAiIgAvFBQCIgPvpZrRQBERABERABERCBjAgoPg4JSATEYaerySIgAiIgAiIgAiIgAvFNQCIgvvs/pfV6FQEREAEREAEREAERiCsCEgFx1d1qrAiIgAj8j4A+iYAIiIAIxC8BiYD47Xu1XAREQAREQAREIP4IqMUi4AlIBHgMehEBERABERABERABERCB+CEgERA/fZ3SUr2KgAiIgAiIgAiIgAjEPYFABIyfO3euKYiBxoDGgMZAbI4B9av6VWNAY0BjQGMgGANOAY3/fwAAAP//VSp59wAAAAZJREFUAwB01BvbYIgBjwAAAABJRU5ErkJggg==">
            <a:extLst>
              <a:ext uri="{FF2B5EF4-FFF2-40B4-BE49-F238E27FC236}">
                <a16:creationId xmlns:a16="http://schemas.microsoft.com/office/drawing/2014/main" id="{38ED7C3D-9742-86D1-6EC9-67E384D02CA0}"/>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 name="Imagem 9" descr="Mapa&#10;&#10;O conteúdo gerado por IA pode estar incorreto.">
            <a:extLst>
              <a:ext uri="{FF2B5EF4-FFF2-40B4-BE49-F238E27FC236}">
                <a16:creationId xmlns:a16="http://schemas.microsoft.com/office/drawing/2014/main" id="{9C6DAB86-083D-8B7B-237F-0F3EA436E3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51" y="-59402"/>
            <a:ext cx="9709800" cy="6863615"/>
          </a:xfrm>
          <a:prstGeom prst="rect">
            <a:avLst/>
          </a:prstGeom>
        </p:spPr>
      </p:pic>
    </p:spTree>
    <p:extLst>
      <p:ext uri="{BB962C8B-B14F-4D97-AF65-F5344CB8AC3E}">
        <p14:creationId xmlns:p14="http://schemas.microsoft.com/office/powerpoint/2010/main" val="3843087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5A802-ED7B-5748-F155-47E6E35D2B04}"/>
            </a:ext>
          </a:extLst>
        </p:cNvPr>
        <p:cNvGrpSpPr/>
        <p:nvPr/>
      </p:nvGrpSpPr>
      <p:grpSpPr>
        <a:xfrm>
          <a:off x="0" y="0"/>
          <a:ext cx="0" cy="0"/>
          <a:chOff x="0" y="0"/>
          <a:chExt cx="0" cy="0"/>
        </a:xfrm>
      </p:grpSpPr>
      <p:sp>
        <p:nvSpPr>
          <p:cNvPr id="3" name="AutoShape 1" descr="data:image/png;base64,iVBORw0KGgoAAAANSUhEUgAAAwEAAAE4CAYAAAAD9f9ZAAAQAElEQVR4AeydCbxO1frHn9fsHPM8V4iQRqk0oFmUhJLmNCd1K+rWleQ20aj+lVsabqUkaSA0EJVMTUQRiszzdByz//quY5/7Os7Emd7h52O9w9prr+G71t7n+a31rP0WMv0TAREQAREQAREQAREQARGIKwJeBCxatGjPnDlzFMRAYyBuxoCud93zNAY0BjQGNAY0BuJ4DIzzIiA5OdkaNGigIAYaAxoDGgMaAxoDsTwG1DaNb40BjQE3BtySR2svAtwH/RcBERABERABERABERABEYhBAuk1SSIgPSqKEwEREAEREAEREAEREIEYJiAREMOdq6aJQAoBvYqACIiACIiACIjAvgQkAvbloW8iIAIiIAIiEBsE1AoREAERyISAREAmcHRIBERABERABERABERABKKJQHbrKhGQXVJKJwIiIAIiIAIiIAIiIAIxQkAiIEY6Us0QgRQCehUBERABERABERCBrAlIBGTNSClEQAREQAREILIJqHYiIAIicIAEJAIOEJiSi4AIiIAIiIAIiIAIiEAkEMhJHSQCckJP54qACIiACIiACIiACIhAFBKQCIjCTlOVRSCFgF5FQAREQAREQARE4OAISAQcHDedJQIiIAIiIAIFQ0ClioAIiEAuEJAIyAWIykIEREAEREAEREAEREAE8pJAbuctEZDbRJWfCIhAjgiMGjXKLr/8cnv00Udt27ZtOcorpyevWbPG+vTp4+vTrVs3mzVrVk6zPOjzV65caffdd5+vy9NPP22rV6+2ESNGWL9+/Qqc00E3SieKgAiIgAgUGAGJgAJDr4JF4EAIxE5ajNeXXnrJrr/+euvatatde+219vjjj9uiRYt8I7dv32579uyxHTt22O7du31cXr9899133rju3r27LVmyxBdHPQYPHmx//PGHr09ycrIlJSXZW2+95dM+9dRTRhqfOB9ePv30U88INtOnT7cePXrYsGHDrHTp0lakSJF8qEFkFZFen0VWDVUbERABEYhsAhIBkd0/qp0IxBQBjNd7773XvvnmG9uyZYtvG7P9M2bMsNdff90wtH1kPr9s3bp1vxI3b95sixcv9vEIFoz/448/3n/nZdeuXbzlW4BNmzZt7JVXXrEzzzzTQqGQValSxdq3b2+FCxfOt3rkRUF//vmn3XDDDT7wOTtlpNdn2TkvL9OsX7/e7rzzTi8Sf/jhh9wpSrmIgAiIQB4RkAjII7DKVgREYF8Cy5Yts9dee80b+hUrVrRevXrZ22+/7eOuu+46P6NdqFDB3JIwqt955x174YUXrGbNmvtW3H0rVaqUN7Qxtq+88kojLfUvVqyYO5o//1mloOzExETDNYk6PPvss3bYYYflTwXysBRWfMJDdorKqs+yk0dupwnawGpNfovE3G6L8hMBEShYAvlResH8xc2PlqkMERCBiCIwefJkY6a0ePHidvPNN9sxxxxjGP0lSpSws846y+666y7jWHqV/u2337xvPq5DuBBdddVV9tBDD6W67nAOM8OsJpCGPQU9e/a0X3/9lUM+4OYT+Pdz/jPPPGPr1q3zx3788Uc/e0sdqOPUqVMNoxvXJRJgbFNueMCliWOEnTt32meffebPIc2NN95on3zyiRFPvRA75Ee9OH7LLbekHud8Aobj999/7zmQjnbQHs4PjiE8qDt5cJx6BW0gDwJ1pm4cJx3pH3vssX1YkS480GZmsAm4P7HngDpw7sCBA23Tpk2pyTF0ccWBFWkog7bRftpLQlZ32KvA7D793rt3b8/3yy+/5PA+AdYcZ6WDwGfyZSY9vF6ko37UaebMmZa2z8gU5tTnww8/9P0BZ/JiLNCu8DGAkCJ9UGfOh2U4O/qRvqMPOE7gM/0C3yBvxtn8+fONcuBPOvqGulBGVjyoA/zgyDm0Mas+owwFERABEcgJAYmAnNDTuSKQJwRiL1N853///XffsOrVq9shhxziP2fnBcPw/fff9775GFOcg9E0d+5ce9bNhGMoMuv63//+17744gu/SRajGYNv+PDhfuWBDb4YthiCHOP8adOm2ddff0123lgP4jFyfWQWL5RJEs7DVQhjce3atUQZrkQff/yxLVy40HB1wsDjGGlJsGHDBhs6dKh99dVXfPXh888/9ysRy5cv93sQaCvt4XyM03fffde7J1F3TuA4hvGgQYNS9yaweZgN1bhbcZx0pMdo7tu3ry1YsICo/QJtJlBH9mfgtkVdORcjnrbRXuIwal988UUL6klmnEcaVnpIR14EXL5YXcFA5txwMcF5WQXyIKxatcoQI7SPOjEmeCdP3klDXpTNOxumqQ+cScNYeOKJJ+xf//qXH0fEkQd7Kmgr56xfv95IE86OfqTv3njjDT9GyD+jcRbwJq+0gfoR0uNBXVjVIcCRc2kTfca+E9pMnIIIiIAI5DYBiYDcJqr8REAE9iOA8YQQ4EC1atUMlxY+ZyfgcnPyySfbAw88YBhjQ4YMsYcffthw0cFowsAnb9yNyI9VBgwqZv0rV65MlF+BwMgrV66csQKAIceMK3n7BGlemjdv7g3ySpUq+SN33nmnUS6hRYsWPi54YUMzM/ihUMguvvhiI28M1saNG/uVDkQPbjwYw9SL4y1btvSGPqKEfKgbIgCD8NRTT/UuUq+++qqdcsopftNvyZIl7ZxzzrFHHnnE508+d9xxh3dRWrp0qRcdnIuBjnHOXgHEAOkwfGGFQTt+/HiKyzBgfLLRmHNhfdppp/m0P//8s1EObcUoJvLCCy/0/YHhT52JY/aedHwmUKeEhAQ/Q/7mm29au3btiN4nwJpVA9pI4DP1Dt9/QT70BfUin+OOO26fPNJ+weCmfszYs58jFAr5PSjk0b9/f0M8Mg4Zlz/99JM/fdKkSX7j9RFHHGGIHPo6GGe06++///ZiK6NxhlvWgAEDjDLI8M69Y4Z68J1AO9LygCkrK1wT/3IihbbT94wf+hIRxrkKIiACIpDbBCQCcpuo8hMBEchVAvjhn3DCCTZx4kS7/fbb/ROFHnzwQW/44pqBAU0aDEgKZlYedxD2Hdx6661GPG5GGPykRQQwg44LUtu2bTklR+Gvv/7ydSlfvry1bt3aG+0Ygnfffbf3169Vq5YhPphhv/rqqw1XjwkTJvgymeFnBhnDGTFDXc8++2zDRQpj8bbbbjMMXuKPPfZYv3qAyMEN5bnnnjOMWGa0mfHmyUXBTD9G+aGHHuo3D2NMnnjiib48NjqT3n/J4KVLly7GufCCEWUjIJiRDm8r9SQNdb3gggv8ng5m+gMjOcgeIXHMMcdY0aJFfQjiD/QdY/rQQw/1eWT1NKT69ev7DdP0+9FHH230DeV17tzZ6A9EUt26dYnyDOE4e/Zs/50VK8YNIjEYZ7BlNSKrceYzyOIlLY+AKYz//e9/e7cphEtQH0RCFlnqsAiIQJQTKKjqSwQUFHmVKwJxSgBjF+M9u83HcGcGGDcNjMzw85hZxYDDGL3mmmusXr16/jGeuAExU44gYHabzb5sPma2FaOKWXkEBTO84fkdzGdWIziPVQcMdz6HB2b4KQ8DnLqEH2PGmoAByGoG9UO8hKfhM3VmhhzXIFxKiAsC5xM4n3yIr1OnDm+poUKFCqmfs/rAPo0gTfA54JxRW6k3BndwXvg7qxChUCg86qA+k092TwzqTfpQKORXZCyTf7DD0M8oCaIDMZTVOMvo/PB42hEK/Y9HwDQ8TfhnVmbCv+uzCIiACOQWAYmA3CKpfETgoAjEx0kYUMzA0loM2mDGmu9ZhYULFxpuEeTxz3/+0z9RCKOa2fbwc5ndxX2DGXdcTDg2btw4wx89FAoZqwls+rzzzjv9E4Aw+vAd5520BxsCw5+Z4rQGOsYlG1gxonFp4vGeuJkwIx1eHgY0s8zUBZEUfozPbIzeuHGjfyQoG0ZxGUEUwITjBM7HSOUzjHkPQmBoYhwTgvis3lmlQGSRN3XMqK3Um7ShUMi7KFmU/aN9ATueOkQfhQdcuJo2bepbldk48wkO8CVgWqNGDWN8hpfLZ1aPDjBLJRcBERCBbBGQCMgWJiUSARHIKQFcVDAkMRYxhufNm+d/DAxDmVn+hx56yPvupy2H2XNmujHScKvhMz7UrBAEafmMv/wvv/zi3T26dOniXUAoC1cZDPEnn3zSMLARA7iWcC6GNWn4fLABFxXahWsPPvfUl/rgd87MPd/Ju0yZMt41CdcfNiUTF4SqVat6dxpcddgMzEoJAZ922AR1xPWmbNmyfvMz7lGkCfJghjkQWt9++63hZoL4wK1kypQpPtnhhx+e4ROYfAL3woZlzkXQjBkzxvvBUyY+9OFtpZ70HXXgh8xYpcHtJqiDyyrb/+lbZtvJixUT8iVkO4McJqT8w/Y+ahVWPO2HcUYdcN1ifwnjiH7NbJyFiwnGNz94F/TdflXcGxEwxY0qYErZ/F4C7kiM6b1J9SYCIiACuUpAIiBXcSozERCBjAg0aNDAOnTo4P3U8S/HwLniiivsmmuu8TOguLKEQv9zkwjywajEuMQI44fG8KnnSTmBcR2kYyaeTZ/kyeMrmf3GuMb3G2OYDaD/+Mc/vM81M66c16hRI8PA5fPBBlyQmCWmDPYiUD98ynE1wg8ew5u8x44da9Ttnnvu8QY6cUGgnogTvmPA47pEwCjEGG/YsKE33pnhJ+/gGGVyDgEDlD0OiAH43n///b6t+JnDlg3K+PGTNrOAMcq5+KUHT85hMzQz4LSV/QWUyyZk+o66UOdQKOQ3L9OWzPJP7xjuSrhTkS9POyJfNiOnlzav4s444wxD6MAK9zP6inpQH4x5+FJ2ZuMM9oxX0o0cOdKYxQ82UhOXXghnyvihTMpmIzz9zRhK7zzFiYAIRCeBSKq1REAk9YbqIgIxTCAUChkbSDEw2bjJzC/NZRb9qKOOsh49eniDPDC2cFshYFSyGRa//lAo5I1hjNlmzZp51xPOx5DnCTwYcaFQyG/OxTDH4MZtiM/M/mOkUSbv559/vl177bU+D8oMhULed5wyzf3jnRAKpeTnovz/wCjjHCJoB4Y5daIuxGHUXnbZZdakSRO76KKLLDgWCoW8KxIrFfjRMwNNPqFQyBvs7du396sF5EG+rJ7g2oSA4rn25Msx6k/agCP5EI/g4GlAtJfzicPdBAMX0ZXefgPShAc2xNIfoVDI14VyOnXq5MUbeWL0szE5qEsoFDL2ICCw6F/yghuBz7SP98wCLC655JLUJ+vQPuLIgxAKhXw/Wdg/8g2FQvv0GXHm/nEOwX1MPR4Khfy4II6Qth8ROYxNeAf9yDsbeRGV1CmrcUb5HTt29DxCoZSxioClLgTKJQ3vQQiY0n7yJz4UCvn9LfzuAEKVOAUREAERyG0ChXI7Q+UnAiKQEQHFh0Ihbxjju4+fNT7PuLzcd9993nCCEMY68fxoFEYYcUceeaTx+EV84UmP8Y5hxsZfnv4SCoWMR0ryWwCkIW/2iE6p2QAAEABJREFUDyAcOB8j+dJLL7X//Oc//lGfvDPbWqJECQ77czkPF55y5cr5ON75TjxP6PGR7uWmm27yefBDVO6r/08+1Im6UXf2LCAyMPDCj5EX7aCNuERRR+pGJrxTR3z9KRvDG3GBERkKhQxBQL7kT/1JC0dmqmvXrk0WPmCQky8MSMvjJpnVDwxMnyiTF4xh+oO6Dh482CiHugWn8JkVh6AupGMfBqIsFEpZyaHf6D/Kp63BuZm9Izx4tCrn0D4EFByCPqB/w8/nO2VznHQcoyzOp2zqQBzHSEParPoRwciekaAfeaefiSevUCjkx0pG44w09AU8KI/zW7Vq5YUrdaJu1JF04QGmiEVWqEjDuYwDGIRCKUzD0+uzCIiACOQGAYmA3KCoPERABEQghwRwX2I1hNULfM9xX2KPQA6z1emRQEB1EAEREIEIJCAREIGdoiqJgAjEHwFmrgN3Jp76c95553l3nPwggasKqxahUGg/txvTPxEQAREQgYMiEOknSQREeg+pfiIgAnFBAB94fNJxBcENhw24+dXwcuXKWeDigptNfpWrckRABERABAqOgERAwbFXyTFNQI0TAREQAREQAREQgcglIBEQuX2jmomACIiACEQbAdVXBERABKKEgERAlHSUqikCIiACIiACIiACIhCZBKKxVhIB0dhrqrMIiIAIiIAIiIAIiIAI5ICAREAO4OlUEUghoFcREAEREAEREAERiC4CEgHR1V+qrQiIgAiIQKQQUD1EQAREIIoJSAREceep6iIgAiIgAiIgAiIgAvlLIFZKkwiIlZ5UO0RABERABERABERABEQgmwQkArIJSslEIIWAXkVABERABERABEQg+glIBER/H6oFIiACIiACeU1A+YuACIhAjBGQCIixDlVzREAEREAEREAEREAEcodALOciERDLvau2iYAIiIAIiIAIiIAIiEA6BCQC0oGiKBFIIaBXERABERABERABEYhNAhIBsdmvapUIiIAIiMDBEtB5IiACIhAHBCQC4qCT1UQREAEREAEREAEREIHMCcTbUYmAeOtxtVcEREAEREAEREAERCDuCUgExP0QEIAUAnoVAREQAREQAREQgfghIBEQP32tloqACIiACKQloO8iIAIiEKcEJALitOPVbBEQAREQAREQARGIVwJqt5lEgEaBCIiACIiACIiACIiACMQZAYmAOOtwNRcCCiIgAiIgAiIgAiIQ3wQkAuK7/9V6ERABEYgfAmqpCIiACIhAKgGJgFQU+iACIiACIiACIiACIhBrBNSe9AlIBKTPRbEiIAIiIAIiIAIiIAIiELMEJAJitmvVsBQCehUBERABERABERABEUhLQCIgLRF9FwEREAERiH4CaoEIiIAIiECmBCQCMsWjgyIgAiIgAiIgAiIgAtFCQPXMPgGJgOyzUkoREAEREAEREAEREAERiAkCEgEx0Y1qRAoBvYqACIiACGREYPXq1dalSxdr3br1PmHixImpp/Tr1y/DY+mdH35uaib6IAIiEBUEJAKioptUSREQAREQgQwJ6MABEWjatKmNGjXKxo8f78Ppp5/uz0cATJkyxV588UV/nHT9+/e33377zbZs2WIPP/ywTzds2LD9jvsDehEBEYgqAhIBUdVdqqwIiIAIiIAI5D4BZvlnzZpldevWtUMOOcQSEhLshBNOsKSkJJs+fboXAStXrkwtmOOVK1dO/a4PIlAQBFRmzghIBOSMn84WAREQAREQgZgkgBgIGlapUiVr0qSJrVixwrp3725PP/20jRs3zk488URr1KhRkEzvIiACUURAIiCKOktVDSegzyIgAiIgAgdDYObMmda2bVvv+88eAVYBmNmvUqWKLViwwBYuXOizDd79F/fSu3dvu+6667wQ+PTTT61q1ap2yy23uCP6LwIiEI0EJAKisddUZxEQgf0IvPXWW96oCd/02KNHD+/GQGIMHQye8ONpNzXyneOkIz3nKUQYAVXnoAkwm//ee+/5fQDsBwgM+sDXPzDob731Vn8tvfbaa6llsSeA64m4vn37GoFVgWuuucbvGUhNqA8iIAJRQ0AiIGq6ShUVARHIDgGMEwwcwsCBA71vMwZMYOhktKmRTZF9+vTJThFKIwIxQaBZs2aWmJho+PpzjeDWM3LkyH1EAsdJx6oAqwRnnHGGsZGYgIgI9gzEBBA1IqIJqHK5T0AiIPeZKkcREIEII4CBg6ETVAvXh/BNjcz6syny9ttv9y4OQTq9i0AsEWClixWzoE1s+MWIx9efVYIgnneuCZ4glNbnf9WqVamra3/99RdJ/UZi/0EvIiACUUVAIiCquiteK6t2i0DOCGDgYOjgvpDepkaO4ybB7GbOStLZIhC5BILxjcsbAdceZvPx9afWrIYRT+jcubPfCBwcY5WgV69eFr6fgI3BrLwF+ZKHggiIQPQQkAiInr5STUVABLJBAJcejBhC+KwnxgwGD0JAmxqzATISkqgOuU7gyiuvTHX3wWWO70EhXCPEBYHvwTHeMfaDY8E7cRxTEAERiD4ChaKvyvFZ4/AZGowbAnHhNPhOfBAwgHCDYDNXEBf+zvHw8/VZBKKZAMZMYJjg98+TS5jpxAUiuA74zswlATGgTY3R3OOquwiIQKwSULvyh4BEQP5wzpVS2KDFLzkGhk74LA0CIPilx+A4RhG+z2yODOJ4Z2MXFQp/BjTfFUQgVgjg3oP7D+1hQyNBmxqhoSACIiACIiACKQQkAlI4RPUrP+mOALj00kuz/NGWIC0/B88THyKv4aqRCBw4AWb6EcJsZuRs3tnoi3AOH+fa1AgdBREQAREQAREwkwiIgVEQPOGBWf7A3addu3bpPrv5gw8+MJ4G0alTJ//oxBhovpogAn4s84xzNv1yDbCpESxvvPGGF8ZZbWpENPDbAJyHmxCBz7jSITDISyGPCSh7ERABERCBfCUgEZCvuHNWGMZ78CMuGDr4OofnSBxCAJch4l966aXUR7nxHUOH2VF8pRs3bkyUggjEDAFcgHjCD9cAgc/EBQ1kAyPx4YE4jpOO9OHH+IwrHS51pFEQAREQARHIfQLKseAISAQUHPsDKhn/f4wSAkY+bg79+/dPd7YfX/+6deum/gBMUNDo0aONGc62bdsaRk8Qr3cREAEREAEREAEREIH4IiAREIX9HRj5rAzg45ydJrAKwA+/IB7CfaSzc27epVHOIiACIiACIiACIiACBUFAIqAgqB9gmRjwbHoMfJODJ50Ebj0Y9Rj306ZN8+4/7BHgB114Okow4z979my/CpD21x8PsCpKLgIiIAI5J6AcREAEREAECpyARECBd0HWFcCQZyPvJZdcYvj9sy8Adx+eec6xtJse+bEkHgOKCxG5Ix7YEMznli1b8qYgAiIgAiIgAiIgAvlKQIVFFgGJgMjqjwxrg6E/cuTI1F96TLthkQ2O7BcIQiAAyJCNjaTnGOmIUxABERABERCBtARWrdtlT7y6yf759EbrP3iTrVm/O20SfRcBEYgRAhIBMdKRkd8M1VAEREAERCCSCXgB8Mpm+2PhLlu1brfN/WuXPfYfCYFI7jPVTQRyQkAiICf0dK4IiIAIiEDmBHT0oAhs2262ecseW7dxj61cu9uWrtxtC5fusnmLdtlvC3bazLk77cfZO2zKjB323Y/b7eup2+2LSdts9Dfb7JPxW23458k2dHSyvf3pFnt9xBZ7ZViSvfhukj331mZ76vXNbpZ/s/V7aZM9+PxGu/+ZjdZzwAZ74JlNtn7Tnn3qy/fBw5P2idMXERCB2CAgERAb/ahWiIAIiIAI5AKB7TvMtmzdYxs27/GuMMtX77a/l++yPxfvcjPjO23WvJ32y+87bPqvO+z7n7fbN9O327jJ22zsd9ts5ISt9vG4rTZsbLINGZVsb368xQYP32IvD02y599JsmfeTDG+Hxm0yfr+3yb713Mb7b6nN9rdT2ywHo9ssFsfXm/X904Jt/Vbb3c+tsEb5xjpGOsY7Y+/sskb8RjzGPUY9xj5GPsY/Rj/n7g6IAYQBYgDRAJi4UcnGhAPiIi5f+30ogJxgchAbOza1/5Ppbl2g1yCUmHoQ7YJKGHkE5AIiPw+Ug1FQAREIC4IZDb7PefPvJn9xtDG4A6MbwxxDHIM83uf2ugNdQx2DPf+gzd7Qx6DHsMeAx9DH4N/2Jhk++jLrfapm4Uf++02LwwQCN87oYBgQDggIDC+/3SCAmGBwFi9brcXHAgPBEhBdnQoAxFQsaxMhYLsF5UtAnlFQFd2XpGN63zVeBGIPALe31kbHtPtmB07zZLd7PdGZr/drO8KN/u9mNnvJW72e+FOm83s9xw3+z3LzX7/4ma/f9hu46Zs87Pfo9zs90dfbbUP3Oz3u272+79u9vs1N/s9yM1+v+Bmv5/972Yb8Npme9TNfj/84ibrPXDv7Hf/DXbHoymz3zc8mPXsN3nkxew3LjeIj3TBFFBkKGRWrKhZYsmQlS0dskrlC1n1yoWsTvXCVrdWYWt4WBE78vAidswRRe2EI4tai2OK2enNitmZJxW3804tbu1albAOZ5WwS84raV3blbSrL0qwbp0S7OYuiXb7FYl219WlrNf1peyBm0vbQ7eVtkfuKGNP3FPGet9a2sqWcoWHtbucK79bp8SwGH0UARGIFQISAbHSk2qHCIhAhgS8AIjADY+7dpthgGKI4o6xKsz3e/7fu+z3BTvt1z922k+/7bCpM3fYpJ+224Rp2+3L77fZmG+2+VnnD7/Y6n2/3/k02d7wvt9bvO/3wLeT7Kk3NhvuI/9+eZP1eWGj3f/sRuv15Ab7x+MbrPu/19vND6UY37f0XW+3P7LB7npig9375EZ74LmN9tD/bbJH3Hn9X91sT7+52Z53+b38XpIN/mCLvfnRFhsyMtmY/R7hZr9Hfr3VxrjZ768mb7OJ07fbJDf7Pe3XHfbz7zt8/ZnFX+Bmvxct22XLVu02P/u9aY8lJe8xZr/3ZDADnWGH5uGBIoXNShQ3K50YsgplQ1alYiGrWbWQHVqzsNWvU9ga1StiRzUsasc1LmonHlXMTj2umLVuXtzOblHczj+9hLU/o4R1OqekdTm/pF15YYJdd3GC3XhJot3WNdHuvKqU3XNtKfvnjaWt9y2l7eHby9hj/yhjA3qWtWf/Wdb+r3c5G9S3nL3ycDl78cFy9tz9Ze2pXmXt8bvKWL8eZexBZ6Tff1Np63ldKZ9X98sT7aZLE+26jgl2VfsEu6xtSet0bkm76MwS1rZlCTvnlOJ2xonF7bTji9nJRxezZk2K2tGu7o3rF7EGhxSxw1ybalUrbFUrFbKKbrb/kBqFjfwbHFrYKlcoZA3dO98ruGN5iFxZi4AIFBABiYACAq9iRUAE8o/Aq85wZYNjeIl8/8/7SVaQs9839VlvuKLcudf3+5/PbPQbNfH95qksT76+2ZhJ/78hSUZdX/twi731yRZ777Nk+x8ie+MAABAASURBVODzZO9//tnErX5D6Pip2+zbH7fblBnb/YbRGW7m/rf5O/1G0r+W7LIlK3bbyjW7be2GPbYpaY9t3Wa2c1c4kYL9XFCz30/fW9aef6CsvdSnnL3ar5y9/FA5e+Ff5eyZ+8pa/3vK2qN3lrG+3cvYv9ys+X03lLa7ryllPa5ItFsvS7QbOifYNR0S7PILStqlbUraxWeXsAtal7DzTituZ51c3FqeUMxaHFvMmjctasc2Kupn74+oW8Tq1S5sGNw1qhTyxnb5MiErlRCy4sXMChcq2H6oWK6Q9epW2ouTnu5dAqBg+yNaSlc9o5NAAd9uohOaai0C8UwA1xEMSGZxN2ze441KZrDxb8bQZLb3Tzfry1NMmAHGlYTNiMxmT5+V8jQTZorxl8ZwZVabTZUYs5+6GWU2VrK58f0xyYZ7CRsemXl+bfgW/4QTZqNxM8E15Ok3NntXE2a7mbXG3eTB5zf6mWw2XPYcsMHPbs9flL61O2/RTn883me/Gc8YoBiiGKRV3CwwBiqGqp/9doZr0wZF9s5+F7VT3Ox3q+bF/Ox3G2fwXuhmvzu62W8M4SsuSLBrnWF8Q+cUQ/mOK0vZ3W72GwM6mP1+NM3sN8b3KwU0+12mVMhKlghZ0SJQUBABERCB+CEgERA/fZ1HLVW22SWA2web/5iFZRZ6zfqUmVncI/C/5vF/C/7e5Z9AwgwubiBsJuSJHtNm7rDvf9nuZ3pxB8Efmyd/4IKBTzaPBMQthKeSMEv8zshkwzebp4YwC45/Nk8SwaWDmeWn3Awzbh6P/meTf0zgQy9s8r7aPIXk3ic32t39N/gnk+AicuvDKS4jwcZJXEdwJcGf++4nNnj3EmawedIJLicY4myixDDHjxtXEgx2ZrMx4HmaCQY9GypxYaG+uJVQ/4+/2updXHiyyeffbbOvJm/zjz785oft3sVkyowdhpDAzQRhMdvNdCM05jkj/88luwwBwtNO8GnH5WTdxj1+pt8ycDcJWSi73Zdn6fD9TnBGKL7Y+H5Xq1TIalcrbIfVKmwNDi1iTeoXsaOPKGrNjixqJx9TzE5rVszOOKm4nXtqcT/rfNFZJawzvt9tS9rV7ROsW8cEu/nSRLv98kT7B77f3UrZAzeVtj63lbZ/4/t9dxl76t6yNjBs9vtVNwOOKwouKQN6utlvZ6TjqoLRjvGOEY8xnzL7neiNfIx9jH6M/wtblzDEAC4xiANEwolHFfWiAfHQyIkIxASiAnGByEBsIDoQH3kGVxmLgAiIgAhkSEAiIEM00XXA+zzH4KbH8FnnjXkw68yGxtyedcY4xki+ue++xjNuHz0e2eD9se9xRjZPHrn/2Y3e+Mb/GhcQjHKeQIIvN8Y6TyHBeB/0fpL3xcbnG3cQ/LF5HCCbMfHJ5pGAzKTzVBJm1sdP2eZ9s3k04GQnHvDPRkz8MifFR9s/InDhTkN0ID4Wr0jx1eZRgWs27LYNm/b4Z5Qnb93jfbaj62pIp7bO1k+rA/herJh5NwwMUgxTDFQM1QbO+MZwxYBN8f0u6n2/MXAxdDF4c2P2G+Mb328Mcgzzx+8q4w11DHYM917OgP+HM+Qx6DHsMfAx9Ls6g7/zuSW9/3m7liXsXHy/nTBAICAUEAwIBwQEbUFQICwQGLh7IDgQHjma/U4Hs6JEQAREQASih4BEQPT0VYY19QIgzaZHjMklzrBjwyEGHYYdBp6fdXbxGH4YgHOdIYhB6GednYGIoYjBiOGIAckmPwxKDEsMTAxNHoGH4YkBiiGKQYphioHKpkEMVgxXDFgMWQxaDFt8nNmgiMHLE0IwgDGEMYj/8fgG/5xsDOWbH1pvwdNCwmed2bTY68kN9s9nNvrH9uXGrPPIr7f6H9fJzVnnpOQ9Kf7WOzPssqg9gN82GyeZvcWILJ0YMp4egmHJBkqeYMJGQzZR4veMAcpGyiMPT5nNxqA+oamb0T66mDeq8Zlm4yKGNU81YTMjGyvxrcbIZXPl5e1K+k2PuJhc3ynBb4RkRpqnnLDRkllqnnRy/97Nlg91L+03UeJy8sQ9bta7V8qmy4dd/OF1Clvl8oX8hscB7hgGeHqz3xjf5Bs++43vt2a/o3boquIiIAK5REDZxA4BiYAY6EvcPXAvCW8Khn+f5zd5lw5cO+59cqP/VUiMb1w/UmedX93sf3gGYx1XEYx3XEfIE1cSXEpwLfEuG2OT7cMvtvrNiLig4IqCSwquKbiosCkRlxVcVxATuLIgLnBtmfvXTuNpJ2xQxPUFMcImxTXrd/tfqNyUtMdwlcFlhs2KkfS0kHCuOflcpIj5p44klgxZmVIhY/YZ94+qlQoZM9A8/o+ndeA2wSMAG9crYk0bFDEeA3h8E55EUtRa4A5yfDFjRvpMN/PL0z+YlWYzYvszS/iNibiGeOP5gpLePYQnh+CfzeMBeUIJhu1dV5fyTxjB1YMZZ5460rd7GT8LzdNK+t9T1ruM8HQSNkkGmybx2375oXL+KSbMXj9zX1l70hnZT9xdxm+g5AkmPHKQTZQ8AcUb09eU8k8yYTYb4/2mSxL94woxqnl6Sldn5ONWwlNNeKwhbeEpK7i7nHVycWt9YnH/+ENcTE46upjxSETEBE85QVwwY8+TTuru3WxZq2phQ4wws88TT3jEYqmEkNV08ffeUNoec7Pt2vCYk5Gsc0VABERABGKBgERADPTi2g27023FHsPhId1DBxlZMKfhM12yRMrTMzDoMOww8DD0MPhw38AAxBDEIMQwxEDEUMRgxHDEgOQ52hiUGJYYmBiauHRgeGKAYohikGKYYqB2Y9bZGawYrhiwftbZGbQYtvcHs863lU6Zdb6zjGEIYxBjGGMg42ONu0cQXu5TzjCoMax5IsmAnimP/uMZ3fhfY4jz3G4M857XlbK7XFkY7DwG8JYuiYYhj0F/9UUJxow0jwPkOeD4ZDN7fkGrEv4RhbiG0EYeW3has2JeOOCfzeMBeUJJUycseEQgQgPBgasIAqRm1UKGu0jlCoX8oxFxGUGwlChu2jRZMENfpYqACIiACIhAnhEolGc5K+N8I1C5XPrdWCgU8j82c6CzzhiLGI0tCnjWOTCecdngEX64bfDMbFw8cPXws87dSxubFzHKcQnBhQNjHVcRjHeeoY0LCa4kPEf7cjfrzCw5ria4nLChERcUXFFwScE1BRcVnv3Nc7VxXUFM4F+NuMC1pcGhRQzRgfjA9QUxUqViIavo+gHXGFxkEpxowWUm3waBChKBvCSgvEVABERABGKOQPrWY8w1M7Yb1K1TomF8hreS7xjLBzPrjNuIZp3DaeqzCIiACIiACMQfAbU4tglIBMRA/zIDjf91g0ML+x+eaeje9SuPMdCxaoIIiIAIiIAIiIAI5BEBiYA8Apvf2SIEenUrbWzqzJ1Nj/ndApUnAiIgAiIgAiIgAiKQXwQkAvKLtMoRAREQgWggoDqKgAiIgAjEBQGJgLjoZjVSBERABERABERABDImoCPxR0AiIP76XC0WAREQAREQAREQARGIcwISAXE+AFKar1cREAEREAEREAEREIF4IiAREE+9rbaKgAiIQDgBfRYBERABEYhbAhIBcdv1argIiIAIiIAIiEA8ElCbRQACEgFQUBABERABERABERABERCBOCIgERBHnZ3SVL2KgAiIgAiIgAiIgAjEOwGJgHgfAWq/CIhAfBBQK0VABERABEQgjIBEQBgMfRQBERABERABERCBWCKgtohARgQkAjIio3gREAEREAEREAEREAERiFECEgEx2rEpzdKrCIiACIiACIiACIiACOxPQCJgfyaKEQEREIHoJqDai4AIiIAIiEAWBCQCsgCkwyIgAiIgAiIgAiIQDQRURxE4EAISAQdCS2lFQAREQAREQAREQAREIAYISATEQCemNEGvIiACIiACIiACIiACIpA9AhIB2eOkVCIgAiIQmQRUKxEQAREQARE4CAISAQcBTaeIgAiIgAiIgAiIQEESUNkikFMCEgE5JajzRUAEREAEREAEREAERCDKCEgERFmHpVRXryIgAiIgAiIgAiIgAiJw8AQkAg6enc4UAREQgfwloNJEQAREQAREIJcISATkEkhlIwIiIAIiIAIiIAJ5QUB5ikBeEJAIyAuqylMEREAEREAEREAEREAEIpiAREAEd05K1fQqAiIgAiIgAiIgAiIgArlLQCIgd3kqNxEQARHIHQLKRQREQAREQATykIBEQB7CVdYiIAIiIAIiIAIicCAElFYE8ouAREB+kVY5IiACIiACIiACIiACIhAhBCQCIqQjUqqhVxEQAREQAREQAREQARHIewISAXnPWCWIgAiIQOYEdFQEREAEREAE8pmAREA+A1dxIiACIiACIiACIgABBREoSAISAQVJX2WLgAiIgAiIgAiIgAiIQAEQkAgoAOgpRepVBERABERABERABERABAqGgERAwXBXqSIgAvFKQO0WAREQAREQgQggIBEQAZ2gKoiACIiACIiACMQ2AbVOBCKNgERApPWI6iMCIiACIiACIiACIiACeUxAIiCPAadkr1cREAEREAEREAEREAERiBwCEgGR0xeqiQiIQKwRUHtEQAREQAREIEIJSAREaMeoWiIgAiIgAiIgAtFJQLUWgWggIBEQDb2kOoqACIiACIiACIiACIhALhKQCMhFmClZ6VUEREAEREAEREAEREAEIpuAREBk949qJwIiEC0EVE8REAEREAERiCICEgFR1FmqqgiIgAiIgAiIQGQRUG1EIFoJSAREa8+p3iIgAiIgAiIgAiIgAiJwkAQkAg4SXMppehUBERABERABERABERCB6CMgERB9faYai4AIFDQBlS8CIiACIiACUU5AIiDKO1DVFwEREAEREAERyB8CKkUEYomAREAs9abaIgIiIAIiIAIiIAIiIALZICARkA1IKUn0KgIiIAIiIAIiIAIicLAE1q5daz169LCuXbv60LdvX0tOTj7Y7PY7j7z69+9v8+fP3+9YRhFTp071daJuGaXJKn7EiBFGyCpdpB2XCIi0HlF9REAEIouAaiMCIiACIuAJ7N6927/n5KVixYr2wgsv2JAhQ4zPY8aMyUl2OT63efPmNnDgQKtQoUKO84q2DCQCoq3HVF8REAEREAEREIE8J6AC/kdg1bpd9sSrm+yB5zZZ/9c22Zr1ORcD5I4BvmTJEj762ftu3br5FQJWC4KZeWbYg5UD3hEQzPQz48/MPyeThsDnIJAmyI/zmPHnGO+sQFAG77Nnz7YgL/ImLYHj1I00fCdwnDwIlEccZfzxxx9E+UC9OTc4Rj38gQh8kQiIwE5RlURABERABERABEQgEgh4AfDKZvtj4S5btXaPzf1zlz32n9wRAhjkCAGM+dGjR9uAAQP8CsEVV1zh3zGoZ8yY4VcOMMAbNmzoRUJ2uNSrV88GDx7s8+nXr599/fXXqa5HixYtsjvuuMPMk6+dAAAQAElEQVT69OljxYsXT82ue/fuPn3nzp2tQYMGVrNmTZ+GVQvy2rJlixcrGPaTJ0/29aLOixcv9nnQjueff96C+t9000329ttvp5brE0XQi0RAup2hSBEQAREQAREQAREQgVc/2GLrN+3ZBwTfBw9P2icuu1/WrFljGNvMlGNkByJg7ty5qfHPPvuskW7r1q3ZzTbddAgHyundu/c+hvixxx5riIT0TgqEB+dxHKHCZ2b858yZQ5Sv20knneRdiHAjat26tY9HBODi1LRpU/+d95IlS9rSpUv990h7kQiItB5RfURABAqOgEoWAREQgTgh8MWkbXZbv/V2fe/Mw7xFu9IlMufPnVmeS96UQVlBJhjJGOfMzjObjtG9bt06q1WrVurMPTPvzNKXL1/en4ZoIBx11FHe8PaRWbxgvJOEvCgLY5zvWQXSt2nTxpdD3VihoL6sBLASwfm4CfGeNtAOVgvSxkfqd4mASO0Z1UsEREAEREAERCBfCMRjIaMnbrVt27PR8j37rgIEZ4QsFHzM9J0yKCttImbia9eubRMmTLAaNWr4mfqZM2fuk4wZdMQBhjmhQ4cO/jjigFl3Aob6+PHjfXxGL6wqkDaj40F8IBxYnQjignfOJx++I0bYB0BcePlp20F7SEM850VakAiItB5RfURABERABERABEQgjwkc06ioFSmcdSGhUMjSygD/PXsawJdBWemVxIw7qwEYyvjRDxo0yPv8437DxluM/V9++SU1Dpcc/PFxwcEQZ3WgZ8+efhUhbf7169c3XIzI66233rLsrAQgAiZNmuTLoyxm9lm5CMrZs1cQIWASEhKMNA899JAdffTRvnjKCG8H7eE78T5BhL1IBFiE9YiqIwIiIAIiIAIiIAJ5TOCq9gn28kPl7NV+WYf+d5exBocWtsrlC9kRhxW2AfeUydZ55E0ZlEVzMN5x8+Gd7xjTTzzxhHe94TMuN8z4E5j1nzdvnt+gy3dCu3btjI3CnMtx4jinV69exneMbT6TF2Xw6E/SsFmXeI4zy49RTx4E0gbHiCc9gXw5FsTxnacIEcd5QTxlIAYon3iOkzY8D+IjMUgERGKvqE4iIAJ5T0AliIAIiIAIZItAxXKFrFe30vbYXWXsnutKW4Wy+WM+srEWFxxm8wm4/bRs2TJbdVairAnkTy9mXQ+lEAEREAEREAEREIE8J6ACoocAM/esHDCrTmDWnRn+6GlBZNdUIiCy+0e1EwEREAEREAEREAEREIFcJxBnIiDX+SlDERABERABERABERABEYg6AhIBUddlqrAIiMABE9AJIiACIiACIiAC+xCQCNgHh76IgAiIgAiIgAjECgG1QwREIGMCEgEZs9ERERABERABERABERABEYhJAjEsAmKyv9QoERABERABERABERABEcgxAYmAHCNUBiIgAhFFQJURAREQAREQARHIkoBEQJaIlEAEREAEREAERCDSCah+IiACB0ZAIuDAeCm1CIiACIiACIiACIiACEQ9gRgRAVHfD2qACIiACIiACIiACIiACOQbAYmAfEOtgkRABHKdgDIUAREQAREQARE4KAISAQeFTSeJgAiIgAiIgAgUFAGVG5sE1q5daz169LC+ffvazJkzbfDgwbHZ0AhplURAhHSEqiECIiACIiACIiACsUwgMPJfeOGF1GbOnz/f+vfvb8nJybZu3Tpr27atHXXUUfbYY49Z06ZNU9Nl9WHEiBHWtWvX1DB16tSsTjmg4+QXXu+sTqY9iBnqlVXajI7Dizx4zyhNTuKjUATkpLk6VwREQAREQAREQARE4GAI7N69+2BO2+eckiVL2qJFiwzjf58D7ku9evXs3HPPtQ4dOtiQIUOsefPmdiD/Onfu7M/r16+fDR8+3PLKeM5OnWhnnz59fFuyk74g0hQqiEJVpgiIgAgcMAGdIAIiIAIiUCAEdv65wVa2HGorGrxmq1oNtZ2LNh50PRISEuzMM8+0t99+28/+h2fEbHswm9+tW7dUoRDMqgfHSBd+XtrPNWrUsIoVK/qVBY4xgx+cG8zMIxBwPQrig/JIG+RPmvRm4kkTnMdx6kdgRYPAMfIgHe8IHvInnkAdiOczgWOkoa6UGdTr+eefJyo1cB7pCeSdeuAgP0gEHCQ4nSYCIiACIiACIpD3BFRCwRJAAKw67T3bPnGx7Zq/wbZNWGwrWwzJkRAI3Hzw+w9vHTP/rAAQbrrpJhs9erQ/zN4AXISIz84s/9KlS/15iAGM7Zo1a/oVAvL5448/DIN7woQJ1rp1ax/PCkK7du2MlQh/YhYv3bt39+dRH8RG0A6EACKHeNoSZEO+lI3hXrt2be/uxHHSEcLbyvegXrR5zZo1PhvaMWPGDL9PgryIJ84fPMgXiYCDBKfTREAEREAEREAERCBaCWx+5gdbUmagLQ49lWlYXvcV27Vk8z7N3L0kyZYf8kqm5wX5UgZlhWdQokQJa9OmjTfyt2zZknoII7pv377er//ZZ5/18cTxoWXLlrx5Qx1Det68ef57+MuwYcP8uc8995xdf/31hkvOkiVLLIhnxv3nn382DOjw8w70MyKCvJiRnzRpUurplEe7UiPSfEB4nHTSSb4NtCurttJmRAbZ0A7ypgwCn2NcBNBsBREQAREQAREQAREQgdwksPGJqbZn047czDLdvCiDstIeTG81YMyYMX6WnNnwO++805+CsZxdo50Zfc5t0KCBYXCTAcYzeREfBGbhWR0IxMH48eMNg5v0WQXqw36D+++/368GtGjRIqtT/HGEA6sQ5513nv9+oG2lHf7EXHzRSkAuwlRWIiACuURA2YiACIiACOQpgZLt65sVL5ynZfjMXRm+LP/lfy/BbPbIkSP32xtAqsDorVChgvfvD4x6jOm///7b6td39SdhOoFZ8smTJ/uNwRj8uBVhvIcnxYUH1yKEwcCBA41yOI44CMqmzMwECHlmdpz8CKRDOHTs2NGvThAXHoLyqAMz/8EqR3j54e0gP9pEXHg+B/pZIuBAiSm9CIiACIiACIhAnhBQpvlHoPygs63W1jut1p67Mw3VFt5ohWom7lOxwjVKWbW/b8z0vNR8XRmUZen8YzWgYcOGqUfwgUcU4GYzbty4VIOZ78zW8967d2/DmMZgTj0xzQd88HEZwojGUMawDtx32HTL5lvOJy/yJOCvTzasCARl4YPPucQHAfFy+OGHG+eSZ1JSUnAow3f2KMyZM8efE5SVUVsRMIMGDfJuTdQzKD+8HZRLPHEZFpqNAxIB2YCkJCIgAiIgAiIgAiIQjwSK1CljVSZ1tWIta1nhemWtWOvaVnlKVytSq/QB48Dw5rGZvHMyBjXfCXzGeGfTK7PzPBkHY5d0pGe2nnhCesYvjxUlkJ7A5t3gO585j0A+lIVrTrASgABgRh+jO7ws6kUgjjLJh7zJl7wIPA2IY+TZq1cvow2kIZCeY8QF7eIc4sPjwtsaHk/7g/KD/DifQB7E5SREkAjISTN0rgiIgAiIgAiIgAiIQF4Q8ELg60ut+rzrrcq4Sw5KAORFvQ42Twz2Vq1apc7MY1AzM4+xf7B5RuN5EgHR2GuqswjEEgG1RQREQAREQATymQAz9MyoB4HZ/XyuQoEXJxFQ4F2gCoiACIiACIhA/BFQi0VABAqWgERAwfJX6SIgAiIgAiIgAiIgAiKQ7wQKSATkeztVoAiIgAiIgAiIgAiIgAiIwF4CEgF7QUT6G7+ox2Ot+ClpQpcuXWz16tWp1Z44caL/+WuOEd56663UY3xgBzzxBH4a+7fffiNaQQTyl4BKEwEREAEREAERiAgCEgER0Q2ZVwIB8PDDD9stt9xiPLv2uuuusxUrVhhxHEMA8CxcjvHrd1WrVrXXXnvNiCdnBEDw3Nu+ffsaz7TlPVxEkE5BBERABERABPKCgPIUARGIPAISAZHXJ/vVKCEhwR5//HFr1KiRP9asWTNLTEy0lStXGiLg9NNP94+5MvevUqVK1qRJE/fJbOHChf6dH7QgDV8aN25siITNmzfbqlWriFIQAREQAREQAREQARGIMwL5IALijGg+NrdKlSqGQMioyEMOOSSjQ1aqVCmrXLlyhsd1QASikQCrXri8EdJze0M0B251aV3mWDnjvCCkPR6NPFRnERABERABEciIgERARmQiNB4j5qWXXvIuPZ06ddpPBGDI8FPb/BQ3KwZpm8G5uBK1bdvWWDVIe1zfRSDXCORzRgiAzNze2AdzySWX2MyZM/erGddNWpe6oUOHGufsl1gRIiACIiACIhADBCQCoqwTn3rqKW/EsC8gcPEJmoDB0r9/f+/u8+CDD+4nEJjZRCCcccYZduWVVwan6V0EYoJAVm5v06dPt7p169qll166X3u5ljifA4hjXOrYOyOXOYgoiMCBEVBqERCB6CAgERAd/eRryUwnRjwCIK0RjwDo2bOnd/N54YUX9pvlRwCwWRgBEBg7PlO9iEAMEwh3e+OaGThwoN9Pk1mTuZamTJnixTR7aDJLq2MiIAIiIAIiEK0EclkERCuGyK83RnxGAoCn/PC0Hwye9AQArg4SAJHfx6ph7hE4GLc3RDb7AW699VZfkT59+uwnpv0BvYiACIiACIhADBCQCIiCTsTIHzVqlK8pxjyGShAw8EePHu0fGYqvf+fOnVN/L4ANkJz7wQcf+HMREcF5vCMs/AG9iEBOCUTQ+YxrxjqrXsz+Z7dqrJDxmF3CiSeeaIgB8sru+UonAiIgAiKQOYG1a9cak5a8Z54y947Onz/fcJVOTk7OvUxjJKdCMdKOmG4GPsrvvfee/40ADJTwgC8zhk54XPAZ1wfO5T2IC3/nvJgGp8bFHQGMdoQyAgCj/mABsMGYc6dNm+Yfw8tnBRGIFQK4vPH0LAKfw9sVrIgxUURgoik4zoMpmFwinsCPVjLRFBzXe+wT2L17d+w3Mo5aKBEQR52tpopALBPAWDlYAYB4IAR8eFIQn0844YT9NtgTryAC0UqAcc4qFxvf07YBAcB+mBdffNFYfeYpc8ygIhQQAPxAZdofrcT1Lm0++h57BBZv2mxXjfnC2n70qV3j3pdtTspxI5mhZ1Xg3nvvNcTlkiVL/Iw9Y65r1642depUI023bt2M76QJVhBGjBjh44gn4ApNet6DivGZuOA77+H5cV5wnLQE4sibtPEQciAC4gGP2igCIhANBDBQsnJ7w/hh9hKhQJt45zvigVWxv/76K9WVDnei9Dbgc56CCEQrAa4TVrd4QhYGfng7mNGfNWuWf4IWvzHDb9AgghELPFmL7+n9aCVP0CLf8Lz0ObYIIACuHPO5/bBipS1yYmCae+/62VjLDSGwaNEi69ixo+GxUKFCBcNlh7E2ZMgQY4zi7jxgwADj+xVXXOHfEQIzZswwjHZCw4YNvSDIDvV69erZ4MGDfT6I3q+//tqXyblr1qzxxzp06MDXuAgSAXHRzWqkCOQigQjMij8aKTS/0gAAEABJREFU/BEJd3cLPmPgU2Xeg7jwd1zqOI77UHg86YlXEIFYIRBcJ1dddVW2moQYyCghohuBgFAg34zSKT76Cdz3zXe2ckvyPg1ZmZxs9307aZ+4g/mCAY+xH5xbsmRJa9Omjf+KIJg7d651797dG/nPPvusYahv3brVHz/YF4QDM/7c8ykjyIdyKT/4Hg/vEgHx0MtqowiIgAiIgAhkQgBDnl+hX7BggS1cuNCnDN79FzPDLYh9BKygsVrG3huJ5YBO9L2/Oft3O+GdodbkzXcyDT+uWpVu41gRyOpcjlMGZaWbSSaR69ats1q1avnZeVYCCDy1rXz58v4sxAHhqKOOMlYRfGQWL4H7D3mxEhBvRn9aPBIBaYnouwiIgAiIgAjEGQFEAP7+NJs9Axj6uMzxPQiNGjWykSNH+odUsG+A/QPaHBzQib73wTNn2ZadOw++4nv2ZOtcyqCsbCUOS1SjRg3vqpP2V96XLl3qxQGGPKHDXvedihUr+gc5MLuP7/9PP/0Ultv+H1lVIO3+R+InJpsiIH6AqKUiIAIiIAIiEI8Ewo18XOPYF5OYmGjNmjXbDweuQnXr1vWPp549e/Z+xxUR+QTOqFPLihbK2gwMWcjSmvt8D4VC2WokZVBWthKHJWKWnn0AgwYN8u5AuPCwaZeVgF9++SU1jo3DGP34+yNm+f7cc89ZnTp1wnJL+Vi/fn3DxYi82CdGGSlH4vM1696PTy5qtQiIAAQUREAE4pIAG4V5QhC/mYE44DtPZ+EdIAsXLjRch6pWrWqNGzcmSiHKCDx08on285WX2ayrL88yfNXxIjvB9XXt0qWsebWqNq5ThyzPCfKlDMoCD247uPTwjtHeq1cvCwxx3vlOPGkJfA428gaz/vPmzbMGDRr4zb3E4aLGRmHS4x5EHHvEKKd58+ZGHuRL/pTLMdI8//zzFsRzHmnJI55CoXhqrNoqAiIgAiIgAvFKgKf4YMi3bdvWcLFgYy+uP4FLDz7SuAEROnfubE2aNDE2T8KL35y55ZZb7JprrvFP0eK8UqVK+Se0cIw0CrFLoHqpRHvjvLNszMXt7fVzz7JqiQlWUP/YSIwrD7P5BFatgt92Kag6RWu5EgHR2nNp6s0jvHiG73kffmxX59IzfNMUoa8iIAIiIAJRTABXCWZBMZrCAz9GiSGPwR8ez/fw5rIiEOwJIF1wXngafRaBvCbAjD6z/MzmExjTzPDndbmxmH86IiAWmxnbbUIABM/w/XvTZpuei8/wjW1yap0IiIAIiIAIiIAIxCcBiYAY6Pf78vAZvjGAR03ILgGlEwEREAEREAERiBsCEgEx0NXLkrak2wpWBJoPed9OfneYnfreB9by/eF25rARds7wj6zNhx9bu48+tfYfj7SOn35ml4wcbV1GjbErRn/u3Ym6ff6V3fjFOLv5y/HWfdwEu2P8RLtrwjfWa+J3dt83k+xf331vfSZNsYcnT7VHp0y3x6f9YAOm/2jP/PizDfzpF3vxl5n28oxf7ZWZs+z1WbPtv7N/t3d+n2PvzZlrw+bOsxHz5tsn8/+0UX/+ZWP+WmhfLPzbxv292CYuXmrfLV1mk5ctN55B/OPKVTZj9WqbtWat/b5unf2xfr0t2LDRFm3aZEs2J9nyLVtsVXKyrd26zTZs325JO3bY1l270uWhyPgmwIqZXObiewyo9ekTUKwIiEB8EpAIiIF+r1kqMd1W7NmzxxvFG51xvG7bNludvNUbzRjPizZttj+dMT1v/Qb7fe06b2TPXL3GfnJGN+IBIxxj/JslS228M86/XPS3jf1rkTfaP13wpzPiF9gHf8yzoXP+8Mb9W87If2PWb/aqM/oHOeP//36eYc87MfCsEwVPTv/JnnAiAbHQb/I0e+j7KU5ETLZ/fjvJi4q7J3xrd3490W53YuOWr8Z78YEIuWbMF3alEyWXjRrrRUrHTz6ziz4eZRc48dLmw0+8mEHUtHr/Qztt6AfWwokdRM/xb7+33w+fHOfi+MGSk959307ZK4jOcILorA8+svOcIGo74lO78OORdvEno6yTE0UIoss/G2sYjdeN/dKud6IIQXTbV19bDwTR19/YPRO/tXudIHrACaIHJ022vk4Q/XvKNHts6nQviJ7+4Sd7zjH4P8fiJSeKEESv/Trb+NGUt3+bY+/+Ptfen/uHffjHfPt4/gIb6biOdoLo84WLvCCasHiJwf97J4imLl9hCKJfVq02+uk312dz1623+Rs22MKNmww3sGVJSf5XHdds3Wobtm23TU4Q8XzmdAdHnEUiAOQyF2edruaKgAiIgAhkRsAkAjLFEx0HnzjtFKtSsuQ+ld3jvoVC2XuGr0sa8/+3udUBDOJN23fY+r2CaIVbRcBwxoD+a+NGm+8E0RxnWGNgY2j/7AzuH1astCnOAMcQxyD/2hnmXyGInKE++s+F3nD/aN4CG+4M+fedIMKwx8BHEA12Bv9/nCBiVeQFJwQQRE85YdDfCSKEAoKh7/dTrbcTEPd/+70XFPc4QfQPJzAQRLd+9bVfiUGAXOuECIKoqxMmCBSESgcnWC78aKSdP+ITL2QQNK2HfWinDx1uLd4bZie5VSCET5N0fg2y2Tvv2YnuOOkQUAipsz4YYecO/9jnd4ETWgguVokuHTnGKJfyr3H1QKDd9OU4o363j5/gBRxC7t5vvjPaQXse+n6KIfgedYKI9tJu2o8whAdc4AOnt3773YbsFURwHOF4fuoE0WeO71jHGd4IUfhPcqtECCL6BcFKP812q0T0G/33p+tHBO5SJ4jo39VOECGAEWwrtyTvM85XuhWk+5wQ3SdSX0RABERABEQgTghIBMRAR1d3KwFDzj93n2f4julwoU27/FL7/rLO9m2XTjbh0o42rnMH+6LTRTb64vY2ssMF9kn7dvbhhW1tWLs29l7b8+ztNufYf88721479yx75ewz7OWzWtsLZ7S0ga1Pt6dbnWYDTj/VHj+thf37lJPt4RYnWZ+Tm9sDJ55g9zU/3no2O87uOv5Yu+PYo+22Y46yW49uajc0bWLXHdnYrm58hF3eqKF1adjAOjeobx3q17P29epau7qH2nmHHmJnH1Lbzqhdy1rWqmmn1qxuJ1WvZidUq2rHValsR1euZEdWrGhHVChvh5crZ3XLlrFDypS2WqVKWfXEBKvsxE+FEsWtbPFiVqpoUStZpLDpX9YEknfuss1upWCDWzHAlWqVM4iXJW2xxZs3GysLuFzhesUq0a9r1hgrEKxETHOCaLJbmfh2yTJjpWLcosXelWuMW8EYueAvv6LBygYuX7h+veNWPFj5YAWElZCXnSj6PyeIWCFhpWTA9B/t8ak/2CNuBaWvE0SsqOBqhstZT7fScpcTRKy84JLGSswNX4wzBBErNLiudRk1xjqPHO1XcFjJaedWdHB1O9ut8LDS09IJIlzhcClLjwqrXhw/060KcR7ucbjG8YStbm71h5WpO9zKD25w//pusnd/Y1ULtzfEzKu/zvKubqyIIV5wb2PVDMECJ4TKLCdSWHFDnOC+hihBkKZXH8WJgAiIgAiIQH4RKJRfBamcvCWAEAh/hm8dZygnFCliZYoVs/LFi1ulEiWsakKC1UhMtDqlS9lhZcpYvXJlrWH5cta4YgVrWqmiHeuM7uOrVrETnQHeokZ1O61mDWtdu5adWae2nXtIHTv/sEPsgrqHWYf6da3j4fXskgaHW9cjGtiVjY6wa5o0sm7O4L/xqCO9AEAI3HncMXa3Ewa9Tjje7m/ezHqfdILxgyH/PuUke/TUk40VjKdanmrPtjrdnndi48UzW9mgs86wweecaW84IfKWEyWIm6HtzrPhF5xvH7Vva59edIF95gTO2I7t7ctOHezrSy62by7tZJO6dLYpXS+x6Zd3SfcHTKY5QTTZHSfdRCeIxne+2J1/kfHMY/L75KJ2NsIJog9cOQgiyqV8nof8qqvPy04QUT/q+YwTRE+6ej9xWgvfjn57BdG/nCD6p2sn7aXdtL/7XkEEF/jA6QoniC47ooFd0vBwz/Eix7Od49rG8YUzvFvVqun5n+wEEf1BvxzjBBH91KhCed9v9N+hrh/58Zbqrl/p30olS1g519+lixU1+r944cKmf44AS2PuLe1/XOYwyjHOMdIx1jHaEQcY8RMXLzWMeox79rFg7LO/Bbc3xMwzP/zsXd0enjzVEC+IBUQDgqWbExEIFUQF4gKRgdhAdISv0OC+dvK7w/yenXOGf+T36nTc65KGGGFvDiKIPTm40LEX59Ep0+3J6T8ZdcD9jhUV9tzgosdem7F/LfJufLj00RZWTNhTw0rJUrdKsjp5q+EmyApZWib6HtsE1DoREAERCAgUCj7oXQRimQAGcWm3UlDWrRhUdIKoSkJJt5KQaBjQrCzUK1vWGpQvZxjYGNqsQLAS0dwJIgxxBBErFaxYnOMEURu3goHhzorGxXsFEYY9Bj4rH6yAsBJyi1sRQRCxQsJKCSsmCAUEQ5+TmvsVlUfcygqC4km30sKKCysv/+cEEcIDAfKaE0Ss0LzjVnsQKAgVVnBYyRnlVnQQMl+6FZ5xbqVnwiUd7Tu38jP5sksM4fPjFfuLoulOKE1FELlVIgQUQupLJ6g+73iRjb74Qi+0EFwIr/fdKtG7bc81BNEbbpUIgfYft0r00pmtvXBDwCHk+p9+ij12agu3SnSSIfQQfPef2MzudQLwnmbHGoLo9r2rRDc5oXh90yZeOF7JKtERDe1SJ4g6HV7fEJgIzbaHHWrnHlrHzqpT2wtR+J/ihCmrRM2cUEWw0k9NnIBllai+E7SHuVUiBC57ZKo5wYsgQgAjhBNc36cd3+iCUCiUNjrfv7ORHYMcw5z9OuzVYQUGwx0DHkMedygMewx8DH0M/tdnzfYb8NmIz4oKwgCBgFBAMCAcEBAICVZMOn7ymbFScrZbJeEhAQgP9so02esuhjBBoCBUECwIFwQM5yNocrIqgguXVkXyfWipQBEQAREICKT7LhGQLhZFikDsEihZpLAlOqO4rFslwpUKl6rqiQmG8VyndGnvcoXrFcY1RvZRlSp516wTnPGNEY4xfnqtGt6FC1cuXLow2i+sd5gz4ut5l68uDRvY5c64v8oZ+dc2aWwIopud8Y+bWA8nBv5x3DHehew+JxIQCw86QdS3xYlORJzsXc4QFU+3PM2ea326d0lDECE+ECFvOjGC6xqCCJGCWPm4fTsb6VaJRl/c3hAzX+0VRLjC4RI33a0EfelEzglVq3rhh7jDZY7VIVzlvnQiCkGFuCJfRBcucYixp93KD25wuMDh/taz2XHe7Y32IPZwdcPNrX29ugYLhOKpNat7l7aj3OoNHHFjw4UN1nCnDwpFgAAJH+W4KOXVqgguXFmtijT97xBjrwob/Fu9/6Hfn3LBR5/6p5dd9tlYYz8Ke1HYL8MeFPafPPT9FGPfCXtO2G/CXhNWRdhjwv4S9p60nsgAABAASURBVJawr4S9POwnYS8J4oo9JOwDYk8Q+0bYRK9VkfDRoM8iIALxQEAiIB56WW2MbwJqvSeQnsscq0OV3MpQ9cREw7UK97imlSoa7le4xOGWhYsWqxO4wOH+dk2TRoZ7FysbuH3h6sbqx6OnnmysiuAyNuisMwyXtnfd6g0iBTc2XNhYdZnkVmBYjZl5VVf7xYVpTqCwesNKDqs6rPCwT4eVH1aBXj6rtbE6xJ6cR1wZ7MVhHw4rS6wyIbBYfUJ4dahfz++1QZyxcoVoO65KZb+vBmGHyKvuBB/iDyFYtFDk/AnYvWePJe/c5R/1uyo52e9PYW8KqyIzVq029qOwF4VHCY/5a6Hff8LeE/adsOeE/SbsNWFV5JEp04z9Jewtuevrb4ynerGfhL0krIpc/Mko44lgZ7EqMnS430QfrIoc89a71nzI+/6JY2yWb/PhJ/6pZGyQZ3M8qyK3fvW13xDPZnj2irAJng3wbH5nr8jgX2cbG97fn/uHfTR/gbHJ/atFf/unffGgAR46wIZ2NrPzYAI2sa/fts0QYjsdBz9gC+hl8abN/qlo5334sX9c9LLNSQVUExUrAiKQ1wQi5y9AXrdU+YuACIhAhBEo4lYDEooUsXLFi/s9O7insdeDfTrsAWE/yGk1a/h9OezJucitNrAXh3047DFhZQVXK/ah4ILFfpsnTjvF77NhDwsrJ7hysa8GF6/RF19oX3bq4PfR4BL285WX+T00uI1pVSRlcOzYvds/WpkN88uStvjfJGGT/K9r1vjH9E5ettxviue3TdgMz14RNsGzAZ7N7+zTYNM7G977fj/VHvj2e2OTe4/xE/3Tvq4b+6Vd7lY22NDOZnaMbTax8+jiE94Zake7FZHcWhU50FURVklYsWHFBHGCO1pXV1cJgZSxoVcRiDUCEgGx1qNqjwiIgAgcIAE2kBf0qsisqy83VkVw4cKda/TF7Q03L1y+cP9C0LAqgosY7mL/PuVkw42MfSf/OP4Y/1Qy9prggsYekw716xpuauwrwX2NVRH2kuDiVr9cWf+ABPaOsG8EIWYR9K+gVkUuHTXa//hiOAo9Sjechj6LQFQQyHYlJQKyjUoJRUAEREAE8pIAxjhGOcZ5ndKlDGMdox3jHSOeVRGMeox7jHyMfYz+649sYqyKsNcEUYA4QCQgFhANbGRHRCAmEBWIC0QGYgPRgfhAhBB+uKKLf7Qym+x5pDKPUx5+4fn+McrsR2FvCo9OZs/KY6e2MPaysK+FvSLsd6Ee1zZp7PfEsNn9wnqH+U3uPGmN/TRsbMfl7IgK5Y3N7OzFYRM7G9hLROjTvJa7FZG87HflLQIiUDAEChVMsSpVBEQgTwgoUxEQgRwRwBDHIMcw55HKPE75iPLlDcMdAx5DHoOep1dh4GPoswn+miaNjCdfsU/jnmbHGsIAgYBQQDAgHBAQCAk2n7NXhM3sbGRHcLCBHQGCECEgTBAoCBUEC8IFAYOQQdDkdFWEtiCwEFoILoRXEQuly459JOkeUKQIiEBUE5AIiOruU+VFQAREQARikUBCkSL+N14wzjHSMdYx2jNaFTnQVRHECKICcYHIQGyM7XiRVSlZch+cPE758dNO2SdOX0RABGKDgERAbPSjWiECIiACIiACOSJQvVSi8UOJ4Y/Sfff886xaYkKO8tXJIiACeUYgRxlLBOQIn04WAREQAREQgdghgBB447yzjMfVvn7uWRIAsdO1aokI7EdAImA/JIoQgSghoGqKgAiIgAiIgAiIwEESkAg4SHA6TQREQAREQAQKgoDKFAEREIHcICARkBsUlYcIiIAIiIAIiIAIiIAI5B2BXM9ZIiDXkSpDERABERABERABERABEYhsAhIBkd0/qp0IpBDQqwiIgAiIgAiIgAjkIgGJgFyEqaxEQAREQAREIDcJKC8REAERyCsCEgF5RVb5ioAIiIAIiIAIiIAIiMCBE8iXMyQC8gWzChEBERABERABERABERCByCEgERA5faGaiEAKAb2KgAiIgAiIgAiIQB4TkAjIY8DKXgREQAREQASyQ0BpREAERCA/CUgE5CdtlSUCIiACIiACIiACIiAC/yNQYJ8kAgoMvQoWAREQAREQAREQAREQgYIhIBFQMNxVqgikENCrCIiACIiACIiACBQAAYmAAoCuIkVABERABOKbgFovAiIgAgVNQCKgoHsgB+W/9dZb1rp169TQr1+/fXL77bffrF27dv542mP7JNQXERABERABERABERCBvCYQUflLBERUd2S/MgiA1157zfr27Wvjx4/3oXfv3qkZbNmyxV566SU78sgjLTExMTVeH0RABERABEQgnACTROETSvx94Th/R3r06OEnkjjepUsXW716NYcUREAEYoCAREAUdiI34VGjRtkZZ5xhp59+erotmD59ui1YsMCaN2+e7nFFFgABFZmvBNIaNhgxxAWVCF8p4xjGDkZPcFzvIhAPBLgmpkyZYi+++KKfTGJS6corrzSuhYcffthuueUWH3/dddfZihUrjDiOxQMbtVEEYp2AREAU9vDs2bP9zfjPP/9MnaHBiJk4caJvDTfoDz74wE488URr1KiRj9OLCMQjAVbBwo2bYLUMAdCzZ09/jWD0sKI2c+ZMe+qpp+IRk9qcxwQiNXuuAwTApZdeut/fioSEBHv88cdT45s1a+ZXlVeuXOkFQqS2SfUSARHIPgGJgOyziriUhx12mJ+hGTZsmFWtWtXP5LBKMHz4cL8K0KlTp4irsyokApFAgJWypKQka9mypa9O48aN/TU0a9YsuTt4InqJBwLBdYAQZiKJwD4yxEFG7a9SpYohEDI6rngREIFUAhH/QSIg4rso6wpWqlTJmjRpYps3b7Y//vjDcBXSKkDW3JRCBAICGDUYN8F3vYtAPBHA+EcIsGpGu9lPxooynwl8Jg7hzOQS1wvxCiIgAtFNQCIguvtvv9qvW7fOi4Fx48Z5V6Fbb73VuHHzXT7P++HKuwjlHBEEGPtcAxg5hMBl7pBDDvH1mzBhgn/HyMHNwX/RiwjEKQGui7p16xrXAtdEgAE3Odzl2BeQ0T60IK3eRUAEooeARED09FVqTdO6LrB0i18nN+9WrVrZyJEjvZtQMLODXzSbiAcOHKhl3FSK+hDrBPD/5xogMMPJddC/f3/jesGQ4ZpAHCMOOnfu7PfZxDoTtS/vCcRaCWwc5jpBALBhONbap/aIQDwTkAiIwt7H/adPnz5+xh/jhZlOBACbuLRMG4UdqirnOYFghpOVgVWrVvnywkVCsK8GtzquL59ALyIQ4wSCzb7Tpk3zm33ZI8CMf3Ad8KhQCYAYHwRqXm4RiMp8JAKistvMP7EhfMY/o1l+ng5EOgyeKG2qqi0CB0yADfLMYAYuDQsXLvSb5dlAz0pa2gxHjx7tRTX+zmmP6bsIxCoB/j706tXLMPzbtm1rTC6xQsbfC64h9pfRdn6ThhWzIARudRxTEAERiF4CEgHR23eqeaQQUD0ijgCz+Rj0l1xySereGFbLMGY4hksQT0EJjJqhQ4fagAEDvLiOuMaoQiKQhwRwjcNlLggIAIrjOnnvvfdSXUuD47xzDmkUREAEopuAREB0959qLwIikAEBZjlZBcNoIYSvlqU9RjriMshK0SKQLgFFioAIiEA0E5AIiObeU91FQAREQAREQAREQATyk0DMlCUREDNdqYaIgAiIgAiIgAiIgAiIQPYISARkj5NSiUAKAb2KgAiIgAiIgAiIQAwQkAiIgU5UE0RABERABPKWgHIXAREQgVgjIBEQaz2q9oiACIiACIiACIiACOQGgZjOQyIgprtXjRMBERABERABERABERCB/QlIBOzPRDEikEJAryIgAiIgAiIgAiIQowQkAmKkY3f+ucFWthxqy+q/aqtaDbWdizbGSMvUDBEQARHIXwIqTQREQATigYBEQAz0MgJg1Wnv2faJi23X/A22bcJiW9liiIRADPStmiACIiAC+UmAvyeaUMpP4iorggjEXVUkAmKgy9de8ZntWrJ5n5bsXpJk664cvU+cvohAPBOQcRPPva+2Z4cA14gmlLJDSmlEIDYISATEQD/u+jt9159tbmVgcegpCw9LEp6zJYkulHKh9EBbUvZ5W1LOhfIv2JIKL9jSSv9nSyu/aEuruFDtJVta3YUaL9vSmi/bstqDbFmd/9iyQ1w49BVbVteFeq96F6Tlhw+25Q1fs+VHuNDodVve5A1bfqQLTd+wFUe9aSuO+a+tONaF496yFce7cMLbtrL5O7byRBdOcsGtXKw85V1beaoLp79nq1oONdyaVrV+31ad6cJZw2zV2S6c84GtPm+4rW7jwvkf2up2LlwwwlZf6EL7j2xNh49tzcUudPzE1nRy4ZJPbc2lLnQZaWsuG2lrLx9liKa1V35ma68ebWuvGWNrrx1ja68bY+uuH2vrbvjc1t3owk1f2LpbvrR1t35p62/7ytZ3d6HHOFt/hwt3jrf1/3Dh7q9twz0TbENPF+6daBvuc+Gf39iG+13417e2sfd3tvFBFx6aZBv7fm8bH3ahnwuPTLZNj06xTY+58PhU29R/mm0a4MKTLjw13TY/84NtftaF5360zQNdeOEn2/x/P9vmF3+2pJd/saRBLvxnhiW94sLgmZb02q+W9PqvtuWNWbblvy68Ndu2vO3CO7/Zlnd/ty3v/W7JQ+dY8rC5lvyBC8Nd+PAPS/5oniV/PM+2fjLftn7qwqgFtvWzP23raBfGuPD5X7bti4W27UsXxi2ybeP/tm1fu+BWmrZ9s9i2f7vEtn/nwqSltn3yMts+xYWpy237tOW244cVtuNHF35aaTt+dmHGKtsxc7Xt+HW17Zy9xnb+5sLva23nHBf+WGc75623nfPX264FG2zXXxtt10IXFrnw9yYvcHct3Wy7lyXZ7hVbbPdKF1Yl2+7VLqzdarvXbbU967fZng0ubNpuezbvsD1JLmzZaXu27vRXeHaNG9LvSXbncT75kB/5uvwpZzflUS7lUw/q4+pF/RDiu6gv9ab+tMO1h3b59tFO2ku7af+sNZ6H5wIfOMELbo4fHLfDE67fO8ZwhrfjzrXNit82+oN++cr1D/3k+mvr2L9sK/1HP9KfI12/0r+un+nv5BF/WDL9zzhgTLw/x48PxsmWIW7MMG4YP4yjN914cuOK8ZXEWHvVjTfGHePPjcXNL/3sx6Ufn8+7ccp4Zdw+84Ntenq6bXLjeRPjmjH+hBvrjHc39je6a2DjvyfbRq6Hvu6a4Brp464Td71scNfOhge+TbmOuKa4tnpN9NfZenfNrb/r65Trj+uQa/J2d22665Nr1V+zN7tr9yYXbnDXMdd0t7G21l3fa7nWueavcte9mzjx94Kuo/x9wd8juFd0/jTlvsE9xN1LVl/0Ucq9hXsM95q27n7Dvcfdg1ad+4GtcvejVdybuEed4e5TrYb6+9ZKdw9b6VZTG0DMAAAQAElEQVRn/T2Ne9vJQ2wl9zl3z1vh7n0rmr1tK7gXck/k3nj0m7bc3Sv9PZN7Z2N3D+Veyj21wWB/j13Gvbauu+ce5gL34Dr/Sbkn1xpkS7lHc6/mns29m3s49/KK/2dLuLdzj+dezz2fez9/A9zfgvC/DXxe7vJnHPuLZu+LJpT2gtCbCMQgAYmAGOjUwoeWy3Yr9mDgYBwlOUMHI2ejM5o2uOCMnD3rttnuNVvNG1cYORg4y53B5Yyc3UuTbNfizZZi5DjDDCPnT2ekOSMHFyRv5Mx1xtwcFzByMPSckbPzV2foYPz94ozAn13wRs5K2zF9hf3PyFlu2793BqQ3cpyx880S28fIGecMT2/kOEMn1chxhg5GzihnrHojZ4FhzCZj2I5wxq03cpyx442cud7ISX5vjm0Z8rtt8UaOM3b+6wzlvUbOltdnWdLgXy3JGznO0Nlr5CS99EsaI+cn24yR8+yPtvnpH/YaOdPNG/JPTLNNGDmPOWPnkSmWYuQ4Q6dvuJHjDJ1/fWcpRo4zdBANqUaOM3ScqEgxcpyhg5FzhxMbt49LESFOjKQYOU6cYOTc6Ayd652h44ycddc5Qwcxc/UYW4uR41aBvNhxRs7ay5yhgwhKNXKcoYNIckbOmos+ttVOPK2+8CMnqEbYaowcxFUbZ+ycOzzFyDn7A1t1phNgGDmIMgyd04eaN3JOfc+8oeONHGfoIOowdDByjg8MHSf6jnYCEDHY1Bk73sh5w5YjFo9wxk6D18yLyPrO2MHQOcwZOYe6cIgLdZyh44ycZTUHpRg6GDlVnTANDB1n5CytEBg6L9iSMk7QekPHCVwMnZLPeRGckXGz3JWB8ROEJS79EmccLSnlzicf8ivn8nWGFOUspTwMLMqnHtTHGWDUbxn1pL4uz2XUn3a49ix37fLto520l3Y3du13InmF4+FFMnyOdZwwDOHm+P1PJDuuLZw49iLZ8XbG5T4imX7BEKWfnFGaIpI/tNX0I/2JAUv/un6mv9dc/Imtof87uXHAmLh0pK1x44NxsvZyJ44xkBk/jCMMZzeuGF/rGGs3uPHGuGP8OZG8/tav0ojk8baecesM9Q13T7AUkezGNWP8PieOGe/OwN/oroGNXiS76wEBwDXiRfJk2+SunU1OKGziOuKaQkB4kewEsrvmUkTyjynXIcLjhZ+9SOZaTRHJThxz/XItc007kcz1vYVrnWseccM9gHvBu78b94Xk9909gnuFF8nuvsE9xN1Ltn4837Z+usC2jnSBew2iaoy794z9y7Z97sSxux9t4940zt2jEGMIZBe2u3uYF8nc07i3eZHs7nMIZHfv2+FE3g7uhdwTuTfOcOLY3St3cs/k3vnbWieQ3b2Ue+ofThzPd+KYey33XMTlIncPRnByT3arwF4gc6/mns29G6HKvdyJ1j3c27nHc6/nns+9n78B7m9Bdv9w7Fy8KbtJlU4ERCCKCEgERFFnZVTVCm+3sUI1EzM6rHgREAEREAERyAaBULppitQunW68IkUgigmo6o6ARICDEO3/i9QpY1UmdbViLWtZ4XplrVjr2lbt7xut1p67U0PN5DusZpILm3tYzU0ubLzdaq7vbjXXdbcaa2+zGmtcWHWr1VjpwopbrMZyF5bebNWX3GTVF7uw6EarvvAGq/6XC3+6MP96qzavm1X7w4W511m136+1ar+5MPsaqzbrGqs682qrOsOFX66yqj9daVV/dOGHK6zq9CusytTLrcoUFyZ3tSrfu/DdZVbl2y5W5ZsuVnnipVb5axfGX2KVx7nwVWer/EUnq/x5J6s0tqNVGn2xVfrMhVEujOxglT65yCp9fJFV/Ki9VRzhwvALreIHF1jFYS6878J77azCu22twhAX3j7fKrzVxir814U3z7MKr59n5V8718oPduHVc6z8f8628oNcePksK//SWVbu/860ci+48PwZVu651lbuWReeaWXlnm5lZZ9saWUHnG5l+7vwhAuPnWZlHz3Vyj5yqpX59ylW5uEWVqavCw+50OdkK9P7JCvzr5Os9AMnWul/NrfS97lw7wlWupcL9zSz0nc3s1J3HW+l7jzOSt3hQo9jrdTtLtx2jJW69RhLvOVoS7zZhRuPssQbmlri9S50O9ISrm1iCde4cLULVza2hCsaWcLlLnQ9wkp2aWglL3XhkgZWsrMLHQ+3khe70KG+lbyovpW4sJ6VuKCulWjnQtvDrEQbF8471Eqce6gVP/sQK35WHSt+pgtn1LbirVxw46v46bWs2Gk1rdgpNaxYCxdOrm7FTqxmxZq7cEI1K9qsqhU9rooVPdaFYypb0aNdaFrJihxZ0Yo0caGxC0dUsCINy1uRBi7UL+fHbOG6Za3wYWWs8CEu1ClthZ3RUbhWKStUI9EKVXehWoIVqupC5ZJWqJILFUtYqHxxC5VzoWwxC5VxoVRRCyUWsVCCCyWLpLms0zdu0iRK/Rpy5/t8yK+0y5f8KceVV6hCCSvkyvf1oD7Ui/q5ehauWcqot68/7TjUtYd20T53bRY5vFxKu2l/I8cBHnBxfIoeVSmFF9zgd7xj6XgWc1w945OqWzF4w/1U1weuH4rTJwR3zRenn+gv+u6cQ3w/lqA/zz/MStC/9DP93b6e7/+SjAPGRCc3NhgfjBM3ZhIuO8IS3Pjx44gxdZUbV4wvN9YSrzvSEt248+OPsXiTG4+MSzc+SzFWu7vxyrhlDDOW/3G8H9elGeM93VhnvDPuuQbud9eCux78tfHgyVaG64TrhWunn7uG3HXE9VSWa+txd31xnXHNce091dK4DstxTXJtDnTXKNcq1+yLZ1p5d/36a5lr+hV3bXN9u2uda77CG+7a5x7AvYB7wjvuvuDuERXdvaLi0HZWkfsG9xDuJR9e6O8t3GP8veZTd8/h3sM9iHvRmI7+3uTvUV+6exX3LO5d3MMmXOrvaf7exj1u0mVWhXse9z53D6zq7oVVuSdyb+Qeyb2Se6a7d1b79Rqrxr2Ueyr3Vu6x3GvdPbe6u/dW5x7MvZh7Mvdm7tHuXl3D3bP9vZt7OPdy7unc2909nnt9Te753Pv5G8Dfgi3ub4L72xD8rajm8ks7oVS4Rikr7zilXhz6IAIiEDMECsVMS+K8IV4IuD881eddb1XcH6IitUrvQyRUokiKcZToDJpSLpR2RlNZZ0Bh1JR3Rg2GDcYVRk0VZ2xh2GDUuD8A3rDBKHNiwxtpGDbOqClSzxk0zogrcrgz5ho6gwbjrlFFK+IMm6JHOoPGGX9Fj3JG4DHOIMSoOc4ZNcdXNW/UYDSe6IwaDBuMmlOcUeMMm+Kn1TJv2GB0esPGGaFnOYPUGTYlzjnUSpznDBqMVW/YOOP1gnremC3Zvn6KYYOR29EZNYFh44zghC5HmDdsMI6vaGwJ3rBxRrMznhOvdUaNN2ycUX2DM2i8YeOMbWfYYHynGDbHWqkezjD3ho0zapxhg9Fe+h5n1ASGDUb9P51R4wybMg84g7+3M2r2MWycUeMMm7L/PtWJBWfQeMPGiQdv2DhB4Qybck+1snLPOKHhDRtn1IQZNuVfPCvMsHFGjTdszrUKrzmDxomZ/xk2zqBxf7ArvNPWKr7rDBpv2Dgx5A2bC62iN2zae8GUYtg4owbDZqQTVd6w6WiVUg0bZ9Rg2Hx1iVUON2wmOsH2rTNovGHjRNxkJ+gCw2baFVb1Byf4vGHjBODPLjjDptpMZ9Rg2DiB6MXi7044znHBGTaMWW/YLHDi0hs2N1p1DJu/b7IaS242b9gsuyVFmAaGzerbrOba7pZi2DhBu8EFb9g4owax64ybwLDhPSPjploasUxaQk13fopodvltdKKZ/Ne7MhDNGFWu/BoYWNQHwUz9nAHmBbOrt6//whvNG2u0C8PNXZvV5nazarSb9s92ohkecHF8qv7iRDO8fnLM4IeR6HhWcQZjFRgjmJ3YrwJ3J5iruH6o7K55H9w1X5l+or+cYK481olm14+VRrv+xGilf+nnT1x/f3SR7/+KH7px8IEbE4FgHurGiRszXjC78VOBcYSx/GYb8+PLjbUUwexEM+PPC2YnmjG43fhMEcxnWjnGLWOYsewEM+O67AA3xgPB/Lgb94+6a8AJZq6HMg+7a2MfwXyyF8xcR6Xd9ZQimJvvFczumnOCufRdTjS76zBFMLtrE+GBCLn1GCt1yzFhgtld014wu+vbXesJ7ppPQNBwD+BewD2hayPjHpEimBvuFczuHsK9pIMTze7ekiKY3b0GIcW9h3sQ96JzD7UUwezuUQgw7lncuxBmCGZ3TyvGvY173MlONHPP4953QjUr6u6FRbkncm/kHnmUu1dyz3T3Ti+YuZdyT+Xeyj22vrvf1itnXjBzD/aC2YlM7s2IT3ev9oKZe3cVdw/nXl6ppHnR6u7xIXevD3HP595fyv0N4G8BYtf9bQj+WPi/I26MhU8oVZ7S1dL+PQnS610ERCC6CRSK7uqr9iIgAiKQNQEZN1kziocUamPWBPy14sQl4jy9CaWsc1AKERCBaCEgERAtPaV6ioAI5IiAjJsc4dPJIiACIhCtBFTvDAhIBGQARtEiIAIiIAIiIAIiIAIiEKsEJAJitWfVrhQCehUBERABERABERABEdiPgETAfkgUIQIiIAIiEO0EVH8REAEREIHMCUgEZM5HR0VABERABERABERABKKDgGp5AAQkAg4AlpKKgAiIgAiIgAiIgAiIQCwQkAiIhV5UG1II6FUEREAEREAEREAERCBbBCQCsoVJiURABERABCKVgOolAiIgAiJw4AQkAg6cmc4QAREQAREQAREQAREoWAIqPYcEJAJyCFCni4AIiIAIiIAIiIAIiEC0EZAIiLYeU31TCOhVBERABERABERABETgoAlIBBw0Op0oAiIgAiKQ3wRUngiIgAiIQO4QkAjIHY7KRQREQAREQAREQAREIG8IKNc8ICARkAdQlaUIiIAIiIAIiIAIiIAIRDIBiYBI7h3VLYWAXkVABERABERABERABHKVQI5FwJo1a2zu3LkKYqAxoDEQNWPg77//jpq6xvP9VW3X31aNgf+NAeytXLUAlVncE8ixCKhYsaI1aNBAQQw0BjQGomYM1K5dO2rqqvur/r5oDGgMMAawtyw+/qmV+UQgxyIgn+qpYkRABERABERABERABERABHKJgERALoFUNrlEQNmIgAiIgAiIgAiIgAjkOQGJgDxHrAJEQAREQASyIqDjIiACIiAC+UtAIiB/eas0ERABERABERABERCBFAJ6LUACEgEFCF9Fi4AIiIAIiIAIiIAIiEBBEJAIKAjqKjOFgF5FQAREQAREQAREQAQKhIBEQIFgV6EiIAIiEL8E1HIREAEREIGCJyARUPB9oBqIgAiIgAiIgAiIQKwTUPsijIBEQIR1iKojAiIgAiIgAiIgAiIgAnlNQCIgrwkr/xQCehUBERABERABERABEYgYfri7RwAAChRJREFUAhIBEdMVqogIiIAIxB4BtUgEREAERCAyCUgERGa/+FrNnz/funXrZn379rXk5GQfpxcREIH/EeC64PrgOuF6+d8RfRIBEQgITJ061bp27WovvPBCEKV3EchrAso/CghIBORhJwUGCjffHj162Nq1a31p+XlDxjDCQKIOhLR/BEaMGOH/OHCMQN18Jd1LVue6JF6cYIRxbngbOaYgAlkRCL9GGItBeq4VxhOBz0F8XryH1yG9cZzVdcA1xXkErjXSU0/qTf2JDw/h1xjpFEQgMwIZjS/O4ZphbPHO97wMjFvKCkLaMjOrZ2bnkk+QZ/DO3xSuy7xsj/IWAREwkwjIw1EwZswY27Jli9WuXfugSqlXr54NHjzY+vTpYyVLljzgPDBGhg8f7md/yKdhw4Y2adIk46ZLZrwPGzbM7rzzThsyZIi1aNHCnn32WeOGndW5nE9It40cUBCBLAgwxrp3725z5syxg/3HdcH1wfjmejnQfDA0nn/+ebviiiv8NdC5c2dbvXq1Eccx6vjoo4/ascce64/f6a4VriEMHsrivXnz5qnHOOe5555LFfyk4bqjflxjBNITryACWRHIzvjKKg+OM+YYe1xvfD/QwN8EAnlQp0qVKhl/O4gjL+J++ukn69evn/+bVadOHeO64fohDSGjczmfwLVFGgLXNNc28QoiIAJ5R0AiII/YMgs4fvx4O/rooy0hISG1FG6GGNpEYEww80EcN0tmEbkB8s4M4oIFC4z3YFYkSDN27Fgfz7mkJZ6bMN8J5Ef+GEW9evXyAoIb6lFHHUW0LVmyxM/gz5gxw7iZ169f38fzh4IPnJ/ZuaQhZNRGjimIQFYEGH8YC+3atdsnKePqoYce8sY4BjmGC+ObeK4HDGrew8d+8DlIw3XEdcP1QGBMI3r5TOAzhXJdcI0w3vnONULcmjVrUq8RDPvg2uBa4ZqZO3euN/SpW9pjSUlJtm7dOrKLu6AG5y6BzMYXYxhDnBJ5D64B4rk+uE4Y61w7/I3gOJ9JH6ThbwlpCFwvS5cuTf3bQh5cT6RnjFMXPleoUMEaNGjAR/+3hDRcD1zLNWrU8H9vuI64brjGMzvXZ6IXERCBAiMgEZBH6CdMmOBzbtWqlX8PXrghMuPBd2beMVaI4zth5MiRdtNNN9nAgQOtXLlyRO0X3n//fbvjjjv8rAsHe/fubeTBDR4D5e233/YGCsfSCzVr1vQGDoZOxYoV/U2bdOGf+Z5e4NwgPqM2Bsf1LgKZEejQoUO6q1wYGYgAxjKBcR0YIOT31VdfWevWrf2MY2C8Ex8euI7atGnjV8HI41m3wsVxDCNm5jmOYURceiG4FhDMiAK+ky78M9/TC4mJiVa+fPn0DilOBHJMIBhfXD+sXJEh74zt4HpAPP/yyy9+/IdfO6QNAmkmT57sryPOZ0Xu8ccfN649/kZxnL9PQfr03vl7gOBF+HKNcH2QjnjeMwvZSZPZ+ToWUQRUmSglIBGQBx2HcYGRgaFyoMYAwgCDPrNq4ZrAzZ68+YOAUdO0aVPDeGKGhhsyN+bwPII6YRC1bNky/FCWn9M7N4g7mDZmWaASiEAmBBjv5513XiYpzEjDNYFRgnESjHu+B7OUiODwTJi5REDzjoAgbfjxrD5jMGE4cU1wLQbpMa6YhWW2NXx2NTiudxHIDoGMxldG5+LiFj4O00sXjPPAIA/GbrDixTXC9RB+LqtqrGIH11j4saw+Z3YuQp1rhMBKRVZ56bgIiEDOCUgE5JzhfjmMHj3aMM4P1NjeL6NcimC5Fj9lsmMFIas/DKQLQkbnprbxAAVFkK/eRSDSCDCTisHOrGhWQjxt3TFaMIwQ8czQcpzrjBU9jDcC+SISgv0GpFEQgewQSG98Zee83E7D5M+gQYO8G+ntt9+euoqcnXIyOpfrheuDwKofgh33JgRDdvJVGhEQgYMnIBFw8OzSPZNZE2ZP+GPPMiwzgBgWfO/Zs6dxI0z3xDyKxIhneZfVgfvvv99YQaAoZjmZIaWu1Jm44HMwK5TRuaQnLW2KhDZSdwURyAkBjA+MeAx1jJIgL66FYLwTF3zm2uEaIg4DDaMFAcD1QFx6gRUIzuHaIZ/00kRTnOqaPwSyO77yujb87WKzLxNc/E1B5FJmsCIdPq5xo+MY1w/vGZ3LsfBAnqxmExfkwWcFERCBvCEgEZDLXPkjz5MNmNUgMLvIsimzGwMGDPBGeLgBkcvF75MdhgazjmkFAImoJ0YJhvy8efOI8k8FCuKzOjerNvoM9SICB0mAcch1cpCnH9BpGFnpCQAy4RqhLsGsJNcK10x4fEYCgHPIm3wIbJLkusLIwdghTkEEMiPAGMpofHFeYGTzOS8DE0KsJqcVAJTJWGZML1q0yNhYzBhnrPM3D7eizM4lLQKcNOTFO5uMuea4xohTiDgCqlAMEZAIKIDOZDYev34MD/wfudHnRTVmzpzpH7/IjZbNw5RFCPySmfFk9jLwxeQRb8FqQVbn5kV9lWd8EcBAZjxi5NBy3vnO9YARgL8yBjez6xgKpMntgNHBU7zINyifOhCoB9cqG/WDa5VrJVgt4LrCLY5zg+OcR6BtgUsR3wnkz7m0h3MURCAzAlmNL85l3wuTTIwtVp2ZcSc+twMPgeBaJDB+Gc+Evnt/yJKyeToQf2f4zKpAsFqQ2bnUk3xIyzt5ExdMmPFZQQREIO8ISATkHVufM8YMs+b4BjNj4iPdCzc7VgoIGAsYG6waEO8O+/+k5zzOJ5+0adIe5yTOJx/Ski/5pw3kyblB+uB4cB7x6Z47ZIh/alFwLukI1I06hudLvIIIZEYAERqMvfB3xh7n8R7EM64Zd4wxxhpjjjQEjgVjN20a0pGe8zhG+qBc8ieOY0E54e8cJz3v4fGcT3yQd/ix4HOQhvcgjne+c66CCGRFIDvjKzxNcA0wxhhrjNugDP4ecJxrhbi0aUjLOcRzPLguuHYog3iOpw3BcdLwOTjONUUe5JXVuaQjfXrncr6CCIhA3hGQCMg7tspZBERABGKCgBohAiIgAiIQewQkAmKvT9UiERABERABERABEcgpAZ0f4wQkAmK8g9U8ERABERABERABERABEUhLQCIgLRF9TyGgVxEQAREQAREQAREQgZglIBEQs12rhomACIjAgRPQGSIgAiIgAvFBQCIgPvpZrRQBERABERABERCBjAgoPg4JSATEYaerySIgAiIgAiIgAiIgAvFNQCIgvvs/pfV6FQEREAEREAEREAERiCsCEgFx1d1qrAiIgAj8j4A+iYAIiIAIxC8BiYD47Xu1XAREQAREQAREIP4IqMUi4AlIBHgMehEBERABERABERABERCB+CEgERA/fZ3SUr2KgAiIgAiIgAiIgAjEPYFABIyfO3euKYiBxoDGgMZAbI4B9av6VWNAY0BjQGMgGANOAY3/fwAAAP//VSp59wAAAAZJREFUAwB01BvbYIgBjwAAAABJRU5ErkJggg==">
            <a:extLst>
              <a:ext uri="{FF2B5EF4-FFF2-40B4-BE49-F238E27FC236}">
                <a16:creationId xmlns:a16="http://schemas.microsoft.com/office/drawing/2014/main" id="{68F8A9D5-4109-86E2-D1BA-D991D3118BFE}"/>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descr="Mapa&#10;&#10;O conteúdo gerado por IA pode estar incorreto.">
            <a:extLst>
              <a:ext uri="{FF2B5EF4-FFF2-40B4-BE49-F238E27FC236}">
                <a16:creationId xmlns:a16="http://schemas.microsoft.com/office/drawing/2014/main" id="{34C6C7EB-70C2-7E86-FEDB-DE69D52340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4" y="0"/>
            <a:ext cx="9701857" cy="6858000"/>
          </a:xfrm>
          <a:prstGeom prst="rect">
            <a:avLst/>
          </a:prstGeom>
        </p:spPr>
      </p:pic>
    </p:spTree>
    <p:extLst>
      <p:ext uri="{BB962C8B-B14F-4D97-AF65-F5344CB8AC3E}">
        <p14:creationId xmlns:p14="http://schemas.microsoft.com/office/powerpoint/2010/main" val="1227809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graphicFrame>
        <p:nvGraphicFramePr>
          <p:cNvPr id="4" name="Diagrama 3"/>
          <p:cNvGraphicFramePr/>
          <p:nvPr>
            <p:extLst>
              <p:ext uri="{D42A27DB-BD31-4B8C-83A1-F6EECF244321}">
                <p14:modId xmlns:p14="http://schemas.microsoft.com/office/powerpoint/2010/main" val="2990880175"/>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m 8">
            <a:extLst>
              <a:ext uri="{FF2B5EF4-FFF2-40B4-BE49-F238E27FC236}">
                <a16:creationId xmlns:a16="http://schemas.microsoft.com/office/drawing/2014/main" id="{AFF76AB3-7935-808B-DC74-764C2B8422F1}"/>
              </a:ext>
            </a:extLst>
          </p:cNvPr>
          <p:cNvPicPr>
            <a:picLocks noChangeAspect="1"/>
          </p:cNvPicPr>
          <p:nvPr/>
        </p:nvPicPr>
        <p:blipFill>
          <a:blip r:embed="rId7"/>
          <a:stretch>
            <a:fillRect/>
          </a:stretch>
        </p:blipFill>
        <p:spPr>
          <a:xfrm>
            <a:off x="0" y="1426275"/>
            <a:ext cx="11736438" cy="5382376"/>
          </a:xfrm>
          <a:prstGeom prst="rect">
            <a:avLst/>
          </a:prstGeom>
        </p:spPr>
      </p:pic>
    </p:spTree>
    <p:extLst>
      <p:ext uri="{BB962C8B-B14F-4D97-AF65-F5344CB8AC3E}">
        <p14:creationId xmlns:p14="http://schemas.microsoft.com/office/powerpoint/2010/main" val="1990491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C3036-0A16-2F3C-8AD4-EA637491D60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3D4D5A4C-E02E-BC9E-B711-EBF77AE6214C}"/>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Agrupar 7">
            <a:extLst>
              <a:ext uri="{FF2B5EF4-FFF2-40B4-BE49-F238E27FC236}">
                <a16:creationId xmlns:a16="http://schemas.microsoft.com/office/drawing/2014/main" id="{5C18EE4F-FAC5-769E-252C-82F98C8034DE}"/>
              </a:ext>
            </a:extLst>
          </p:cNvPr>
          <p:cNvGrpSpPr/>
          <p:nvPr/>
        </p:nvGrpSpPr>
        <p:grpSpPr>
          <a:xfrm>
            <a:off x="99504" y="81542"/>
            <a:ext cx="11787696" cy="6569413"/>
            <a:chOff x="99504" y="81542"/>
            <a:chExt cx="11787696" cy="6569413"/>
          </a:xfrm>
        </p:grpSpPr>
        <p:pic>
          <p:nvPicPr>
            <p:cNvPr id="9" name="Imagem 8">
              <a:extLst>
                <a:ext uri="{FF2B5EF4-FFF2-40B4-BE49-F238E27FC236}">
                  <a16:creationId xmlns:a16="http://schemas.microsoft.com/office/drawing/2014/main" id="{F9E26B72-C380-F2BC-6EEE-B2484A2FC257}"/>
                </a:ext>
              </a:extLst>
            </p:cNvPr>
            <p:cNvPicPr>
              <a:picLocks noChangeAspect="1"/>
            </p:cNvPicPr>
            <p:nvPr/>
          </p:nvPicPr>
          <p:blipFill>
            <a:blip r:embed="rId7"/>
            <a:srcRect l="-1" r="532" b="73501"/>
            <a:stretch>
              <a:fillRect/>
            </a:stretch>
          </p:blipFill>
          <p:spPr>
            <a:xfrm>
              <a:off x="213317" y="81542"/>
              <a:ext cx="11673883" cy="1426275"/>
            </a:xfrm>
            <a:prstGeom prst="rect">
              <a:avLst/>
            </a:prstGeom>
          </p:spPr>
        </p:pic>
        <p:pic>
          <p:nvPicPr>
            <p:cNvPr id="5" name="Imagem 4">
              <a:extLst>
                <a:ext uri="{FF2B5EF4-FFF2-40B4-BE49-F238E27FC236}">
                  <a16:creationId xmlns:a16="http://schemas.microsoft.com/office/drawing/2014/main" id="{9BDEFD99-C762-AD32-A08B-4BDA81940499}"/>
                </a:ext>
              </a:extLst>
            </p:cNvPr>
            <p:cNvPicPr>
              <a:picLocks noChangeAspect="1"/>
            </p:cNvPicPr>
            <p:nvPr/>
          </p:nvPicPr>
          <p:blipFill>
            <a:blip r:embed="rId8"/>
            <a:stretch>
              <a:fillRect/>
            </a:stretch>
          </p:blipFill>
          <p:spPr>
            <a:xfrm>
              <a:off x="99504" y="669177"/>
              <a:ext cx="11027918" cy="5981778"/>
            </a:xfrm>
            <a:prstGeom prst="rect">
              <a:avLst/>
            </a:prstGeom>
          </p:spPr>
        </p:pic>
      </p:grpSp>
      <p:grpSp>
        <p:nvGrpSpPr>
          <p:cNvPr id="10" name="Agrupar 9">
            <a:extLst>
              <a:ext uri="{FF2B5EF4-FFF2-40B4-BE49-F238E27FC236}">
                <a16:creationId xmlns:a16="http://schemas.microsoft.com/office/drawing/2014/main" id="{A33F6288-0C5A-F73F-3513-6A696A0F93B0}"/>
              </a:ext>
            </a:extLst>
          </p:cNvPr>
          <p:cNvGrpSpPr/>
          <p:nvPr/>
        </p:nvGrpSpPr>
        <p:grpSpPr>
          <a:xfrm>
            <a:off x="9412935" y="1633320"/>
            <a:ext cx="2743200" cy="4859555"/>
            <a:chOff x="9412935" y="1633320"/>
            <a:chExt cx="2743200" cy="4859555"/>
          </a:xfrm>
        </p:grpSpPr>
        <p:pic>
          <p:nvPicPr>
            <p:cNvPr id="11" name="Imagem 10" descr="Código QR&#10;&#10;O conteúdo gerado por IA pode estar incorreto.">
              <a:extLst>
                <a:ext uri="{FF2B5EF4-FFF2-40B4-BE49-F238E27FC236}">
                  <a16:creationId xmlns:a16="http://schemas.microsoft.com/office/drawing/2014/main" id="{86A4487F-F4A7-4404-94C4-1D003108266D}"/>
                </a:ext>
              </a:extLst>
            </p:cNvPr>
            <p:cNvPicPr>
              <a:picLocks noChangeAspect="1"/>
            </p:cNvPicPr>
            <p:nvPr/>
          </p:nvPicPr>
          <p:blipFill>
            <a:blip r:embed="rId9">
              <a:extLst>
                <a:ext uri="{28A0092B-C50C-407E-A947-70E740481C1C}">
                  <a14:useLocalDpi xmlns:a14="http://schemas.microsoft.com/office/drawing/2010/main" val="0"/>
                </a:ext>
              </a:extLst>
            </a:blip>
            <a:srcRect l="22108" t="31500" r="21420" b="9331"/>
            <a:stretch>
              <a:fillRect/>
            </a:stretch>
          </p:blipFill>
          <p:spPr>
            <a:xfrm>
              <a:off x="9942718" y="4177552"/>
              <a:ext cx="2209801" cy="2315323"/>
            </a:xfrm>
            <a:prstGeom prst="rect">
              <a:avLst/>
            </a:prstGeom>
          </p:spPr>
        </p:pic>
        <p:pic>
          <p:nvPicPr>
            <p:cNvPr id="7" name="Imagem 6">
              <a:extLst>
                <a:ext uri="{FF2B5EF4-FFF2-40B4-BE49-F238E27FC236}">
                  <a16:creationId xmlns:a16="http://schemas.microsoft.com/office/drawing/2014/main" id="{BA4D096A-73D7-309B-C7C0-3FE4AFD43E16}"/>
                </a:ext>
              </a:extLst>
            </p:cNvPr>
            <p:cNvPicPr>
              <a:picLocks noChangeAspect="1"/>
            </p:cNvPicPr>
            <p:nvPr/>
          </p:nvPicPr>
          <p:blipFill>
            <a:blip r:embed="rId10"/>
            <a:stretch>
              <a:fillRect/>
            </a:stretch>
          </p:blipFill>
          <p:spPr>
            <a:xfrm>
              <a:off x="9412935" y="1633320"/>
              <a:ext cx="2743200" cy="1900890"/>
            </a:xfrm>
            <a:prstGeom prst="rect">
              <a:avLst/>
            </a:prstGeom>
          </p:spPr>
        </p:pic>
      </p:grpSp>
    </p:spTree>
    <p:extLst>
      <p:ext uri="{BB962C8B-B14F-4D97-AF65-F5344CB8AC3E}">
        <p14:creationId xmlns:p14="http://schemas.microsoft.com/office/powerpoint/2010/main" val="139601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D4558-DDED-C6F0-B5DA-B8CF04DB659C}"/>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77A5751-6AB7-3B01-9B70-81EA71DA96D3}"/>
              </a:ext>
            </a:extLst>
          </p:cNvPr>
          <p:cNvGraphicFramePr/>
          <p:nvPr>
            <p:extLst>
              <p:ext uri="{D42A27DB-BD31-4B8C-83A1-F6EECF244321}">
                <p14:modId xmlns:p14="http://schemas.microsoft.com/office/powerpoint/2010/main" val="2516472229"/>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Agrupar 1">
            <a:extLst>
              <a:ext uri="{FF2B5EF4-FFF2-40B4-BE49-F238E27FC236}">
                <a16:creationId xmlns:a16="http://schemas.microsoft.com/office/drawing/2014/main" id="{A4309E42-6152-D6E0-7ED5-8A6A39D90D3A}"/>
              </a:ext>
            </a:extLst>
          </p:cNvPr>
          <p:cNvGrpSpPr/>
          <p:nvPr/>
        </p:nvGrpSpPr>
        <p:grpSpPr>
          <a:xfrm>
            <a:off x="876442" y="1688016"/>
            <a:ext cx="8816437" cy="1107996"/>
            <a:chOff x="105477" y="1329430"/>
            <a:chExt cx="8816437" cy="1107996"/>
          </a:xfrm>
        </p:grpSpPr>
        <p:sp>
          <p:nvSpPr>
            <p:cNvPr id="3" name="Rectangle 17">
              <a:extLst>
                <a:ext uri="{FF2B5EF4-FFF2-40B4-BE49-F238E27FC236}">
                  <a16:creationId xmlns:a16="http://schemas.microsoft.com/office/drawing/2014/main" id="{C64B6230-A479-F6C7-F98F-1744849353D3}"/>
                </a:ext>
              </a:extLst>
            </p:cNvPr>
            <p:cNvSpPr/>
            <p:nvPr/>
          </p:nvSpPr>
          <p:spPr>
            <a:xfrm>
              <a:off x="105477" y="1329430"/>
              <a:ext cx="2702858" cy="769441"/>
            </a:xfrm>
            <a:prstGeom prst="rect">
              <a:avLst/>
            </a:prstGeom>
            <a:solidFill>
              <a:schemeClr val="accent6">
                <a:lumMod val="75000"/>
              </a:schemeClr>
            </a:solidFill>
          </p:spPr>
          <p:txBody>
            <a:bodyPr wrap="square">
              <a:spAutoFit/>
            </a:bodyPr>
            <a:lstStyle/>
            <a:p>
              <a:pPr algn="ctr"/>
              <a:r>
                <a:rPr lang="pt-BR" sz="2200" b="1"/>
                <a:t>ADEQUAR A GESTÃO</a:t>
              </a:r>
            </a:p>
            <a:p>
              <a:pPr algn="ctr"/>
              <a:r>
                <a:rPr lang="pt-BR" sz="2200"/>
                <a:t>dos resíduos sólidos</a:t>
              </a:r>
            </a:p>
          </p:txBody>
        </p:sp>
        <p:sp>
          <p:nvSpPr>
            <p:cNvPr id="6" name="Rectangle 18">
              <a:extLst>
                <a:ext uri="{FF2B5EF4-FFF2-40B4-BE49-F238E27FC236}">
                  <a16:creationId xmlns:a16="http://schemas.microsoft.com/office/drawing/2014/main" id="{12CE64EB-51A7-1A04-ED03-6E675964DACE}"/>
                </a:ext>
              </a:extLst>
            </p:cNvPr>
            <p:cNvSpPr/>
            <p:nvPr/>
          </p:nvSpPr>
          <p:spPr>
            <a:xfrm>
              <a:off x="5331549" y="1329430"/>
              <a:ext cx="3590365" cy="1107996"/>
            </a:xfrm>
            <a:prstGeom prst="rect">
              <a:avLst/>
            </a:prstGeom>
            <a:solidFill>
              <a:schemeClr val="accent6">
                <a:lumMod val="75000"/>
              </a:schemeClr>
            </a:solidFill>
          </p:spPr>
          <p:txBody>
            <a:bodyPr wrap="square">
              <a:spAutoFit/>
            </a:bodyPr>
            <a:lstStyle/>
            <a:p>
              <a:pPr algn="ctr"/>
              <a:r>
                <a:rPr lang="pt-BR" sz="2200" b="1"/>
                <a:t>MELHORAR a saúde</a:t>
              </a:r>
              <a:r>
                <a:rPr lang="pt-BR" sz="2200"/>
                <a:t> </a:t>
              </a:r>
              <a:r>
                <a:rPr lang="pt-BR" sz="2200" b="1"/>
                <a:t>da população </a:t>
              </a:r>
              <a:r>
                <a:rPr lang="pt-BR" sz="2200"/>
                <a:t>e a </a:t>
              </a:r>
              <a:r>
                <a:rPr lang="pt-BR" sz="2200" b="1"/>
                <a:t>qualidade do ambiente </a:t>
              </a:r>
              <a:endParaRPr lang="pt-BR" sz="2200"/>
            </a:p>
          </p:txBody>
        </p:sp>
        <p:sp>
          <p:nvSpPr>
            <p:cNvPr id="7" name="Down Arrow 25">
              <a:extLst>
                <a:ext uri="{FF2B5EF4-FFF2-40B4-BE49-F238E27FC236}">
                  <a16:creationId xmlns:a16="http://schemas.microsoft.com/office/drawing/2014/main" id="{A5B0A5F7-6F97-4C07-F7CE-4A96F66E1025}"/>
                </a:ext>
              </a:extLst>
            </p:cNvPr>
            <p:cNvSpPr/>
            <p:nvPr/>
          </p:nvSpPr>
          <p:spPr>
            <a:xfrm rot="16200000">
              <a:off x="3719793" y="806999"/>
              <a:ext cx="700298" cy="1814302"/>
            </a:xfrm>
            <a:prstGeom prst="downArrow">
              <a:avLst>
                <a:gd name="adj1" fmla="val 32534"/>
                <a:gd name="adj2" fmla="val 8082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8" name="Agrupar 7">
            <a:extLst>
              <a:ext uri="{FF2B5EF4-FFF2-40B4-BE49-F238E27FC236}">
                <a16:creationId xmlns:a16="http://schemas.microsoft.com/office/drawing/2014/main" id="{F8B6AE7A-8686-A942-D3B5-10F4D9D7A075}"/>
              </a:ext>
            </a:extLst>
          </p:cNvPr>
          <p:cNvGrpSpPr/>
          <p:nvPr/>
        </p:nvGrpSpPr>
        <p:grpSpPr>
          <a:xfrm>
            <a:off x="1214714" y="2885037"/>
            <a:ext cx="7732063" cy="3789446"/>
            <a:chOff x="443749" y="2526451"/>
            <a:chExt cx="7732063" cy="3789446"/>
          </a:xfrm>
        </p:grpSpPr>
        <p:sp>
          <p:nvSpPr>
            <p:cNvPr id="9" name="TextBox 10">
              <a:extLst>
                <a:ext uri="{FF2B5EF4-FFF2-40B4-BE49-F238E27FC236}">
                  <a16:creationId xmlns:a16="http://schemas.microsoft.com/office/drawing/2014/main" id="{32BCB301-4026-D42D-52A6-4F0E82D6DD9D}"/>
                </a:ext>
              </a:extLst>
            </p:cNvPr>
            <p:cNvSpPr txBox="1"/>
            <p:nvPr/>
          </p:nvSpPr>
          <p:spPr>
            <a:xfrm>
              <a:off x="443749" y="2991910"/>
              <a:ext cx="7732063" cy="33239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pt-BR" sz="2000"/>
                <a:t>Plano Municipal de Gestão Integrada de Resíduos Sólidos</a:t>
              </a:r>
            </a:p>
            <a:p>
              <a:pPr marL="342900" indent="-342900">
                <a:lnSpc>
                  <a:spcPct val="150000"/>
                </a:lnSpc>
                <a:buFont typeface="Arial" panose="020B0604020202020204" pitchFamily="34" charset="0"/>
                <a:buChar char="•"/>
              </a:pPr>
              <a:r>
                <a:rPr lang="pt-BR" sz="2000"/>
                <a:t>Plano Municipal de Saneamento Básico</a:t>
              </a:r>
            </a:p>
            <a:p>
              <a:pPr marL="342900" indent="-342900">
                <a:lnSpc>
                  <a:spcPct val="150000"/>
                </a:lnSpc>
                <a:buFont typeface="Arial" panose="020B0604020202020204" pitchFamily="34" charset="0"/>
                <a:buChar char="•"/>
              </a:pPr>
              <a:r>
                <a:rPr lang="pt-BR" sz="2000"/>
                <a:t>Coleta Seletiva</a:t>
              </a:r>
            </a:p>
            <a:p>
              <a:pPr marL="342900" indent="-342900">
                <a:lnSpc>
                  <a:spcPct val="150000"/>
                </a:lnSpc>
                <a:buFont typeface="Arial" panose="020B0604020202020204" pitchFamily="34" charset="0"/>
                <a:buChar char="•"/>
              </a:pPr>
              <a:r>
                <a:rPr lang="pt-BR" sz="2000"/>
                <a:t>Incentivo à organização de Catadores de materiais recicláveis</a:t>
              </a:r>
            </a:p>
            <a:p>
              <a:pPr marL="342900" indent="-342900">
                <a:lnSpc>
                  <a:spcPct val="150000"/>
                </a:lnSpc>
                <a:buFont typeface="Arial" panose="020B0604020202020204" pitchFamily="34" charset="0"/>
                <a:buChar char="•"/>
              </a:pPr>
              <a:r>
                <a:rPr lang="pt-BR" sz="2000"/>
                <a:t>Educação ambiental</a:t>
              </a:r>
            </a:p>
            <a:p>
              <a:pPr marL="342900" indent="-342900">
                <a:lnSpc>
                  <a:spcPct val="150000"/>
                </a:lnSpc>
                <a:buFont typeface="Arial" panose="020B0604020202020204" pitchFamily="34" charset="0"/>
                <a:buChar char="•"/>
              </a:pPr>
              <a:r>
                <a:rPr lang="pt-BR" sz="2000"/>
                <a:t>Conselhos de meio ambiente e de saneamento básico</a:t>
              </a:r>
            </a:p>
            <a:p>
              <a:pPr marL="342900" indent="-342900">
                <a:lnSpc>
                  <a:spcPct val="150000"/>
                </a:lnSpc>
                <a:buFont typeface="Arial" panose="020B0604020202020204" pitchFamily="34" charset="0"/>
                <a:buChar char="•"/>
              </a:pPr>
              <a:r>
                <a:rPr lang="pt-BR" sz="2000"/>
                <a:t>Conselhos de saúde e Educação</a:t>
              </a:r>
            </a:p>
          </p:txBody>
        </p:sp>
        <p:sp>
          <p:nvSpPr>
            <p:cNvPr id="10" name="TextBox 5">
              <a:extLst>
                <a:ext uri="{FF2B5EF4-FFF2-40B4-BE49-F238E27FC236}">
                  <a16:creationId xmlns:a16="http://schemas.microsoft.com/office/drawing/2014/main" id="{85FE2935-2584-F59E-57D8-1A38C9AC1938}"/>
                </a:ext>
              </a:extLst>
            </p:cNvPr>
            <p:cNvSpPr txBox="1"/>
            <p:nvPr/>
          </p:nvSpPr>
          <p:spPr>
            <a:xfrm>
              <a:off x="2420258" y="2526451"/>
              <a:ext cx="2911291" cy="430887"/>
            </a:xfrm>
            <a:prstGeom prst="rect">
              <a:avLst/>
            </a:prstGeom>
            <a:solidFill>
              <a:srgbClr val="92D050"/>
            </a:solidFill>
          </p:spPr>
          <p:txBody>
            <a:bodyPr wrap="square" rtlCol="0">
              <a:spAutoFit/>
            </a:bodyPr>
            <a:lstStyle/>
            <a:p>
              <a:pPr algn="ctr"/>
              <a:r>
                <a:rPr lang="pt-BR" sz="2200" b="1"/>
                <a:t>INSTRUMENTOS</a:t>
              </a:r>
            </a:p>
          </p:txBody>
        </p:sp>
      </p:grpSp>
    </p:spTree>
    <p:extLst>
      <p:ext uri="{BB962C8B-B14F-4D97-AF65-F5344CB8AC3E}">
        <p14:creationId xmlns:p14="http://schemas.microsoft.com/office/powerpoint/2010/main" val="25809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0390E-22B9-3969-3003-6F1A9D4EAF5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EFB0E3B-D52F-9714-FC94-E62DD79184B9}"/>
              </a:ext>
            </a:extLst>
          </p:cNvPr>
          <p:cNvSpPr>
            <a:spLocks noGrp="1"/>
          </p:cNvSpPr>
          <p:nvPr>
            <p:ph type="title"/>
          </p:nvPr>
        </p:nvSpPr>
        <p:spPr/>
        <p:txBody>
          <a:bodyPr/>
          <a:lstStyle/>
          <a:p>
            <a:endParaRPr lang="pt-BR"/>
          </a:p>
        </p:txBody>
      </p:sp>
      <p:graphicFrame>
        <p:nvGraphicFramePr>
          <p:cNvPr id="4" name="Diagrama 3">
            <a:extLst>
              <a:ext uri="{FF2B5EF4-FFF2-40B4-BE49-F238E27FC236}">
                <a16:creationId xmlns:a16="http://schemas.microsoft.com/office/drawing/2014/main" id="{EF97DC64-32BF-163A-21C1-EF6E13DFDBDE}"/>
              </a:ext>
            </a:extLst>
          </p:cNvPr>
          <p:cNvGraphicFramePr/>
          <p:nvPr>
            <p:extLst>
              <p:ext uri="{D42A27DB-BD31-4B8C-83A1-F6EECF244321}">
                <p14:modId xmlns:p14="http://schemas.microsoft.com/office/powerpoint/2010/main" val="2135949923"/>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ixaDeTexto 6">
            <a:extLst>
              <a:ext uri="{FF2B5EF4-FFF2-40B4-BE49-F238E27FC236}">
                <a16:creationId xmlns:a16="http://schemas.microsoft.com/office/drawing/2014/main" id="{41CBCB01-CD0C-DDC8-19FD-7EE433B669E6}"/>
              </a:ext>
            </a:extLst>
          </p:cNvPr>
          <p:cNvSpPr txBox="1"/>
          <p:nvPr/>
        </p:nvSpPr>
        <p:spPr>
          <a:xfrm>
            <a:off x="340659" y="2120243"/>
            <a:ext cx="11510682" cy="4524315"/>
          </a:xfrm>
          <a:prstGeom prst="rect">
            <a:avLst/>
          </a:prstGeom>
          <a:noFill/>
        </p:spPr>
        <p:txBody>
          <a:bodyPr wrap="square" rtlCol="0">
            <a:spAutoFit/>
          </a:bodyPr>
          <a:lstStyle/>
          <a:p>
            <a:endParaRPr lang="pt-BR"/>
          </a:p>
          <a:p>
            <a:r>
              <a:rPr lang="pt-BR"/>
              <a:t>Política Nacional de Resíduos Sólidos – Lei 12.305/10</a:t>
            </a:r>
          </a:p>
          <a:p>
            <a:endParaRPr lang="pt-BR">
              <a:hlinkClick r:id="rId7"/>
            </a:endParaRPr>
          </a:p>
          <a:p>
            <a:r>
              <a:rPr lang="pt-BR"/>
              <a:t>Decreto que institui a PNRS Nº 10936</a:t>
            </a:r>
          </a:p>
          <a:p>
            <a:endParaRPr lang="pt-BR">
              <a:hlinkClick r:id="rId7"/>
            </a:endParaRPr>
          </a:p>
          <a:p>
            <a:r>
              <a:rPr lang="pt-BR"/>
              <a:t>Política Nacional de Saneamento </a:t>
            </a:r>
            <a:r>
              <a:rPr lang="pt-BR" err="1"/>
              <a:t>Báscio</a:t>
            </a:r>
            <a:r>
              <a:rPr lang="pt-BR"/>
              <a:t> Lei nº 11.445</a:t>
            </a:r>
          </a:p>
          <a:p>
            <a:endParaRPr lang="pt-BR"/>
          </a:p>
          <a:p>
            <a:r>
              <a:rPr lang="pt-BR"/>
              <a:t>Marco Regulatório do Saneamento – Lei 14.026/20</a:t>
            </a:r>
          </a:p>
          <a:p>
            <a:endParaRPr lang="pt-BR"/>
          </a:p>
          <a:p>
            <a:r>
              <a:rPr lang="pt-BR"/>
              <a:t>Plano Nacional de Saneamento Básico - </a:t>
            </a:r>
            <a:r>
              <a:rPr lang="pt-BR" err="1"/>
              <a:t>Plansab</a:t>
            </a:r>
            <a:endParaRPr lang="pt-BR"/>
          </a:p>
          <a:p>
            <a:endParaRPr lang="pt-BR">
              <a:hlinkClick r:id="rId7"/>
            </a:endParaRPr>
          </a:p>
          <a:p>
            <a:r>
              <a:rPr lang="pt-BR"/>
              <a:t>Termo de Referência para Elaboração de Planos Municipais de Saneamento Básico </a:t>
            </a:r>
            <a:r>
              <a:rPr lang="pt-BR">
                <a:hlinkClick r:id="rId7"/>
              </a:rPr>
              <a:t>–</a:t>
            </a:r>
            <a:r>
              <a:rPr lang="pt-BR"/>
              <a:t> Funasa, 2018</a:t>
            </a:r>
          </a:p>
          <a:p>
            <a:endParaRPr lang="pt-BR"/>
          </a:p>
          <a:p>
            <a:r>
              <a:rPr lang="pt-BR"/>
              <a:t>Guia de orientação para adequação dos Municípios à Política Nacional de Resíduos Sólidos (PNRS) - </a:t>
            </a:r>
            <a:r>
              <a:rPr lang="pt-BR" err="1"/>
              <a:t>Abrema</a:t>
            </a:r>
            <a:endParaRPr lang="pt-BR"/>
          </a:p>
          <a:p>
            <a:endParaRPr lang="pt-BR"/>
          </a:p>
          <a:p>
            <a:r>
              <a:rPr lang="pt-BR"/>
              <a:t>Caderno Temático de Economia Circular - </a:t>
            </a:r>
            <a:r>
              <a:rPr lang="pt-BR" err="1"/>
              <a:t>Plansab</a:t>
            </a:r>
            <a:endParaRPr lang="pt-BR"/>
          </a:p>
        </p:txBody>
      </p:sp>
    </p:spTree>
    <p:extLst>
      <p:ext uri="{BB962C8B-B14F-4D97-AF65-F5344CB8AC3E}">
        <p14:creationId xmlns:p14="http://schemas.microsoft.com/office/powerpoint/2010/main" val="1977536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Imagem digital fictícia de personagem de desenho animado&#10;&#10;O conteúdo gerado por IA pode estar incorreto.">
            <a:extLst>
              <a:ext uri="{FF2B5EF4-FFF2-40B4-BE49-F238E27FC236}">
                <a16:creationId xmlns:a16="http://schemas.microsoft.com/office/drawing/2014/main" id="{4EBFF56A-43CC-074F-FC09-80A12685BF7D}"/>
              </a:ext>
            </a:extLst>
          </p:cNvPr>
          <p:cNvPicPr>
            <a:picLocks noChangeAspect="1"/>
          </p:cNvPicPr>
          <p:nvPr/>
        </p:nvPicPr>
        <p:blipFill>
          <a:blip r:embed="rId2"/>
          <a:srcRect t="6378" r="2" b="11091"/>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7"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CaixaDeTexto 5">
            <a:extLst>
              <a:ext uri="{FF2B5EF4-FFF2-40B4-BE49-F238E27FC236}">
                <a16:creationId xmlns:a16="http://schemas.microsoft.com/office/drawing/2014/main" id="{39588CE0-4DCC-FC1E-FC8E-9B03A135DCD5}"/>
              </a:ext>
            </a:extLst>
          </p:cNvPr>
          <p:cNvSpPr txBox="1"/>
          <p:nvPr/>
        </p:nvSpPr>
        <p:spPr>
          <a:xfrm>
            <a:off x="-63312" y="931658"/>
            <a:ext cx="4356847" cy="3585597"/>
          </a:xfrm>
          <a:prstGeom prst="rect">
            <a:avLst/>
          </a:prstGeom>
          <a:noFill/>
        </p:spPr>
        <p:txBody>
          <a:bodyPr wrap="square" rtlCol="0">
            <a:spAutoFit/>
          </a:bodyPr>
          <a:lstStyle/>
          <a:p>
            <a:pPr algn="ctr"/>
            <a:r>
              <a:rPr lang="pt-BR" sz="3500" b="1">
                <a:solidFill>
                  <a:srgbClr val="00B050"/>
                </a:solidFill>
              </a:rPr>
              <a:t>OBRIGADA</a:t>
            </a:r>
          </a:p>
          <a:p>
            <a:pPr algn="ctr"/>
            <a:r>
              <a:rPr lang="pt-BR" sz="1500" b="1">
                <a:solidFill>
                  <a:srgbClr val="00B050"/>
                </a:solidFill>
              </a:rPr>
              <a:t>Superintendência de Resíduos</a:t>
            </a:r>
          </a:p>
          <a:p>
            <a:pPr algn="ctr"/>
            <a:r>
              <a:rPr lang="pt-BR" sz="1500" b="1">
                <a:solidFill>
                  <a:srgbClr val="00B050"/>
                </a:solidFill>
              </a:rPr>
              <a:t>Diretoria de RSU</a:t>
            </a:r>
          </a:p>
          <a:p>
            <a:endParaRPr lang="pt-BR" b="1">
              <a:solidFill>
                <a:srgbClr val="00B050"/>
              </a:solidFill>
            </a:endParaRPr>
          </a:p>
          <a:p>
            <a:r>
              <a:rPr lang="pt-BR" b="1">
                <a:solidFill>
                  <a:srgbClr val="00B050"/>
                </a:solidFill>
              </a:rPr>
              <a:t>drsu.semad@meioambiente.mg.gov.br</a:t>
            </a:r>
          </a:p>
          <a:p>
            <a:r>
              <a:rPr lang="pt-BR" b="1">
                <a:solidFill>
                  <a:srgbClr val="00B050"/>
                </a:solidFill>
              </a:rPr>
              <a:t>cristiane.hubner@meioambiente.mg.gov.br</a:t>
            </a:r>
          </a:p>
          <a:p>
            <a:endParaRPr lang="pt-BR" b="1">
              <a:solidFill>
                <a:srgbClr val="00B050"/>
              </a:solidFill>
            </a:endParaRPr>
          </a:p>
          <a:p>
            <a:endParaRPr lang="pt-BR" b="1">
              <a:solidFill>
                <a:srgbClr val="00B050"/>
              </a:solidFill>
            </a:endParaRPr>
          </a:p>
          <a:p>
            <a:pPr algn="ctr"/>
            <a:r>
              <a:rPr lang="pt-BR" b="1" err="1">
                <a:solidFill>
                  <a:srgbClr val="00B050"/>
                </a:solidFill>
              </a:rPr>
              <a:t>Tel</a:t>
            </a:r>
            <a:r>
              <a:rPr lang="pt-BR" b="1">
                <a:solidFill>
                  <a:srgbClr val="00B050"/>
                </a:solidFill>
              </a:rPr>
              <a:t> (31) 3915-</a:t>
            </a:r>
          </a:p>
          <a:p>
            <a:endParaRPr lang="pt-BR" b="1">
              <a:solidFill>
                <a:srgbClr val="00B050"/>
              </a:solidFill>
            </a:endParaRPr>
          </a:p>
          <a:p>
            <a:endParaRPr lang="pt-BR" b="1">
              <a:solidFill>
                <a:srgbClr val="00B050"/>
              </a:solidFill>
            </a:endParaRPr>
          </a:p>
          <a:p>
            <a:endParaRPr lang="pt-BR" b="1">
              <a:solidFill>
                <a:srgbClr val="00B050"/>
              </a:solidFill>
            </a:endParaRPr>
          </a:p>
        </p:txBody>
      </p:sp>
      <p:pic>
        <p:nvPicPr>
          <p:cNvPr id="9" name="Imagem 8" descr="Código QR&#10;&#10;O conteúdo gerado por IA pode estar incorreto.">
            <a:extLst>
              <a:ext uri="{FF2B5EF4-FFF2-40B4-BE49-F238E27FC236}">
                <a16:creationId xmlns:a16="http://schemas.microsoft.com/office/drawing/2014/main" id="{E91E9989-7351-3461-975C-4D9B00D8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77" y="3227014"/>
            <a:ext cx="2904425" cy="2904425"/>
          </a:xfrm>
          <a:prstGeom prst="rect">
            <a:avLst/>
          </a:prstGeom>
        </p:spPr>
      </p:pic>
      <p:sp>
        <p:nvSpPr>
          <p:cNvPr id="19" name="CaixaDeTexto 18">
            <a:extLst>
              <a:ext uri="{FF2B5EF4-FFF2-40B4-BE49-F238E27FC236}">
                <a16:creationId xmlns:a16="http://schemas.microsoft.com/office/drawing/2014/main" id="{25337F0F-C153-EC3F-ABAD-96F4BFD73082}"/>
              </a:ext>
            </a:extLst>
          </p:cNvPr>
          <p:cNvSpPr txBox="1"/>
          <p:nvPr/>
        </p:nvSpPr>
        <p:spPr>
          <a:xfrm>
            <a:off x="1314577" y="6304003"/>
            <a:ext cx="3693459" cy="369332"/>
          </a:xfrm>
          <a:prstGeom prst="rect">
            <a:avLst/>
          </a:prstGeom>
          <a:noFill/>
        </p:spPr>
        <p:txBody>
          <a:bodyPr wrap="square" rtlCol="0">
            <a:spAutoFit/>
          </a:bodyPr>
          <a:lstStyle/>
          <a:p>
            <a:r>
              <a:rPr lang="pt-BR">
                <a:solidFill>
                  <a:schemeClr val="bg1"/>
                </a:solidFill>
              </a:rPr>
              <a:t>Publicações </a:t>
            </a:r>
          </a:p>
        </p:txBody>
      </p:sp>
    </p:spTree>
    <p:extLst>
      <p:ext uri="{BB962C8B-B14F-4D97-AF65-F5344CB8AC3E}">
        <p14:creationId xmlns:p14="http://schemas.microsoft.com/office/powerpoint/2010/main" val="4038691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F3065-708D-C574-F125-D56105109A70}"/>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F0D54B1D-71AA-72CB-771F-DBBF00833A40}"/>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own Arrow 25">
            <a:extLst>
              <a:ext uri="{FF2B5EF4-FFF2-40B4-BE49-F238E27FC236}">
                <a16:creationId xmlns:a16="http://schemas.microsoft.com/office/drawing/2014/main" id="{F38434D5-A83A-6315-ACB3-FF645D460CB9}"/>
              </a:ext>
            </a:extLst>
          </p:cNvPr>
          <p:cNvSpPr/>
          <p:nvPr/>
        </p:nvSpPr>
        <p:spPr>
          <a:xfrm rot="16200000">
            <a:off x="5136993" y="1756024"/>
            <a:ext cx="1040043" cy="1006717"/>
          </a:xfrm>
          <a:prstGeom prst="downArrow">
            <a:avLst>
              <a:gd name="adj1" fmla="val 32534"/>
              <a:gd name="adj2" fmla="val 8082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1" name="Agrupar 10">
            <a:extLst>
              <a:ext uri="{FF2B5EF4-FFF2-40B4-BE49-F238E27FC236}">
                <a16:creationId xmlns:a16="http://schemas.microsoft.com/office/drawing/2014/main" id="{8D81A783-4218-9DD7-39DC-5520770B48DA}"/>
              </a:ext>
            </a:extLst>
          </p:cNvPr>
          <p:cNvGrpSpPr/>
          <p:nvPr/>
        </p:nvGrpSpPr>
        <p:grpSpPr>
          <a:xfrm>
            <a:off x="394448" y="1688017"/>
            <a:ext cx="4289467" cy="3987752"/>
            <a:chOff x="394448" y="1688017"/>
            <a:chExt cx="4289467" cy="3987752"/>
          </a:xfrm>
        </p:grpSpPr>
        <p:sp>
          <p:nvSpPr>
            <p:cNvPr id="3" name="Rectangle 17">
              <a:extLst>
                <a:ext uri="{FF2B5EF4-FFF2-40B4-BE49-F238E27FC236}">
                  <a16:creationId xmlns:a16="http://schemas.microsoft.com/office/drawing/2014/main" id="{B659BC0A-9471-1D18-B35E-44CA0AB2BAD7}"/>
                </a:ext>
              </a:extLst>
            </p:cNvPr>
            <p:cNvSpPr/>
            <p:nvPr/>
          </p:nvSpPr>
          <p:spPr>
            <a:xfrm>
              <a:off x="394448" y="1688017"/>
              <a:ext cx="3987310" cy="969334"/>
            </a:xfrm>
            <a:prstGeom prst="rect">
              <a:avLst/>
            </a:prstGeom>
            <a:solidFill>
              <a:schemeClr val="accent6">
                <a:lumMod val="75000"/>
              </a:schemeClr>
            </a:solidFill>
          </p:spPr>
          <p:txBody>
            <a:bodyPr wrap="square">
              <a:spAutoFit/>
            </a:bodyPr>
            <a:lstStyle/>
            <a:p>
              <a:pPr algn="ctr"/>
              <a:r>
                <a:rPr lang="pt-BR" sz="2200" b="1"/>
                <a:t>GESTÃO</a:t>
              </a:r>
            </a:p>
            <a:p>
              <a:pPr algn="ctr"/>
              <a:r>
                <a:rPr lang="pt-BR" sz="2200"/>
                <a:t>dos resíduos sólidos</a:t>
              </a:r>
            </a:p>
          </p:txBody>
        </p:sp>
        <p:sp>
          <p:nvSpPr>
            <p:cNvPr id="4" name="Retângulo 3">
              <a:extLst>
                <a:ext uri="{FF2B5EF4-FFF2-40B4-BE49-F238E27FC236}">
                  <a16:creationId xmlns:a16="http://schemas.microsoft.com/office/drawing/2014/main" id="{F500BEEE-124E-7168-BB6A-EFD0D0DA4214}"/>
                </a:ext>
              </a:extLst>
            </p:cNvPr>
            <p:cNvSpPr/>
            <p:nvPr/>
          </p:nvSpPr>
          <p:spPr>
            <a:xfrm>
              <a:off x="394448" y="3429000"/>
              <a:ext cx="4289467" cy="2246769"/>
            </a:xfrm>
            <a:prstGeom prst="rect">
              <a:avLst/>
            </a:prstGeom>
          </p:spPr>
          <p:txBody>
            <a:bodyPr wrap="square">
              <a:spAutoFit/>
            </a:bodyPr>
            <a:lstStyle/>
            <a:p>
              <a:pPr algn="just"/>
              <a:r>
                <a:rPr lang="pt-BR" sz="2000"/>
                <a:t>conjunto de ações voltadas para a busca de soluções para os resíduos sólidos, de forma a considerar as dimensões política, econômica, ambiental, cultural e social, sob a premissa do desenvolvimento sustentável.</a:t>
              </a:r>
            </a:p>
          </p:txBody>
        </p:sp>
      </p:grpSp>
      <p:grpSp>
        <p:nvGrpSpPr>
          <p:cNvPr id="13" name="Agrupar 12">
            <a:extLst>
              <a:ext uri="{FF2B5EF4-FFF2-40B4-BE49-F238E27FC236}">
                <a16:creationId xmlns:a16="http://schemas.microsoft.com/office/drawing/2014/main" id="{C7CE2097-746F-2E39-302E-C54DA7E63ED0}"/>
              </a:ext>
            </a:extLst>
          </p:cNvPr>
          <p:cNvGrpSpPr/>
          <p:nvPr/>
        </p:nvGrpSpPr>
        <p:grpSpPr>
          <a:xfrm>
            <a:off x="6432321" y="1688017"/>
            <a:ext cx="5132150" cy="4911082"/>
            <a:chOff x="6432321" y="1688017"/>
            <a:chExt cx="5132150" cy="4911082"/>
          </a:xfrm>
        </p:grpSpPr>
        <p:sp>
          <p:nvSpPr>
            <p:cNvPr id="6" name="Rectangle 18">
              <a:extLst>
                <a:ext uri="{FF2B5EF4-FFF2-40B4-BE49-F238E27FC236}">
                  <a16:creationId xmlns:a16="http://schemas.microsoft.com/office/drawing/2014/main" id="{2725A98A-AC40-9322-C894-5E279864ACF3}"/>
                </a:ext>
              </a:extLst>
            </p:cNvPr>
            <p:cNvSpPr/>
            <p:nvPr/>
          </p:nvSpPr>
          <p:spPr>
            <a:xfrm>
              <a:off x="6579898" y="1688017"/>
              <a:ext cx="4141890" cy="1107996"/>
            </a:xfrm>
            <a:prstGeom prst="rect">
              <a:avLst/>
            </a:prstGeom>
            <a:solidFill>
              <a:schemeClr val="accent6">
                <a:lumMod val="75000"/>
              </a:schemeClr>
            </a:solidFill>
          </p:spPr>
          <p:txBody>
            <a:bodyPr wrap="square">
              <a:spAutoFit/>
            </a:bodyPr>
            <a:lstStyle/>
            <a:p>
              <a:pPr algn="ctr"/>
              <a:r>
                <a:rPr lang="pt-BR" sz="2200" b="1"/>
                <a:t>GERENCIAMENTEO</a:t>
              </a:r>
            </a:p>
            <a:p>
              <a:pPr algn="ctr"/>
              <a:r>
                <a:rPr lang="pt-BR" sz="2200"/>
                <a:t>dos resíduos sólidos</a:t>
              </a:r>
            </a:p>
            <a:p>
              <a:pPr algn="ctr"/>
              <a:endParaRPr lang="pt-BR" sz="2200"/>
            </a:p>
          </p:txBody>
        </p:sp>
        <p:sp>
          <p:nvSpPr>
            <p:cNvPr id="12" name="Retângulo 11">
              <a:extLst>
                <a:ext uri="{FF2B5EF4-FFF2-40B4-BE49-F238E27FC236}">
                  <a16:creationId xmlns:a16="http://schemas.microsoft.com/office/drawing/2014/main" id="{F5FF4581-961F-D9AB-500C-5409C4E7D0CF}"/>
                </a:ext>
              </a:extLst>
            </p:cNvPr>
            <p:cNvSpPr/>
            <p:nvPr/>
          </p:nvSpPr>
          <p:spPr>
            <a:xfrm>
              <a:off x="6432321" y="3429000"/>
              <a:ext cx="5132150" cy="3170099"/>
            </a:xfrm>
            <a:prstGeom prst="rect">
              <a:avLst/>
            </a:prstGeom>
          </p:spPr>
          <p:txBody>
            <a:bodyPr wrap="square">
              <a:spAutoFit/>
            </a:bodyPr>
            <a:lstStyle/>
            <a:p>
              <a:pPr lvl="0" algn="just">
                <a:defRPr/>
              </a:pPr>
              <a:r>
                <a:rPr lang="pt-BR" sz="2000"/>
                <a:t>conjunto de ações exercidas, direta ou indiretamente, nas etapas de coleta, transporte, transbordo, tratamento e destinação final ambientalmente adequada dos resíduos sólidos e disposição final ambientalmente adequada dos rejeitos, de acordo com plano municipal de gestão integrada de resíduos sólidos ou com plano de gerenciamento de resíduos sólidos, exigidos na forma desta Lei.</a:t>
              </a:r>
            </a:p>
          </p:txBody>
        </p:sp>
      </p:grpSp>
    </p:spTree>
    <p:extLst>
      <p:ext uri="{BB962C8B-B14F-4D97-AF65-F5344CB8AC3E}">
        <p14:creationId xmlns:p14="http://schemas.microsoft.com/office/powerpoint/2010/main" val="11563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390863C-C6E6-5535-51AB-13432B0635A6}"/>
              </a:ext>
            </a:extLst>
          </p:cNvPr>
          <p:cNvGraphicFramePr>
            <a:graphicFrameLocks noGrp="1"/>
          </p:cNvGraphicFramePr>
          <p:nvPr>
            <p:extLst>
              <p:ext uri="{D42A27DB-BD31-4B8C-83A1-F6EECF244321}">
                <p14:modId xmlns:p14="http://schemas.microsoft.com/office/powerpoint/2010/main" val="1989650985"/>
              </p:ext>
            </p:extLst>
          </p:nvPr>
        </p:nvGraphicFramePr>
        <p:xfrm>
          <a:off x="109449" y="890148"/>
          <a:ext cx="8591580" cy="5967852"/>
        </p:xfrm>
        <a:graphic>
          <a:graphicData uri="http://schemas.openxmlformats.org/drawingml/2006/table">
            <a:tbl>
              <a:tblPr firstRow="1" bandRow="1">
                <a:tableStyleId>{10A1B5D5-9B99-4C35-A422-299274C87663}</a:tableStyleId>
              </a:tblPr>
              <a:tblGrid>
                <a:gridCol w="1225664">
                  <a:extLst>
                    <a:ext uri="{9D8B030D-6E8A-4147-A177-3AD203B41FA5}">
                      <a16:colId xmlns:a16="http://schemas.microsoft.com/office/drawing/2014/main" val="20000"/>
                    </a:ext>
                  </a:extLst>
                </a:gridCol>
                <a:gridCol w="1633793">
                  <a:extLst>
                    <a:ext uri="{9D8B030D-6E8A-4147-A177-3AD203B41FA5}">
                      <a16:colId xmlns:a16="http://schemas.microsoft.com/office/drawing/2014/main" val="20001"/>
                    </a:ext>
                  </a:extLst>
                </a:gridCol>
                <a:gridCol w="5732123">
                  <a:extLst>
                    <a:ext uri="{9D8B030D-6E8A-4147-A177-3AD203B41FA5}">
                      <a16:colId xmlns:a16="http://schemas.microsoft.com/office/drawing/2014/main" val="20002"/>
                    </a:ext>
                  </a:extLst>
                </a:gridCol>
              </a:tblGrid>
              <a:tr h="4019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200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a:t>LIMPEZA</a:t>
                      </a:r>
                      <a:r>
                        <a:rPr lang="pt-BR" sz="2000" baseline="0"/>
                        <a:t> URBANA E MANEJO DOS RESÍDUOS SÓLIDOS</a:t>
                      </a:r>
                      <a:endParaRPr lang="pt-BR" sz="2000"/>
                    </a:p>
                  </a:txBody>
                  <a:tcPr/>
                </a:tc>
                <a:tc hMerge="1">
                  <a:txBody>
                    <a:bodyPr/>
                    <a:lstStyle/>
                    <a:p>
                      <a:endParaRPr lang="pt-BR"/>
                    </a:p>
                  </a:txBody>
                  <a:tcPr/>
                </a:tc>
                <a:extLst>
                  <a:ext uri="{0D108BD9-81ED-4DB2-BD59-A6C34878D82A}">
                    <a16:rowId xmlns:a16="http://schemas.microsoft.com/office/drawing/2014/main" val="10000"/>
                  </a:ext>
                </a:extLst>
              </a:tr>
              <a:tr h="1762526">
                <a:tc>
                  <a:txBody>
                    <a:bodyPr/>
                    <a:lstStyle/>
                    <a:p>
                      <a:pPr algn="ctr"/>
                      <a:r>
                        <a:rPr lang="pt-BR" sz="1500" b="1">
                          <a:solidFill>
                            <a:schemeClr val="accent6">
                              <a:lumMod val="75000"/>
                            </a:schemeClr>
                          </a:solidFill>
                        </a:rPr>
                        <a:t>Atendimento</a:t>
                      </a:r>
                    </a:p>
                  </a:txBody>
                  <a:tcPr anchor="ctr"/>
                </a:tc>
                <a:tc>
                  <a:txBody>
                    <a:bodyPr/>
                    <a:lstStyle/>
                    <a:p>
                      <a:pPr algn="ctr"/>
                      <a:r>
                        <a:rPr lang="pt-BR"/>
                        <a:t>Atendimento </a:t>
                      </a:r>
                      <a:r>
                        <a:rPr lang="pt-BR" b="1"/>
                        <a:t>ADEQUADO</a:t>
                      </a:r>
                    </a:p>
                  </a:txBody>
                  <a:tcPr anchor="ctr"/>
                </a:tc>
                <a:tc>
                  <a:txBody>
                    <a:bodyPr/>
                    <a:lstStyle/>
                    <a:p>
                      <a:pPr marL="285750" indent="-285750" algn="l" defTabSz="914400" rtl="0" eaLnBrk="1" latinLnBrk="0" hangingPunct="1">
                        <a:buFontTx/>
                        <a:buChar char="-"/>
                      </a:pPr>
                      <a:r>
                        <a:rPr lang="pt-BR" sz="1800" kern="1200"/>
                        <a:t>Coleta direta ou indireta na </a:t>
                      </a:r>
                      <a:r>
                        <a:rPr lang="pt-BR" sz="1800" b="1" kern="1200"/>
                        <a:t>área urbana</a:t>
                      </a:r>
                      <a:r>
                        <a:rPr lang="pt-BR" sz="1800" kern="1200"/>
                        <a:t>, com </a:t>
                      </a:r>
                      <a:r>
                        <a:rPr lang="pt-BR" sz="1800" b="1" u="sng" kern="1200"/>
                        <a:t>frequência mínima de três vezes por semana e destinação final ambeintalmente adequada dos resíduos</a:t>
                      </a:r>
                    </a:p>
                    <a:p>
                      <a:pPr marL="285750" indent="-285750" algn="l" defTabSz="914400" rtl="0" eaLnBrk="1" latinLnBrk="0" hangingPunct="1">
                        <a:buFontTx/>
                        <a:buChar char="-"/>
                      </a:pPr>
                      <a:r>
                        <a:rPr lang="pt-BR" sz="1800" kern="1200"/>
                        <a:t>Coleta direta ou indireta, na </a:t>
                      </a:r>
                      <a:r>
                        <a:rPr lang="pt-BR" sz="1800" b="1" kern="1200"/>
                        <a:t>área rural</a:t>
                      </a:r>
                      <a:r>
                        <a:rPr lang="pt-BR" sz="1800" kern="1200"/>
                        <a:t>, com destinação final ambientalmente adequada dos resíduos</a:t>
                      </a:r>
                      <a:endParaRPr lang="pt-BR" sz="1800" kern="1200">
                        <a:solidFill>
                          <a:schemeClr val="tx1"/>
                        </a:solidFill>
                        <a:latin typeface="+mn-lt"/>
                        <a:ea typeface="+mn-ea"/>
                        <a:cs typeface="+mn-cs"/>
                      </a:endParaRPr>
                    </a:p>
                  </a:txBody>
                  <a:tcPr/>
                </a:tc>
                <a:extLst>
                  <a:ext uri="{0D108BD9-81ED-4DB2-BD59-A6C34878D82A}">
                    <a16:rowId xmlns:a16="http://schemas.microsoft.com/office/drawing/2014/main" val="10001"/>
                  </a:ext>
                </a:extLst>
              </a:tr>
              <a:tr h="2040820">
                <a:tc rowSpan="2">
                  <a:txBody>
                    <a:bodyPr/>
                    <a:lstStyle/>
                    <a:p>
                      <a:pPr algn="ctr"/>
                      <a:r>
                        <a:rPr lang="pt-BR" sz="1500" b="1">
                          <a:solidFill>
                            <a:schemeClr val="accent2">
                              <a:lumMod val="75000"/>
                            </a:schemeClr>
                          </a:solidFill>
                        </a:rPr>
                        <a:t>Déficit</a:t>
                      </a:r>
                    </a:p>
                  </a:txBody>
                  <a:tcPr anchor="ctr"/>
                </a:tc>
                <a:tc>
                  <a:txBody>
                    <a:bodyPr/>
                    <a:lstStyle/>
                    <a:p>
                      <a:pPr algn="ctr"/>
                      <a:r>
                        <a:rPr lang="pt-BR"/>
                        <a:t>Atendimento </a:t>
                      </a:r>
                      <a:r>
                        <a:rPr lang="pt-BR" b="1"/>
                        <a:t>PRECÁRIO</a:t>
                      </a:r>
                    </a:p>
                  </a:txBody>
                  <a:tcPr anchor="ctr"/>
                </a:tc>
                <a:tc>
                  <a:txBody>
                    <a:bodyPr/>
                    <a:lstStyle/>
                    <a:p>
                      <a:r>
                        <a:rPr lang="pt-BR"/>
                        <a:t>Dentre o conjunto com coleta, a parcela que se encontra em pelo menos uma das seguintes situações:</a:t>
                      </a:r>
                    </a:p>
                    <a:p>
                      <a:pPr marL="285750" indent="-285750">
                        <a:buFontTx/>
                        <a:buChar char="-"/>
                      </a:pPr>
                      <a:r>
                        <a:rPr lang="pt-BR"/>
                        <a:t>na </a:t>
                      </a:r>
                      <a:r>
                        <a:rPr lang="pt-BR" b="1"/>
                        <a:t>área</a:t>
                      </a:r>
                      <a:r>
                        <a:rPr lang="pt-BR" b="1" baseline="0"/>
                        <a:t> urbana</a:t>
                      </a:r>
                      <a:r>
                        <a:rPr lang="pt-BR" baseline="0"/>
                        <a:t>, com coleta cuja frequência </a:t>
                      </a:r>
                      <a:r>
                        <a:rPr lang="pt-BR" b="1" u="sng" baseline="0"/>
                        <a:t>não seja de pelo menos três vezes por semana</a:t>
                      </a:r>
                      <a:r>
                        <a:rPr lang="pt-BR" baseline="0"/>
                        <a:t>;</a:t>
                      </a:r>
                    </a:p>
                    <a:p>
                      <a:pPr marL="285750" indent="-285750">
                        <a:buFontTx/>
                        <a:buChar char="-"/>
                      </a:pPr>
                      <a:r>
                        <a:rPr lang="pt-BR" baseline="0"/>
                        <a:t>com destinação final ambientalmente inadequada dos resíduos</a:t>
                      </a:r>
                      <a:endParaRPr lang="pt-BR"/>
                    </a:p>
                    <a:p>
                      <a:endParaRPr lang="pt-BR"/>
                    </a:p>
                  </a:txBody>
                  <a:tcPr/>
                </a:tc>
                <a:extLst>
                  <a:ext uri="{0D108BD9-81ED-4DB2-BD59-A6C34878D82A}">
                    <a16:rowId xmlns:a16="http://schemas.microsoft.com/office/drawing/2014/main" val="10002"/>
                  </a:ext>
                </a:extLst>
              </a:tr>
              <a:tr h="1762526">
                <a:tc vMerge="1">
                  <a:txBody>
                    <a:bodyPr/>
                    <a:lstStyle/>
                    <a:p>
                      <a:pPr algn="ctr"/>
                      <a:endParaRPr lang="pt-BR" b="1"/>
                    </a:p>
                  </a:txBody>
                  <a:tcPr anchor="ctr"/>
                </a:tc>
                <a:tc>
                  <a:txBody>
                    <a:bodyPr/>
                    <a:lstStyle/>
                    <a:p>
                      <a:pPr algn="ctr"/>
                      <a:r>
                        <a:rPr lang="pt-BR" b="1"/>
                        <a:t>SEM atendimento</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a:t>Todas as situações não enquadradas nas definições de atendimento e que </a:t>
                      </a:r>
                      <a:r>
                        <a:rPr lang="pt-BR" b="1" u="sng"/>
                        <a:t>se constituem em práticas consideradas inadequadas;</a:t>
                      </a:r>
                      <a:r>
                        <a:rPr lang="pt-BR" b="1" u="sng" baseline="0"/>
                        <a:t> a exemplo da ausência de coleta, com resíduos queimados ou enterrados</a:t>
                      </a:r>
                      <a:r>
                        <a:rPr lang="pt-BR" baseline="0"/>
                        <a:t>, jogados em terreno baldio, logradouro, rio, lago ou mar ou outro destino pela unidade domiciliar.</a:t>
                      </a:r>
                      <a:endParaRPr lang="pt-BR"/>
                    </a:p>
                  </a:txBody>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F4616FEE-34BB-6973-5AE6-209244769C92}"/>
              </a:ext>
            </a:extLst>
          </p:cNvPr>
          <p:cNvSpPr txBox="1"/>
          <p:nvPr/>
        </p:nvSpPr>
        <p:spPr>
          <a:xfrm>
            <a:off x="8888974" y="890148"/>
            <a:ext cx="3193577" cy="584775"/>
          </a:xfrm>
          <a:prstGeom prst="rect">
            <a:avLst/>
          </a:prstGeom>
          <a:solidFill>
            <a:schemeClr val="bg1"/>
          </a:solidFill>
          <a:ln>
            <a:solidFill>
              <a:srgbClr val="C00000"/>
            </a:solidFill>
          </a:ln>
        </p:spPr>
        <p:txBody>
          <a:bodyPr wrap="square" rtlCol="0">
            <a:spAutoFit/>
          </a:bodyPr>
          <a:lstStyle/>
          <a:p>
            <a:r>
              <a:rPr lang="pt-BR" sz="1600"/>
              <a:t>Fonte: adaptado de Plansab, 2019, p. 35</a:t>
            </a:r>
          </a:p>
        </p:txBody>
      </p:sp>
      <p:pic>
        <p:nvPicPr>
          <p:cNvPr id="6" name="Imagem 5">
            <a:extLst>
              <a:ext uri="{FF2B5EF4-FFF2-40B4-BE49-F238E27FC236}">
                <a16:creationId xmlns:a16="http://schemas.microsoft.com/office/drawing/2014/main" id="{6563324E-A20C-96B2-3C1E-32FFBB12A77D}"/>
              </a:ext>
            </a:extLst>
          </p:cNvPr>
          <p:cNvPicPr>
            <a:picLocks noChangeAspect="1"/>
          </p:cNvPicPr>
          <p:nvPr/>
        </p:nvPicPr>
        <p:blipFill>
          <a:blip r:embed="rId2"/>
          <a:stretch>
            <a:fillRect/>
          </a:stretch>
        </p:blipFill>
        <p:spPr>
          <a:xfrm flipH="1">
            <a:off x="9208729" y="1651723"/>
            <a:ext cx="1214904" cy="1214904"/>
          </a:xfrm>
          <a:prstGeom prst="rect">
            <a:avLst/>
          </a:prstGeom>
        </p:spPr>
      </p:pic>
      <p:pic>
        <p:nvPicPr>
          <p:cNvPr id="7" name="Imagem 6">
            <a:extLst>
              <a:ext uri="{FF2B5EF4-FFF2-40B4-BE49-F238E27FC236}">
                <a16:creationId xmlns:a16="http://schemas.microsoft.com/office/drawing/2014/main" id="{9E8D1FFA-C154-54F5-2CB7-435C7EFA3EBA}"/>
              </a:ext>
            </a:extLst>
          </p:cNvPr>
          <p:cNvPicPr>
            <a:picLocks noChangeAspect="1"/>
          </p:cNvPicPr>
          <p:nvPr/>
        </p:nvPicPr>
        <p:blipFill>
          <a:blip r:embed="rId2">
            <a:duotone>
              <a:schemeClr val="accent2">
                <a:shade val="45000"/>
                <a:satMod val="135000"/>
              </a:schemeClr>
              <a:prstClr val="white"/>
            </a:duotone>
          </a:blip>
          <a:stretch>
            <a:fillRect/>
          </a:stretch>
        </p:blipFill>
        <p:spPr>
          <a:xfrm rot="10800000" flipH="1">
            <a:off x="9208729" y="5360400"/>
            <a:ext cx="1214904" cy="1214904"/>
          </a:xfrm>
          <a:prstGeom prst="rect">
            <a:avLst/>
          </a:prstGeom>
        </p:spPr>
      </p:pic>
    </p:spTree>
    <p:extLst>
      <p:ext uri="{BB962C8B-B14F-4D97-AF65-F5344CB8AC3E}">
        <p14:creationId xmlns:p14="http://schemas.microsoft.com/office/powerpoint/2010/main" val="32005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3E23-A8B0-0350-FDF7-241D5E2E81A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5F0BC128-7592-611C-B79B-8F3091DE364D}"/>
              </a:ext>
            </a:extLst>
          </p:cNvPr>
          <p:cNvGraphicFramePr/>
          <p:nvPr>
            <p:extLst>
              <p:ext uri="{D42A27DB-BD31-4B8C-83A1-F6EECF244321}">
                <p14:modId xmlns:p14="http://schemas.microsoft.com/office/powerpoint/2010/main" val="4292153062"/>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Agrupar 6">
            <a:extLst>
              <a:ext uri="{FF2B5EF4-FFF2-40B4-BE49-F238E27FC236}">
                <a16:creationId xmlns:a16="http://schemas.microsoft.com/office/drawing/2014/main" id="{0322C943-0CF9-4311-E2D8-1D8EEFCE4D8B}"/>
              </a:ext>
            </a:extLst>
          </p:cNvPr>
          <p:cNvGrpSpPr/>
          <p:nvPr/>
        </p:nvGrpSpPr>
        <p:grpSpPr>
          <a:xfrm>
            <a:off x="-995226" y="1454600"/>
            <a:ext cx="7732063" cy="4608720"/>
            <a:chOff x="-995226" y="1454600"/>
            <a:chExt cx="7732063" cy="4608720"/>
          </a:xfrm>
        </p:grpSpPr>
        <p:sp>
          <p:nvSpPr>
            <p:cNvPr id="17" name="TextBox 3">
              <a:extLst>
                <a:ext uri="{FF2B5EF4-FFF2-40B4-BE49-F238E27FC236}">
                  <a16:creationId xmlns:a16="http://schemas.microsoft.com/office/drawing/2014/main" id="{48860D18-46C3-E08D-DD5C-6AAAB37143BB}"/>
                </a:ext>
              </a:extLst>
            </p:cNvPr>
            <p:cNvSpPr txBox="1"/>
            <p:nvPr/>
          </p:nvSpPr>
          <p:spPr>
            <a:xfrm>
              <a:off x="870470" y="1454600"/>
              <a:ext cx="3952542" cy="492443"/>
            </a:xfrm>
            <a:prstGeom prst="rect">
              <a:avLst/>
            </a:prstGeom>
            <a:solidFill>
              <a:srgbClr val="00B050"/>
            </a:solidFill>
          </p:spPr>
          <p:txBody>
            <a:bodyPr wrap="square" rtlCol="0">
              <a:spAutoFit/>
            </a:bodyPr>
            <a:lstStyle/>
            <a:p>
              <a:pPr algn="ctr"/>
              <a:r>
                <a:rPr lang="pt-BR" sz="2600" b="1">
                  <a:solidFill>
                    <a:schemeClr val="bg1"/>
                  </a:solidFill>
                </a:rPr>
                <a:t>MARCOS LEGAIS – BRASIL</a:t>
              </a:r>
            </a:p>
          </p:txBody>
        </p:sp>
        <p:sp>
          <p:nvSpPr>
            <p:cNvPr id="18" name="TextBox 4">
              <a:extLst>
                <a:ext uri="{FF2B5EF4-FFF2-40B4-BE49-F238E27FC236}">
                  <a16:creationId xmlns:a16="http://schemas.microsoft.com/office/drawing/2014/main" id="{50E821D7-4093-BE6F-EDEF-070455431CF6}"/>
                </a:ext>
              </a:extLst>
            </p:cNvPr>
            <p:cNvSpPr txBox="1"/>
            <p:nvPr/>
          </p:nvSpPr>
          <p:spPr>
            <a:xfrm>
              <a:off x="-995226" y="3606638"/>
              <a:ext cx="7732063" cy="880369"/>
            </a:xfrm>
            <a:prstGeom prst="rect">
              <a:avLst/>
            </a:prstGeom>
            <a:noFill/>
          </p:spPr>
          <p:txBody>
            <a:bodyPr wrap="square" rtlCol="0">
              <a:spAutoFit/>
            </a:bodyPr>
            <a:lstStyle/>
            <a:p>
              <a:pPr algn="ctr">
                <a:lnSpc>
                  <a:spcPct val="150000"/>
                </a:lnSpc>
              </a:pPr>
              <a:r>
                <a:rPr lang="pt-BR" b="1"/>
                <a:t>Estabelece a Política Nacional de RESÍDUOS SÓLIDOS</a:t>
              </a:r>
            </a:p>
            <a:p>
              <a:pPr algn="ctr">
                <a:lnSpc>
                  <a:spcPct val="150000"/>
                </a:lnSpc>
              </a:pPr>
              <a:r>
                <a:rPr lang="pt-BR"/>
                <a:t>Lei nº 12.305 de 2010 / Decreto nº 10.936 de 2022</a:t>
              </a:r>
            </a:p>
          </p:txBody>
        </p:sp>
        <p:sp>
          <p:nvSpPr>
            <p:cNvPr id="19" name="TextBox 5">
              <a:extLst>
                <a:ext uri="{FF2B5EF4-FFF2-40B4-BE49-F238E27FC236}">
                  <a16:creationId xmlns:a16="http://schemas.microsoft.com/office/drawing/2014/main" id="{F18BCCD6-AABC-1B6E-0D99-83CFB9D7CA8A}"/>
                </a:ext>
              </a:extLst>
            </p:cNvPr>
            <p:cNvSpPr txBox="1"/>
            <p:nvPr/>
          </p:nvSpPr>
          <p:spPr>
            <a:xfrm>
              <a:off x="-995226" y="2030325"/>
              <a:ext cx="7732063" cy="880369"/>
            </a:xfrm>
            <a:prstGeom prst="rect">
              <a:avLst/>
            </a:prstGeom>
            <a:noFill/>
          </p:spPr>
          <p:txBody>
            <a:bodyPr wrap="square" rtlCol="0">
              <a:spAutoFit/>
            </a:bodyPr>
            <a:lstStyle/>
            <a:p>
              <a:pPr algn="ctr">
                <a:lnSpc>
                  <a:spcPct val="150000"/>
                </a:lnSpc>
              </a:pPr>
              <a:r>
                <a:rPr lang="pt-BR" b="1"/>
                <a:t>Estabelece a Política Nacional de SANEAMENTO BÁSICO</a:t>
              </a:r>
            </a:p>
            <a:p>
              <a:pPr algn="ctr">
                <a:lnSpc>
                  <a:spcPct val="150000"/>
                </a:lnSpc>
              </a:pPr>
              <a:r>
                <a:rPr lang="pt-BR"/>
                <a:t>Lei nº 11.445 de 2007/ Decreto nº 7.217 de 2010</a:t>
              </a:r>
            </a:p>
          </p:txBody>
        </p:sp>
        <p:sp>
          <p:nvSpPr>
            <p:cNvPr id="20" name="TextBox 6">
              <a:extLst>
                <a:ext uri="{FF2B5EF4-FFF2-40B4-BE49-F238E27FC236}">
                  <a16:creationId xmlns:a16="http://schemas.microsoft.com/office/drawing/2014/main" id="{55771AB5-AD16-793B-EFD7-66D1DDEDA458}"/>
                </a:ext>
              </a:extLst>
            </p:cNvPr>
            <p:cNvSpPr txBox="1"/>
            <p:nvPr/>
          </p:nvSpPr>
          <p:spPr>
            <a:xfrm>
              <a:off x="-995226" y="5182951"/>
              <a:ext cx="7732063" cy="880369"/>
            </a:xfrm>
            <a:prstGeom prst="rect">
              <a:avLst/>
            </a:prstGeom>
            <a:noFill/>
          </p:spPr>
          <p:txBody>
            <a:bodyPr wrap="square" rtlCol="0">
              <a:spAutoFit/>
            </a:bodyPr>
            <a:lstStyle/>
            <a:p>
              <a:pPr algn="ctr">
                <a:lnSpc>
                  <a:spcPct val="150000"/>
                </a:lnSpc>
              </a:pPr>
              <a:r>
                <a:rPr lang="pt-BR" b="1"/>
                <a:t>Marco Regulatório do Saneamento Básico</a:t>
              </a:r>
            </a:p>
            <a:p>
              <a:pPr algn="ctr">
                <a:lnSpc>
                  <a:spcPct val="150000"/>
                </a:lnSpc>
              </a:pPr>
              <a:r>
                <a:rPr lang="pt-BR"/>
                <a:t>Lei nº 14.026 de 2020</a:t>
              </a:r>
            </a:p>
          </p:txBody>
        </p:sp>
      </p:grpSp>
      <p:grpSp>
        <p:nvGrpSpPr>
          <p:cNvPr id="8" name="Agrupar 7">
            <a:extLst>
              <a:ext uri="{FF2B5EF4-FFF2-40B4-BE49-F238E27FC236}">
                <a16:creationId xmlns:a16="http://schemas.microsoft.com/office/drawing/2014/main" id="{2D5CC843-5711-5245-12B6-129D2DAA8775}"/>
              </a:ext>
            </a:extLst>
          </p:cNvPr>
          <p:cNvGrpSpPr/>
          <p:nvPr/>
        </p:nvGrpSpPr>
        <p:grpSpPr>
          <a:xfrm>
            <a:off x="5333999" y="1447212"/>
            <a:ext cx="7732064" cy="5233152"/>
            <a:chOff x="5333999" y="1447212"/>
            <a:chExt cx="7732064" cy="5233152"/>
          </a:xfrm>
        </p:grpSpPr>
        <p:sp>
          <p:nvSpPr>
            <p:cNvPr id="2" name="TextBox 3">
              <a:extLst>
                <a:ext uri="{FF2B5EF4-FFF2-40B4-BE49-F238E27FC236}">
                  <a16:creationId xmlns:a16="http://schemas.microsoft.com/office/drawing/2014/main" id="{275D6618-5186-1FCE-AE06-5018C147376A}"/>
                </a:ext>
              </a:extLst>
            </p:cNvPr>
            <p:cNvSpPr txBox="1"/>
            <p:nvPr/>
          </p:nvSpPr>
          <p:spPr>
            <a:xfrm>
              <a:off x="7131284" y="1447212"/>
              <a:ext cx="4881282" cy="499831"/>
            </a:xfrm>
            <a:prstGeom prst="rect">
              <a:avLst/>
            </a:prstGeom>
            <a:solidFill>
              <a:schemeClr val="accent5">
                <a:lumMod val="75000"/>
              </a:schemeClr>
            </a:solidFill>
          </p:spPr>
          <p:txBody>
            <a:bodyPr wrap="square" rtlCol="0">
              <a:spAutoFit/>
            </a:bodyPr>
            <a:lstStyle/>
            <a:p>
              <a:pPr algn="ctr"/>
              <a:r>
                <a:rPr lang="pt-BR" sz="2600" b="1">
                  <a:solidFill>
                    <a:schemeClr val="bg1"/>
                  </a:solidFill>
                </a:rPr>
                <a:t>MARCOS LEGAIS – MINAS GERAIS</a:t>
              </a:r>
            </a:p>
          </p:txBody>
        </p:sp>
        <p:sp>
          <p:nvSpPr>
            <p:cNvPr id="3" name="TextBox 4">
              <a:extLst>
                <a:ext uri="{FF2B5EF4-FFF2-40B4-BE49-F238E27FC236}">
                  <a16:creationId xmlns:a16="http://schemas.microsoft.com/office/drawing/2014/main" id="{C93E0CB1-DC70-4606-32AA-2E9FFCA18B26}"/>
                </a:ext>
              </a:extLst>
            </p:cNvPr>
            <p:cNvSpPr txBox="1"/>
            <p:nvPr/>
          </p:nvSpPr>
          <p:spPr>
            <a:xfrm>
              <a:off x="5333999" y="3646664"/>
              <a:ext cx="7732063" cy="880369"/>
            </a:xfrm>
            <a:prstGeom prst="rect">
              <a:avLst/>
            </a:prstGeom>
            <a:noFill/>
          </p:spPr>
          <p:txBody>
            <a:bodyPr wrap="square" rtlCol="0">
              <a:spAutoFit/>
            </a:bodyPr>
            <a:lstStyle/>
            <a:p>
              <a:pPr algn="ctr">
                <a:lnSpc>
                  <a:spcPct val="150000"/>
                </a:lnSpc>
              </a:pPr>
              <a:r>
                <a:rPr lang="pt-BR" b="1"/>
                <a:t>Estabelece a Política Estadual de RESÍDUOS SÓLIDOS</a:t>
              </a:r>
            </a:p>
            <a:p>
              <a:pPr algn="ctr">
                <a:lnSpc>
                  <a:spcPct val="150000"/>
                </a:lnSpc>
              </a:pPr>
              <a:r>
                <a:rPr lang="pt-BR"/>
                <a:t>Lei nº 18.031 de 2009 / Decreto nº 45.181 de 2009</a:t>
              </a:r>
            </a:p>
          </p:txBody>
        </p:sp>
        <p:sp>
          <p:nvSpPr>
            <p:cNvPr id="4" name="TextBox 5">
              <a:extLst>
                <a:ext uri="{FF2B5EF4-FFF2-40B4-BE49-F238E27FC236}">
                  <a16:creationId xmlns:a16="http://schemas.microsoft.com/office/drawing/2014/main" id="{097AE7AD-C212-78AA-8EA2-368F9A11C034}"/>
                </a:ext>
              </a:extLst>
            </p:cNvPr>
            <p:cNvSpPr txBox="1"/>
            <p:nvPr/>
          </p:nvSpPr>
          <p:spPr>
            <a:xfrm>
              <a:off x="5334000" y="2090292"/>
              <a:ext cx="7732063" cy="880369"/>
            </a:xfrm>
            <a:prstGeom prst="rect">
              <a:avLst/>
            </a:prstGeom>
            <a:noFill/>
          </p:spPr>
          <p:txBody>
            <a:bodyPr wrap="square" rtlCol="0">
              <a:spAutoFit/>
            </a:bodyPr>
            <a:lstStyle/>
            <a:p>
              <a:pPr algn="ctr">
                <a:lnSpc>
                  <a:spcPct val="150000"/>
                </a:lnSpc>
              </a:pPr>
              <a:r>
                <a:rPr lang="pt-BR" b="1"/>
                <a:t>Estabelece a Política Estadual de SANEAMENTO BÁSICO</a:t>
              </a:r>
            </a:p>
            <a:p>
              <a:pPr algn="ctr">
                <a:lnSpc>
                  <a:spcPct val="150000"/>
                </a:lnSpc>
              </a:pPr>
              <a:r>
                <a:rPr lang="pt-BR"/>
                <a:t>Lei nº </a:t>
              </a:r>
              <a:r>
                <a:rPr lang="pt-BR" cap="all"/>
                <a:t>11.720 </a:t>
              </a:r>
              <a:r>
                <a:rPr lang="pt-BR"/>
                <a:t>de 1994</a:t>
              </a:r>
            </a:p>
          </p:txBody>
        </p:sp>
        <p:sp>
          <p:nvSpPr>
            <p:cNvPr id="6" name="TextBox 6">
              <a:extLst>
                <a:ext uri="{FF2B5EF4-FFF2-40B4-BE49-F238E27FC236}">
                  <a16:creationId xmlns:a16="http://schemas.microsoft.com/office/drawing/2014/main" id="{72CEFA82-ABC5-5E25-B23D-D1FDABA420C7}"/>
                </a:ext>
              </a:extLst>
            </p:cNvPr>
            <p:cNvSpPr txBox="1"/>
            <p:nvPr/>
          </p:nvSpPr>
          <p:spPr>
            <a:xfrm>
              <a:off x="6100482" y="5203036"/>
              <a:ext cx="6199095" cy="1477328"/>
            </a:xfrm>
            <a:prstGeom prst="rect">
              <a:avLst/>
            </a:prstGeom>
            <a:noFill/>
          </p:spPr>
          <p:txBody>
            <a:bodyPr wrap="square" rtlCol="0">
              <a:spAutoFit/>
            </a:bodyPr>
            <a:lstStyle/>
            <a:p>
              <a:pPr algn="ctr"/>
              <a:r>
                <a:rPr lang="pt-BR" b="1"/>
                <a:t>Estabelece normas relativas aos serviços de abastecimento de água e de esgotamento sanitário,</a:t>
              </a:r>
            </a:p>
            <a:p>
              <a:pPr algn="ctr"/>
              <a:r>
                <a:rPr lang="pt-BR" b="1"/>
                <a:t>cria a ARSAE-MG</a:t>
              </a:r>
            </a:p>
            <a:p>
              <a:pPr algn="ctr"/>
              <a:endParaRPr lang="pt-BR"/>
            </a:p>
            <a:p>
              <a:pPr algn="ctr"/>
              <a:r>
                <a:rPr lang="pt-BR"/>
                <a:t>Lei nº 18.309 de 2009</a:t>
              </a:r>
            </a:p>
          </p:txBody>
        </p:sp>
      </p:grpSp>
      <p:sp>
        <p:nvSpPr>
          <p:cNvPr id="9" name="Retângulo 8">
            <a:extLst>
              <a:ext uri="{FF2B5EF4-FFF2-40B4-BE49-F238E27FC236}">
                <a16:creationId xmlns:a16="http://schemas.microsoft.com/office/drawing/2014/main" id="{7413486E-67FE-88F7-9C32-52E8027BB89E}"/>
              </a:ext>
            </a:extLst>
          </p:cNvPr>
          <p:cNvSpPr/>
          <p:nvPr/>
        </p:nvSpPr>
        <p:spPr>
          <a:xfrm>
            <a:off x="0" y="3429000"/>
            <a:ext cx="12192000" cy="17539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147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1F1A-3FB5-2E7A-F348-890639823976}"/>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F0E1EA40-2BFB-2029-2A2E-3B1FD28EFD9F}"/>
              </a:ext>
            </a:extLst>
          </p:cNvPr>
          <p:cNvGraphicFramePr/>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Agrupar 12">
            <a:extLst>
              <a:ext uri="{FF2B5EF4-FFF2-40B4-BE49-F238E27FC236}">
                <a16:creationId xmlns:a16="http://schemas.microsoft.com/office/drawing/2014/main" id="{F7778B48-5C49-D364-924D-39CE33DE7284}"/>
              </a:ext>
            </a:extLst>
          </p:cNvPr>
          <p:cNvGrpSpPr/>
          <p:nvPr/>
        </p:nvGrpSpPr>
        <p:grpSpPr>
          <a:xfrm>
            <a:off x="6096000" y="2566788"/>
            <a:ext cx="5598645" cy="3699872"/>
            <a:chOff x="6096000" y="2566788"/>
            <a:chExt cx="5598645" cy="3699872"/>
          </a:xfrm>
        </p:grpSpPr>
        <p:sp>
          <p:nvSpPr>
            <p:cNvPr id="3" name="TextBox 6">
              <a:extLst>
                <a:ext uri="{FF2B5EF4-FFF2-40B4-BE49-F238E27FC236}">
                  <a16:creationId xmlns:a16="http://schemas.microsoft.com/office/drawing/2014/main" id="{3C94D44C-9538-F6E7-AB38-85AF323A4557}"/>
                </a:ext>
              </a:extLst>
            </p:cNvPr>
            <p:cNvSpPr txBox="1"/>
            <p:nvPr/>
          </p:nvSpPr>
          <p:spPr>
            <a:xfrm>
              <a:off x="6096000" y="3308799"/>
              <a:ext cx="5598645" cy="2957861"/>
            </a:xfrm>
            <a:prstGeom prst="rect">
              <a:avLst/>
            </a:prstGeom>
            <a:noFill/>
          </p:spPr>
          <p:txBody>
            <a:bodyPr wrap="square" rtlCol="0">
              <a:spAutoFit/>
            </a:bodyPr>
            <a:lstStyle/>
            <a:p>
              <a:pPr>
                <a:lnSpc>
                  <a:spcPct val="150000"/>
                </a:lnSpc>
                <a:spcAft>
                  <a:spcPts val="1000"/>
                </a:spcAft>
              </a:pPr>
              <a:r>
                <a:rPr lang="pt-BR"/>
                <a:t>constituídos pelas atividades e </a:t>
              </a:r>
              <a:r>
                <a:rPr lang="pt-BR" b="1"/>
                <a:t>pela disponibilização e manutenção de infraestruturas e instalações operacionais de coleta, varrição manual e mecanizada, asseio e conservação urbana, transporte, transbordo, tratamento e destinação final ambientalmente adequada dos resíduos sólidos domiciliares e dos resíduos de limpeza urbana</a:t>
              </a:r>
              <a:endParaRPr lang="pt-BR" sz="2600" b="1">
                <a:solidFill>
                  <a:srgbClr val="002060"/>
                </a:solidFill>
              </a:endParaRPr>
            </a:p>
          </p:txBody>
        </p:sp>
        <p:sp>
          <p:nvSpPr>
            <p:cNvPr id="7" name="TextBox 3">
              <a:extLst>
                <a:ext uri="{FF2B5EF4-FFF2-40B4-BE49-F238E27FC236}">
                  <a16:creationId xmlns:a16="http://schemas.microsoft.com/office/drawing/2014/main" id="{7F803AB0-C96A-02E1-1A86-2102FDFCB958}"/>
                </a:ext>
              </a:extLst>
            </p:cNvPr>
            <p:cNvSpPr txBox="1"/>
            <p:nvPr/>
          </p:nvSpPr>
          <p:spPr>
            <a:xfrm>
              <a:off x="6634775" y="2566788"/>
              <a:ext cx="4195482" cy="492443"/>
            </a:xfrm>
            <a:prstGeom prst="rect">
              <a:avLst/>
            </a:prstGeom>
            <a:solidFill>
              <a:srgbClr val="00B050"/>
            </a:solidFill>
          </p:spPr>
          <p:txBody>
            <a:bodyPr wrap="square" rtlCol="0">
              <a:spAutoFit/>
            </a:bodyPr>
            <a:lstStyle/>
            <a:p>
              <a:pPr algn="ctr"/>
              <a:r>
                <a:rPr lang="pt-BR" sz="2600" b="1">
                  <a:solidFill>
                    <a:schemeClr val="bg1"/>
                  </a:solidFill>
                </a:rPr>
                <a:t>LEI 14.026/2020</a:t>
              </a:r>
            </a:p>
          </p:txBody>
        </p:sp>
      </p:grpSp>
      <p:grpSp>
        <p:nvGrpSpPr>
          <p:cNvPr id="12" name="Agrupar 11">
            <a:extLst>
              <a:ext uri="{FF2B5EF4-FFF2-40B4-BE49-F238E27FC236}">
                <a16:creationId xmlns:a16="http://schemas.microsoft.com/office/drawing/2014/main" id="{0A48B956-C109-164C-B7DB-D86E712BA762}"/>
              </a:ext>
            </a:extLst>
          </p:cNvPr>
          <p:cNvGrpSpPr/>
          <p:nvPr/>
        </p:nvGrpSpPr>
        <p:grpSpPr>
          <a:xfrm>
            <a:off x="99505" y="2612224"/>
            <a:ext cx="4759366" cy="3841452"/>
            <a:chOff x="99505" y="2612224"/>
            <a:chExt cx="4759366" cy="3841452"/>
          </a:xfrm>
        </p:grpSpPr>
        <p:sp>
          <p:nvSpPr>
            <p:cNvPr id="6" name="TextBox 3">
              <a:extLst>
                <a:ext uri="{FF2B5EF4-FFF2-40B4-BE49-F238E27FC236}">
                  <a16:creationId xmlns:a16="http://schemas.microsoft.com/office/drawing/2014/main" id="{D8CC6B73-311C-3A88-4517-11839EA01C6D}"/>
                </a:ext>
              </a:extLst>
            </p:cNvPr>
            <p:cNvSpPr txBox="1"/>
            <p:nvPr/>
          </p:nvSpPr>
          <p:spPr>
            <a:xfrm>
              <a:off x="99505" y="2612224"/>
              <a:ext cx="4195482" cy="492443"/>
            </a:xfrm>
            <a:prstGeom prst="rect">
              <a:avLst/>
            </a:prstGeom>
            <a:solidFill>
              <a:srgbClr val="00B050"/>
            </a:solidFill>
          </p:spPr>
          <p:txBody>
            <a:bodyPr wrap="square" rtlCol="0">
              <a:spAutoFit/>
            </a:bodyPr>
            <a:lstStyle/>
            <a:p>
              <a:pPr algn="ctr"/>
              <a:r>
                <a:rPr lang="pt-BR" sz="2600" b="1">
                  <a:solidFill>
                    <a:schemeClr val="bg1"/>
                  </a:solidFill>
                </a:rPr>
                <a:t>LEI 11.445/2007</a:t>
              </a:r>
            </a:p>
          </p:txBody>
        </p:sp>
        <p:sp>
          <p:nvSpPr>
            <p:cNvPr id="10" name="CaixaDeTexto 9">
              <a:extLst>
                <a:ext uri="{FF2B5EF4-FFF2-40B4-BE49-F238E27FC236}">
                  <a16:creationId xmlns:a16="http://schemas.microsoft.com/office/drawing/2014/main" id="{26EFF423-91CC-6A18-79B7-E13B4A6E2D10}"/>
                </a:ext>
              </a:extLst>
            </p:cNvPr>
            <p:cNvSpPr txBox="1"/>
            <p:nvPr/>
          </p:nvSpPr>
          <p:spPr>
            <a:xfrm>
              <a:off x="251012" y="3334873"/>
              <a:ext cx="4607859" cy="3118803"/>
            </a:xfrm>
            <a:prstGeom prst="rect">
              <a:avLst/>
            </a:prstGeom>
            <a:noFill/>
          </p:spPr>
          <p:txBody>
            <a:bodyPr wrap="square" rtlCol="0">
              <a:spAutoFit/>
            </a:bodyPr>
            <a:lstStyle/>
            <a:p>
              <a:pPr>
                <a:lnSpc>
                  <a:spcPct val="150000"/>
                </a:lnSpc>
                <a:spcAft>
                  <a:spcPts val="1000"/>
                </a:spcAft>
              </a:pPr>
              <a:r>
                <a:rPr lang="pt-BR" altLang="pt-BR"/>
                <a:t>Art. 1 alínea e)</a:t>
              </a:r>
            </a:p>
            <a:p>
              <a:pPr>
                <a:lnSpc>
                  <a:spcPct val="150000"/>
                </a:lnSpc>
                <a:spcAft>
                  <a:spcPts val="1000"/>
                </a:spcAft>
              </a:pPr>
              <a:r>
                <a:rPr lang="pt-BR" altLang="pt-BR"/>
                <a:t>constituídos pelas atividades, pela infraestrutura e pelas instalações operacionais de coleta, transporte, transbordo, tratamento e destino final dos resíduos sólidos domiciliares e dos resíduos de limpeza urbanas </a:t>
              </a:r>
            </a:p>
            <a:p>
              <a:endParaRPr lang="pt-BR"/>
            </a:p>
          </p:txBody>
        </p:sp>
      </p:grpSp>
      <p:sp>
        <p:nvSpPr>
          <p:cNvPr id="11" name="Retângulo 10">
            <a:extLst>
              <a:ext uri="{FF2B5EF4-FFF2-40B4-BE49-F238E27FC236}">
                <a16:creationId xmlns:a16="http://schemas.microsoft.com/office/drawing/2014/main" id="{D1D33783-DAFB-EA32-B93A-378E00BBF933}"/>
              </a:ext>
            </a:extLst>
          </p:cNvPr>
          <p:cNvSpPr/>
          <p:nvPr/>
        </p:nvSpPr>
        <p:spPr>
          <a:xfrm>
            <a:off x="1933737" y="1426275"/>
            <a:ext cx="9402075" cy="6315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200" b="1"/>
              <a:t>Das diretrizes da política de saneamento  </a:t>
            </a:r>
          </a:p>
          <a:p>
            <a:pPr algn="ctr"/>
            <a:r>
              <a:rPr lang="pt-BR" sz="2200" b="1"/>
              <a:t>Limpeza Urbana  e Manejo de Resíduos Sólidos</a:t>
            </a:r>
          </a:p>
        </p:txBody>
      </p:sp>
    </p:spTree>
    <p:extLst>
      <p:ext uri="{BB962C8B-B14F-4D97-AF65-F5344CB8AC3E}">
        <p14:creationId xmlns:p14="http://schemas.microsoft.com/office/powerpoint/2010/main" val="15046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F2FF-BC42-5A70-B261-2E974FA9AE0F}"/>
            </a:ext>
          </a:extLst>
        </p:cNvPr>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C9A44D9-DB81-6D33-9FB6-780F83374E79}"/>
              </a:ext>
            </a:extLst>
          </p:cNvPr>
          <p:cNvGraphicFramePr/>
          <p:nvPr>
            <p:extLst>
              <p:ext uri="{D42A27DB-BD31-4B8C-83A1-F6EECF244321}">
                <p14:modId xmlns:p14="http://schemas.microsoft.com/office/powerpoint/2010/main" val="809887341"/>
              </p:ext>
            </p:extLst>
          </p:nvPr>
        </p:nvGraphicFramePr>
        <p:xfrm>
          <a:off x="99505" y="794680"/>
          <a:ext cx="10144425" cy="63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5">
            <a:extLst>
              <a:ext uri="{FF2B5EF4-FFF2-40B4-BE49-F238E27FC236}">
                <a16:creationId xmlns:a16="http://schemas.microsoft.com/office/drawing/2014/main" id="{B5C65738-4969-E9A7-5BBC-8288D62BDD65}"/>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272869" y="1771382"/>
            <a:ext cx="3088839" cy="4207388"/>
          </a:xfrm>
          <a:prstGeom prst="rect">
            <a:avLst/>
          </a:prstGeom>
        </p:spPr>
      </p:pic>
      <p:sp>
        <p:nvSpPr>
          <p:cNvPr id="3" name="TextBox 6">
            <a:extLst>
              <a:ext uri="{FF2B5EF4-FFF2-40B4-BE49-F238E27FC236}">
                <a16:creationId xmlns:a16="http://schemas.microsoft.com/office/drawing/2014/main" id="{F9F95AE9-0399-4D6D-4C6F-C6306E5FDAFE}"/>
              </a:ext>
            </a:extLst>
          </p:cNvPr>
          <p:cNvSpPr txBox="1"/>
          <p:nvPr/>
        </p:nvSpPr>
        <p:spPr>
          <a:xfrm>
            <a:off x="3343277" y="2179054"/>
            <a:ext cx="5666626" cy="2687402"/>
          </a:xfrm>
          <a:prstGeom prst="rect">
            <a:avLst/>
          </a:prstGeom>
          <a:noFill/>
        </p:spPr>
        <p:txBody>
          <a:bodyPr wrap="square" rtlCol="0">
            <a:spAutoFit/>
          </a:bodyPr>
          <a:lstStyle/>
          <a:p>
            <a:pPr marL="457200" indent="-457200">
              <a:lnSpc>
                <a:spcPct val="150000"/>
              </a:lnSpc>
              <a:spcAft>
                <a:spcPts val="1000"/>
              </a:spcAft>
              <a:buFont typeface="Wingdings" panose="05000000000000000000" pitchFamily="2" charset="2"/>
              <a:buChar char="Ø"/>
            </a:pPr>
            <a:r>
              <a:rPr lang="pt-BR" sz="2600"/>
              <a:t>Serviços públicos de manejo de resíduos sólidos e limpeza pública</a:t>
            </a:r>
          </a:p>
          <a:p>
            <a:pPr marL="457200" indent="-457200">
              <a:lnSpc>
                <a:spcPct val="150000"/>
              </a:lnSpc>
              <a:spcAft>
                <a:spcPts val="1000"/>
              </a:spcAft>
              <a:buFont typeface="Wingdings" panose="05000000000000000000" pitchFamily="2" charset="2"/>
              <a:buChar char="Ø"/>
            </a:pPr>
            <a:r>
              <a:rPr lang="pt-BR" sz="2600"/>
              <a:t>Gerenciamento de resíduos especiais</a:t>
            </a:r>
          </a:p>
          <a:p>
            <a:pPr marL="457200" indent="-457200">
              <a:lnSpc>
                <a:spcPct val="150000"/>
              </a:lnSpc>
              <a:spcAft>
                <a:spcPts val="1000"/>
              </a:spcAft>
              <a:buFont typeface="Wingdings" panose="05000000000000000000" pitchFamily="2" charset="2"/>
              <a:buChar char="Ø"/>
            </a:pPr>
            <a:r>
              <a:rPr lang="pt-BR" sz="2600"/>
              <a:t>Logística reversa</a:t>
            </a:r>
          </a:p>
        </p:txBody>
      </p:sp>
    </p:spTree>
    <p:extLst>
      <p:ext uri="{BB962C8B-B14F-4D97-AF65-F5344CB8AC3E}">
        <p14:creationId xmlns:p14="http://schemas.microsoft.com/office/powerpoint/2010/main" val="289654614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CAF734B-3465-43D7-896D-7D851C31FE4E}">
  <we:reference id="wa200005566" version="3.0.0.2" store="pt-BR"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2772</Words>
  <Application>Microsoft Office PowerPoint</Application>
  <PresentationFormat>Widescreen</PresentationFormat>
  <Paragraphs>308</Paragraphs>
  <Slides>41</Slides>
  <Notes>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41</vt:i4>
      </vt:variant>
    </vt:vector>
  </HeadingPairs>
  <TitlesOfParts>
    <vt:vector size="47" baseType="lpstr">
      <vt:lpstr>Arial</vt:lpstr>
      <vt:lpstr>Calibri</vt:lpstr>
      <vt:lpstr>Calibri (Corpo)</vt:lpstr>
      <vt:lpstr>Calibri Light</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Neimar Costa</dc:creator>
  <cp:lastModifiedBy>Cristiane Hubner</cp:lastModifiedBy>
  <cp:revision>1</cp:revision>
  <dcterms:created xsi:type="dcterms:W3CDTF">2022-04-26T02:58:54Z</dcterms:created>
  <dcterms:modified xsi:type="dcterms:W3CDTF">2025-12-12T15:30:31Z</dcterms:modified>
</cp:coreProperties>
</file>