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4.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68" r:id="rId2"/>
    <p:sldId id="321" r:id="rId3"/>
    <p:sldId id="312" r:id="rId4"/>
    <p:sldId id="348" r:id="rId5"/>
    <p:sldId id="367" r:id="rId6"/>
    <p:sldId id="357" r:id="rId7"/>
    <p:sldId id="349" r:id="rId8"/>
    <p:sldId id="352" r:id="rId9"/>
    <p:sldId id="346" r:id="rId10"/>
    <p:sldId id="359" r:id="rId11"/>
    <p:sldId id="360" r:id="rId12"/>
    <p:sldId id="351" r:id="rId13"/>
    <p:sldId id="355" r:id="rId14"/>
    <p:sldId id="363" r:id="rId15"/>
    <p:sldId id="361" r:id="rId16"/>
    <p:sldId id="353" r:id="rId17"/>
    <p:sldId id="356" r:id="rId18"/>
    <p:sldId id="354" r:id="rId19"/>
    <p:sldId id="382" r:id="rId20"/>
    <p:sldId id="347" r:id="rId21"/>
    <p:sldId id="369" r:id="rId22"/>
    <p:sldId id="368" r:id="rId23"/>
    <p:sldId id="370" r:id="rId24"/>
    <p:sldId id="380" r:id="rId25"/>
    <p:sldId id="378" r:id="rId26"/>
    <p:sldId id="381" r:id="rId27"/>
    <p:sldId id="377" r:id="rId28"/>
    <p:sldId id="371" r:id="rId29"/>
    <p:sldId id="373" r:id="rId30"/>
    <p:sldId id="374" r:id="rId31"/>
    <p:sldId id="375" r:id="rId32"/>
    <p:sldId id="376" r:id="rId33"/>
    <p:sldId id="379" r:id="rId34"/>
    <p:sldId id="335" r:id="rId35"/>
    <p:sldId id="337" r:id="rId36"/>
    <p:sldId id="383" r:id="rId37"/>
    <p:sldId id="364" r:id="rId38"/>
    <p:sldId id="358" r:id="rId3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3D9"/>
    <a:srgbClr val="D7DE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41A839-AE52-4AD1-B66A-230A741D9AED}" v="1" dt="2025-11-13T14:04:05.752"/>
  </p1510:revLst>
</p1510:revInfo>
</file>

<file path=ppt/tableStyles.xml><?xml version="1.0" encoding="utf-8"?>
<a:tblStyleLst xmlns:a="http://schemas.openxmlformats.org/drawingml/2006/main" def="{5C22544A-7EE6-4342-B048-85BDC9FD1C3A}">
  <a:tblStyle styleId="{0E3FDE45-AF77-4B5C-9715-49D594BDF05E}" styleName="Estilo Claro 1 - Ênfas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034E78-7F5D-4C2E-B375-FC64B27BC917}" styleName="Estilo E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Estilo Escuro 2 - Ênfase 1/Ênfas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Estilo E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Estilo com Tema 2 - Ênfas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Estilo Escuro 1 - Ênfas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Estilo Médio 1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8745" autoAdjust="0"/>
  </p:normalViewPr>
  <p:slideViewPr>
    <p:cSldViewPr snapToGrid="0">
      <p:cViewPr varScale="1">
        <p:scale>
          <a:sx n="54" d="100"/>
          <a:sy n="54" d="100"/>
        </p:scale>
        <p:origin x="1386" y="27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diagrams/_rels/data10.xml.rels><?xml version="1.0" encoding="UTF-8" standalone="yes"?>
<Relationships xmlns="http://schemas.openxmlformats.org/package/2006/relationships"><Relationship Id="rId1" Type="http://schemas.openxmlformats.org/officeDocument/2006/relationships/image" Target="../media/image2.png"/></Relationships>
</file>

<file path=ppt/diagrams/_rels/data11.xml.rels><?xml version="1.0" encoding="UTF-8" standalone="yes"?>
<Relationships xmlns="http://schemas.openxmlformats.org/package/2006/relationships"><Relationship Id="rId1" Type="http://schemas.openxmlformats.org/officeDocument/2006/relationships/image" Target="../media/image2.png"/></Relationships>
</file>

<file path=ppt/diagrams/_rels/data12.xml.rels><?xml version="1.0" encoding="UTF-8" standalone="yes"?>
<Relationships xmlns="http://schemas.openxmlformats.org/package/2006/relationships"><Relationship Id="rId1" Type="http://schemas.openxmlformats.org/officeDocument/2006/relationships/image" Target="../media/image2.png"/></Relationships>
</file>

<file path=ppt/diagrams/_rels/data13.xml.rels><?xml version="1.0" encoding="UTF-8" standalone="yes"?>
<Relationships xmlns="http://schemas.openxmlformats.org/package/2006/relationships"><Relationship Id="rId1" Type="http://schemas.openxmlformats.org/officeDocument/2006/relationships/image" Target="../media/image2.png"/></Relationships>
</file>

<file path=ppt/diagrams/_rels/data14.xml.rels><?xml version="1.0" encoding="UTF-8" standalone="yes"?>
<Relationships xmlns="http://schemas.openxmlformats.org/package/2006/relationships"><Relationship Id="rId1" Type="http://schemas.openxmlformats.org/officeDocument/2006/relationships/image" Target="../media/image2.png"/></Relationships>
</file>

<file path=ppt/diagrams/_rels/data15.xml.rels><?xml version="1.0" encoding="UTF-8" standalone="yes"?>
<Relationships xmlns="http://schemas.openxmlformats.org/package/2006/relationships"><Relationship Id="rId1" Type="http://schemas.openxmlformats.org/officeDocument/2006/relationships/image" Target="../media/image2.png"/></Relationships>
</file>

<file path=ppt/diagrams/_rels/data16.xml.rels><?xml version="1.0" encoding="UTF-8" standalone="yes"?>
<Relationships xmlns="http://schemas.openxmlformats.org/package/2006/relationships"><Relationship Id="rId1" Type="http://schemas.openxmlformats.org/officeDocument/2006/relationships/image" Target="../media/image2.png"/></Relationships>
</file>

<file path=ppt/diagrams/_rels/data17.xml.rels><?xml version="1.0" encoding="UTF-8" standalone="yes"?>
<Relationships xmlns="http://schemas.openxmlformats.org/package/2006/relationships"><Relationship Id="rId1" Type="http://schemas.openxmlformats.org/officeDocument/2006/relationships/image" Target="../media/image2.png"/></Relationships>
</file>

<file path=ppt/diagrams/_rels/data18.xml.rels><?xml version="1.0" encoding="UTF-8" standalone="yes"?>
<Relationships xmlns="http://schemas.openxmlformats.org/package/2006/relationships"><Relationship Id="rId1" Type="http://schemas.openxmlformats.org/officeDocument/2006/relationships/image" Target="../media/image2.png"/></Relationships>
</file>

<file path=ppt/diagrams/_rels/data19.xml.rels><?xml version="1.0" encoding="UTF-8" standalone="yes"?>
<Relationships xmlns="http://schemas.openxmlformats.org/package/2006/relationships"><Relationship Id="rId1" Type="http://schemas.openxmlformats.org/officeDocument/2006/relationships/image" Target="../media/image2.png"/></Relationships>
</file>

<file path=ppt/diagrams/_rels/data2.xml.rels><?xml version="1.0" encoding="UTF-8" standalone="yes"?>
<Relationships xmlns="http://schemas.openxmlformats.org/package/2006/relationships"><Relationship Id="rId1" Type="http://schemas.openxmlformats.org/officeDocument/2006/relationships/image" Target="../media/image2.png"/></Relationships>
</file>

<file path=ppt/diagrams/_rels/data20.xml.rels><?xml version="1.0" encoding="UTF-8" standalone="yes"?>
<Relationships xmlns="http://schemas.openxmlformats.org/package/2006/relationships"><Relationship Id="rId1" Type="http://schemas.openxmlformats.org/officeDocument/2006/relationships/image" Target="../media/image2.png"/></Relationships>
</file>

<file path=ppt/diagrams/_rels/data21.xml.rels><?xml version="1.0" encoding="UTF-8" standalone="yes"?>
<Relationships xmlns="http://schemas.openxmlformats.org/package/2006/relationships"><Relationship Id="rId1" Type="http://schemas.openxmlformats.org/officeDocument/2006/relationships/image" Target="../media/image2.png"/></Relationships>
</file>

<file path=ppt/diagrams/_rels/data22.xml.rels><?xml version="1.0" encoding="UTF-8" standalone="yes"?>
<Relationships xmlns="http://schemas.openxmlformats.org/package/2006/relationships"><Relationship Id="rId1" Type="http://schemas.openxmlformats.org/officeDocument/2006/relationships/image" Target="../media/image2.png"/></Relationships>
</file>

<file path=ppt/diagrams/_rels/data23.xml.rels><?xml version="1.0" encoding="UTF-8" standalone="yes"?>
<Relationships xmlns="http://schemas.openxmlformats.org/package/2006/relationships"><Relationship Id="rId1" Type="http://schemas.openxmlformats.org/officeDocument/2006/relationships/image" Target="../media/image2.png"/></Relationships>
</file>

<file path=ppt/diagrams/_rels/data24.xml.rels><?xml version="1.0" encoding="UTF-8" standalone="yes"?>
<Relationships xmlns="http://schemas.openxmlformats.org/package/2006/relationships"><Relationship Id="rId1" Type="http://schemas.openxmlformats.org/officeDocument/2006/relationships/image" Target="../media/image2.png"/></Relationships>
</file>

<file path=ppt/diagrams/_rels/data25.xml.rels><?xml version="1.0" encoding="UTF-8" standalone="yes"?>
<Relationships xmlns="http://schemas.openxmlformats.org/package/2006/relationships"><Relationship Id="rId1" Type="http://schemas.openxmlformats.org/officeDocument/2006/relationships/image" Target="../media/image2.png"/></Relationships>
</file>

<file path=ppt/diagrams/_rels/data26.xml.rels><?xml version="1.0" encoding="UTF-8" standalone="yes"?>
<Relationships xmlns="http://schemas.openxmlformats.org/package/2006/relationships"><Relationship Id="rId1" Type="http://schemas.openxmlformats.org/officeDocument/2006/relationships/image" Target="../media/image2.png"/></Relationships>
</file>

<file path=ppt/diagrams/_rels/data27.xml.rels><?xml version="1.0" encoding="UTF-8" standalone="yes"?>
<Relationships xmlns="http://schemas.openxmlformats.org/package/2006/relationships"><Relationship Id="rId1" Type="http://schemas.openxmlformats.org/officeDocument/2006/relationships/image" Target="../media/image2.png"/></Relationships>
</file>

<file path=ppt/diagrams/_rels/data28.xml.rels><?xml version="1.0" encoding="UTF-8" standalone="yes"?>
<Relationships xmlns="http://schemas.openxmlformats.org/package/2006/relationships"><Relationship Id="rId1" Type="http://schemas.openxmlformats.org/officeDocument/2006/relationships/image" Target="../media/image2.png"/></Relationships>
</file>

<file path=ppt/diagrams/_rels/data29.xml.rels><?xml version="1.0" encoding="UTF-8" standalone="yes"?>
<Relationships xmlns="http://schemas.openxmlformats.org/package/2006/relationships"><Relationship Id="rId1" Type="http://schemas.openxmlformats.org/officeDocument/2006/relationships/image" Target="../media/image2.png"/></Relationships>
</file>

<file path=ppt/diagrams/_rels/data3.xml.rels><?xml version="1.0" encoding="UTF-8" standalone="yes"?>
<Relationships xmlns="http://schemas.openxmlformats.org/package/2006/relationships"><Relationship Id="rId1" Type="http://schemas.openxmlformats.org/officeDocument/2006/relationships/image" Target="../media/image2.png"/></Relationships>
</file>

<file path=ppt/diagrams/_rels/data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_rels/data31.xml.rels><?xml version="1.0" encoding="UTF-8" standalone="yes"?>
<Relationships xmlns="http://schemas.openxmlformats.org/package/2006/relationships"><Relationship Id="rId1" Type="http://schemas.openxmlformats.org/officeDocument/2006/relationships/image" Target="../media/image2.png"/></Relationships>
</file>

<file path=ppt/diagrams/_rels/data32.xml.rels><?xml version="1.0" encoding="UTF-8" standalone="yes"?>
<Relationships xmlns="http://schemas.openxmlformats.org/package/2006/relationships"><Relationship Id="rId1" Type="http://schemas.openxmlformats.org/officeDocument/2006/relationships/image" Target="../media/image2.png"/></Relationships>
</file>

<file path=ppt/diagrams/_rels/data33.xml.rels><?xml version="1.0" encoding="UTF-8" standalone="yes"?>
<Relationships xmlns="http://schemas.openxmlformats.org/package/2006/relationships"><Relationship Id="rId1" Type="http://schemas.openxmlformats.org/officeDocument/2006/relationships/image" Target="../media/image2.png"/></Relationships>
</file>

<file path=ppt/diagrams/_rels/data34.xml.rels><?xml version="1.0" encoding="UTF-8" standalone="yes"?>
<Relationships xmlns="http://schemas.openxmlformats.org/package/2006/relationships"><Relationship Id="rId1" Type="http://schemas.openxmlformats.org/officeDocument/2006/relationships/image" Target="../media/image2.png"/></Relationships>
</file>

<file path=ppt/diagrams/_rels/data4.xml.rels><?xml version="1.0" encoding="UTF-8" standalone="yes"?>
<Relationships xmlns="http://schemas.openxmlformats.org/package/2006/relationships"><Relationship Id="rId1" Type="http://schemas.openxmlformats.org/officeDocument/2006/relationships/image" Target="../media/image2.png"/></Relationships>
</file>

<file path=ppt/diagrams/_rels/data5.xml.rels><?xml version="1.0" encoding="UTF-8" standalone="yes"?>
<Relationships xmlns="http://schemas.openxmlformats.org/package/2006/relationships"><Relationship Id="rId1" Type="http://schemas.openxmlformats.org/officeDocument/2006/relationships/image" Target="../media/image2.png"/></Relationships>
</file>

<file path=ppt/diagrams/_rels/data6.xml.rels><?xml version="1.0" encoding="UTF-8" standalone="yes"?>
<Relationships xmlns="http://schemas.openxmlformats.org/package/2006/relationships"><Relationship Id="rId1" Type="http://schemas.openxmlformats.org/officeDocument/2006/relationships/image" Target="../media/image2.png"/></Relationships>
</file>

<file path=ppt/diagrams/_rels/data7.xml.rels><?xml version="1.0" encoding="UTF-8" standalone="yes"?>
<Relationships xmlns="http://schemas.openxmlformats.org/package/2006/relationships"><Relationship Id="rId1" Type="http://schemas.openxmlformats.org/officeDocument/2006/relationships/image" Target="../media/image2.png"/></Relationships>
</file>

<file path=ppt/diagrams/_rels/data8.xml.rels><?xml version="1.0" encoding="UTF-8" standalone="yes"?>
<Relationships xmlns="http://schemas.openxmlformats.org/package/2006/relationships"><Relationship Id="rId1" Type="http://schemas.openxmlformats.org/officeDocument/2006/relationships/image" Target="../media/image2.png"/></Relationships>
</file>

<file path=ppt/diagrams/_rels/data9.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8.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9.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0.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1.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2.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3.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4.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5.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6.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7.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8.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9.xml.rels><?xml version="1.0" encoding="UTF-8" standalone="yes"?>
<Relationships xmlns="http://schemas.openxmlformats.org/package/2006/relationships"><Relationship Id="rId1" Type="http://schemas.openxmlformats.org/officeDocument/2006/relationships/image" Target="../media/image2.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png"/></Relationships>
</file>

<file path=ppt/diagrams/_rels/drawing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_rels/drawing31.xml.rels><?xml version="1.0" encoding="UTF-8" standalone="yes"?>
<Relationships xmlns="http://schemas.openxmlformats.org/package/2006/relationships"><Relationship Id="rId1" Type="http://schemas.openxmlformats.org/officeDocument/2006/relationships/image" Target="../media/image2.png"/></Relationships>
</file>

<file path=ppt/diagrams/_rels/drawing32.xml.rels><?xml version="1.0" encoding="UTF-8" standalone="yes"?>
<Relationships xmlns="http://schemas.openxmlformats.org/package/2006/relationships"><Relationship Id="rId1" Type="http://schemas.openxmlformats.org/officeDocument/2006/relationships/image" Target="../media/image2.png"/></Relationships>
</file>

<file path=ppt/diagrams/_rels/drawing33.xml.rels><?xml version="1.0" encoding="UTF-8" standalone="yes"?>
<Relationships xmlns="http://schemas.openxmlformats.org/package/2006/relationships"><Relationship Id="rId1" Type="http://schemas.openxmlformats.org/officeDocument/2006/relationships/image" Target="../media/image2.png"/></Relationships>
</file>

<file path=ppt/diagrams/_rels/drawing34.xml.rels><?xml version="1.0" encoding="UTF-8" standalone="yes"?>
<Relationships xmlns="http://schemas.openxmlformats.org/package/2006/relationships"><Relationship Id="rId1" Type="http://schemas.openxmlformats.org/officeDocument/2006/relationships/image" Target="../media/image2.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png"/></Relationships>
</file>

<file path=ppt/diagrams/_rels/drawing6.xml.rels><?xml version="1.0" encoding="UTF-8" standalone="yes"?>
<Relationships xmlns="http://schemas.openxmlformats.org/package/2006/relationships"><Relationship Id="rId1" Type="http://schemas.openxmlformats.org/officeDocument/2006/relationships/image" Target="../media/image2.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png"/></Relationships>
</file>

<file path=ppt/diagrams/_rels/drawing8.xml.rels><?xml version="1.0" encoding="UTF-8" standalone="yes"?>
<Relationships xmlns="http://schemas.openxmlformats.org/package/2006/relationships"><Relationship Id="rId1" Type="http://schemas.openxmlformats.org/officeDocument/2006/relationships/image" Target="../media/image2.png"/></Relationships>
</file>

<file path=ppt/diagrams/_rels/drawing9.xml.rels><?xml version="1.0" encoding="UTF-8" standalone="yes"?>
<Relationships xmlns="http://schemas.openxmlformats.org/package/2006/relationships"><Relationship Id="rId1" Type="http://schemas.openxmlformats.org/officeDocument/2006/relationships/image" Target="../media/image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A61680-AFAD-41D4-AB00-D0F300F86D2C}"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pt-BR"/>
        </a:p>
      </dgm:t>
    </dgm:pt>
    <dgm:pt modelId="{5C8A5360-9B8D-4B3C-8DC5-52582FF83375}">
      <dgm:prSet phldrT="[Texto]" custT="1"/>
      <dgm:spPr>
        <a:solidFill>
          <a:schemeClr val="accent6">
            <a:lumMod val="75000"/>
          </a:schemeClr>
        </a:solidFill>
      </dgm:spPr>
      <dgm:t>
        <a:bodyPr/>
        <a:lstStyle/>
        <a:p>
          <a:r>
            <a:rPr lang="pt-BR" sz="2600" b="1"/>
            <a:t>02 – A elaboração do PGIRS </a:t>
          </a:r>
          <a:endParaRPr lang="pt-BR" sz="2600" b="1" dirty="0"/>
        </a:p>
      </dgm:t>
    </dgm:pt>
    <dgm:pt modelId="{661AB2E9-D302-4C42-8AD5-0647D8F9C116}" type="parTrans" cxnId="{9429F7C7-D80A-41D5-B4C6-814B7EA3A5EE}">
      <dgm:prSet/>
      <dgm:spPr/>
      <dgm:t>
        <a:bodyPr/>
        <a:lstStyle/>
        <a:p>
          <a:endParaRPr lang="pt-BR"/>
        </a:p>
      </dgm:t>
    </dgm:pt>
    <dgm:pt modelId="{3A24321C-95B6-4B0B-96F9-45003662355D}" type="sibTrans" cxnId="{9429F7C7-D80A-41D5-B4C6-814B7EA3A5EE}">
      <dgm:prSet/>
      <dgm:spPr/>
      <dgm:t>
        <a:bodyPr/>
        <a:lstStyle/>
        <a:p>
          <a:pPr>
            <a:lnSpc>
              <a:spcPct val="100000"/>
            </a:lnSpc>
          </a:pPr>
          <a:endParaRPr lang="pt-BR"/>
        </a:p>
      </dgm:t>
    </dgm:pt>
    <dgm:pt modelId="{66BB11CF-0887-48E9-B7D2-CE371810D12A}">
      <dgm:prSet phldrT="[Texto]" custT="1"/>
      <dgm:spPr>
        <a:solidFill>
          <a:schemeClr val="accent6">
            <a:lumMod val="75000"/>
          </a:schemeClr>
        </a:solidFill>
      </dgm:spPr>
      <dgm:t>
        <a:bodyPr/>
        <a:lstStyle/>
        <a:p>
          <a:r>
            <a:rPr lang="pt-BR" sz="2600" b="1" dirty="0"/>
            <a:t>03 – A prática no contexto do PMSB</a:t>
          </a:r>
        </a:p>
      </dgm:t>
    </dgm:pt>
    <dgm:pt modelId="{B339A449-F5F1-41B6-BF17-5E7516FB281B}" type="parTrans" cxnId="{0270CE5A-73E0-48B1-81EA-193A33DE6F18}">
      <dgm:prSet/>
      <dgm:spPr/>
      <dgm:t>
        <a:bodyPr/>
        <a:lstStyle/>
        <a:p>
          <a:endParaRPr lang="pt-BR"/>
        </a:p>
      </dgm:t>
    </dgm:pt>
    <dgm:pt modelId="{5AAC341E-6EC9-4426-AE91-EFDA0F4F1222}" type="sibTrans" cxnId="{0270CE5A-73E0-48B1-81EA-193A33DE6F18}">
      <dgm:prSet/>
      <dgm:spPr/>
      <dgm:t>
        <a:bodyPr/>
        <a:lstStyle/>
        <a:p>
          <a:pPr>
            <a:lnSpc>
              <a:spcPct val="100000"/>
            </a:lnSpc>
          </a:pPr>
          <a:endParaRPr lang="pt-BR"/>
        </a:p>
      </dgm:t>
    </dgm:pt>
    <dgm:pt modelId="{19F1B094-4CE3-4C71-903D-E7B7AB2C141B}">
      <dgm:prSet phldrT="[Texto]" custT="1"/>
      <dgm:spPr>
        <a:solidFill>
          <a:schemeClr val="accent6">
            <a:lumMod val="75000"/>
          </a:schemeClr>
        </a:solidFill>
      </dgm:spPr>
      <dgm:t>
        <a:bodyPr/>
        <a:lstStyle/>
        <a:p>
          <a:r>
            <a:rPr lang="pt-BR" sz="2600" b="1" dirty="0"/>
            <a:t>04 – Ações da SEMAD no âmbito da gestão de RSU</a:t>
          </a:r>
        </a:p>
      </dgm:t>
    </dgm:pt>
    <dgm:pt modelId="{A131BBC1-B9E0-4532-BD0C-C36D35B387E7}" type="parTrans" cxnId="{D59906E1-0454-4988-B3A7-14E0F2E22435}">
      <dgm:prSet/>
      <dgm:spPr/>
      <dgm:t>
        <a:bodyPr/>
        <a:lstStyle/>
        <a:p>
          <a:endParaRPr lang="pt-BR"/>
        </a:p>
      </dgm:t>
    </dgm:pt>
    <dgm:pt modelId="{A47D6D5E-23B6-470E-AE13-368BEA390FEA}" type="sibTrans" cxnId="{D59906E1-0454-4988-B3A7-14E0F2E22435}">
      <dgm:prSet/>
      <dgm:spPr/>
      <dgm:t>
        <a:bodyPr/>
        <a:lstStyle/>
        <a:p>
          <a:pPr>
            <a:lnSpc>
              <a:spcPct val="100000"/>
            </a:lnSpc>
          </a:pPr>
          <a:endParaRPr lang="pt-BR"/>
        </a:p>
      </dgm:t>
    </dgm:pt>
    <dgm:pt modelId="{BDB77F63-AF3A-4701-9FAA-29747037E8B3}">
      <dgm:prSet phldrT="[Texto]" custT="1"/>
      <dgm:spPr>
        <a:solidFill>
          <a:schemeClr val="accent6">
            <a:lumMod val="50000"/>
          </a:schemeClr>
        </a:solidFill>
      </dgm:spPr>
      <dgm:t>
        <a:bodyPr/>
        <a:lstStyle/>
        <a:p>
          <a:r>
            <a:rPr lang="pt-BR" sz="2600" b="1"/>
            <a:t>01 – Política pública de resíduos</a:t>
          </a:r>
          <a:endParaRPr lang="pt-BR" sz="2600" b="1" dirty="0"/>
        </a:p>
      </dgm:t>
    </dgm:pt>
    <dgm:pt modelId="{89EB6957-CCD3-4A4D-A163-D68A12667C1E}" type="parTrans" cxnId="{E3D71FA3-14BA-47B4-9B03-101E72458608}">
      <dgm:prSet/>
      <dgm:spPr/>
      <dgm:t>
        <a:bodyPr/>
        <a:lstStyle/>
        <a:p>
          <a:endParaRPr lang="pt-BR"/>
        </a:p>
      </dgm:t>
    </dgm:pt>
    <dgm:pt modelId="{9E33C45C-02B7-47EC-981D-0CF445BAE632}" type="sibTrans" cxnId="{E3D71FA3-14BA-47B4-9B03-101E72458608}">
      <dgm:prSet/>
      <dgm:spPr/>
      <dgm:t>
        <a:bodyPr/>
        <a:lstStyle/>
        <a:p>
          <a:pPr>
            <a:lnSpc>
              <a:spcPct val="100000"/>
            </a:lnSpc>
          </a:pPr>
          <a:endParaRPr lang="pt-BR"/>
        </a:p>
      </dgm:t>
    </dgm:pt>
    <dgm:pt modelId="{E7D05DA8-F1E4-427A-946B-DB8BDE0BE821}" type="pres">
      <dgm:prSet presAssocID="{F0A61680-AFAD-41D4-AB00-D0F300F86D2C}" presName="linear" presStyleCnt="0">
        <dgm:presLayoutVars>
          <dgm:dir/>
          <dgm:animLvl val="lvl"/>
          <dgm:resizeHandles val="exact"/>
        </dgm:presLayoutVars>
      </dgm:prSet>
      <dgm:spPr/>
    </dgm:pt>
    <dgm:pt modelId="{F4CD509D-4ED2-41F8-AD82-437A120E0EB2}" type="pres">
      <dgm:prSet presAssocID="{BDB77F63-AF3A-4701-9FAA-29747037E8B3}" presName="parentLin" presStyleCnt="0"/>
      <dgm:spPr/>
    </dgm:pt>
    <dgm:pt modelId="{D2152C31-B6A3-4387-B140-70FF7546A423}" type="pres">
      <dgm:prSet presAssocID="{BDB77F63-AF3A-4701-9FAA-29747037E8B3}" presName="parentLeftMargin" presStyleLbl="node1" presStyleIdx="0" presStyleCnt="4"/>
      <dgm:spPr/>
    </dgm:pt>
    <dgm:pt modelId="{BBCDE256-F9BC-4B7B-8055-4612D1B5F9AB}" type="pres">
      <dgm:prSet presAssocID="{BDB77F63-AF3A-4701-9FAA-29747037E8B3}" presName="parentText" presStyleLbl="node1" presStyleIdx="0" presStyleCnt="4">
        <dgm:presLayoutVars>
          <dgm:chMax val="0"/>
          <dgm:bulletEnabled val="1"/>
        </dgm:presLayoutVars>
      </dgm:prSet>
      <dgm:spPr/>
    </dgm:pt>
    <dgm:pt modelId="{DBE873D0-74E7-48F3-A168-8D90204910CB}" type="pres">
      <dgm:prSet presAssocID="{BDB77F63-AF3A-4701-9FAA-29747037E8B3}" presName="negativeSpace" presStyleCnt="0"/>
      <dgm:spPr/>
    </dgm:pt>
    <dgm:pt modelId="{B6DE8DA7-290A-457E-84E3-506B73A1EF8A}" type="pres">
      <dgm:prSet presAssocID="{BDB77F63-AF3A-4701-9FAA-29747037E8B3}" presName="childText" presStyleLbl="conFgAcc1" presStyleIdx="0" presStyleCnt="4">
        <dgm:presLayoutVars>
          <dgm:bulletEnabled val="1"/>
        </dgm:presLayoutVars>
      </dgm:prSet>
      <dgm:spPr/>
    </dgm:pt>
    <dgm:pt modelId="{995C05B7-1FF2-4F82-BBAB-3578911F6F88}" type="pres">
      <dgm:prSet presAssocID="{9E33C45C-02B7-47EC-981D-0CF445BAE632}" presName="spaceBetweenRectangles" presStyleCnt="0"/>
      <dgm:spPr/>
    </dgm:pt>
    <dgm:pt modelId="{819A5137-E864-4837-82B1-8CF8D8D2F59C}" type="pres">
      <dgm:prSet presAssocID="{5C8A5360-9B8D-4B3C-8DC5-52582FF83375}" presName="parentLin" presStyleCnt="0"/>
      <dgm:spPr/>
    </dgm:pt>
    <dgm:pt modelId="{B5C37931-D8E7-44C4-8D6C-564645A6ABD5}" type="pres">
      <dgm:prSet presAssocID="{5C8A5360-9B8D-4B3C-8DC5-52582FF83375}" presName="parentLeftMargin" presStyleLbl="node1" presStyleIdx="0" presStyleCnt="4"/>
      <dgm:spPr/>
    </dgm:pt>
    <dgm:pt modelId="{1DA15D3D-95EF-40A8-ADCD-0AA8C1BF5BEA}" type="pres">
      <dgm:prSet presAssocID="{5C8A5360-9B8D-4B3C-8DC5-52582FF83375}" presName="parentText" presStyleLbl="node1" presStyleIdx="1" presStyleCnt="4">
        <dgm:presLayoutVars>
          <dgm:chMax val="0"/>
          <dgm:bulletEnabled val="1"/>
        </dgm:presLayoutVars>
      </dgm:prSet>
      <dgm:spPr/>
    </dgm:pt>
    <dgm:pt modelId="{F6C262CA-8E38-45B7-9BD8-7B184BB84801}" type="pres">
      <dgm:prSet presAssocID="{5C8A5360-9B8D-4B3C-8DC5-52582FF83375}" presName="negativeSpace" presStyleCnt="0"/>
      <dgm:spPr/>
    </dgm:pt>
    <dgm:pt modelId="{CA6211C4-EB7F-46FD-A2B0-E08B0E49E54D}" type="pres">
      <dgm:prSet presAssocID="{5C8A5360-9B8D-4B3C-8DC5-52582FF83375}" presName="childText" presStyleLbl="conFgAcc1" presStyleIdx="1" presStyleCnt="4">
        <dgm:presLayoutVars>
          <dgm:bulletEnabled val="1"/>
        </dgm:presLayoutVars>
      </dgm:prSet>
      <dgm:spPr/>
    </dgm:pt>
    <dgm:pt modelId="{CA04B82B-FA4B-4376-9646-9211F227D0D0}" type="pres">
      <dgm:prSet presAssocID="{3A24321C-95B6-4B0B-96F9-45003662355D}" presName="spaceBetweenRectangles" presStyleCnt="0"/>
      <dgm:spPr/>
    </dgm:pt>
    <dgm:pt modelId="{5A4E75CE-0682-434A-A95C-97DF1E35EBFF}" type="pres">
      <dgm:prSet presAssocID="{66BB11CF-0887-48E9-B7D2-CE371810D12A}" presName="parentLin" presStyleCnt="0"/>
      <dgm:spPr/>
    </dgm:pt>
    <dgm:pt modelId="{97FD3D49-86A2-45B8-BA3C-B46057865BA7}" type="pres">
      <dgm:prSet presAssocID="{66BB11CF-0887-48E9-B7D2-CE371810D12A}" presName="parentLeftMargin" presStyleLbl="node1" presStyleIdx="1" presStyleCnt="4"/>
      <dgm:spPr/>
    </dgm:pt>
    <dgm:pt modelId="{764A5C52-3F77-4EE8-90E4-DAD63532E49C}" type="pres">
      <dgm:prSet presAssocID="{66BB11CF-0887-48E9-B7D2-CE371810D12A}" presName="parentText" presStyleLbl="node1" presStyleIdx="2" presStyleCnt="4">
        <dgm:presLayoutVars>
          <dgm:chMax val="0"/>
          <dgm:bulletEnabled val="1"/>
        </dgm:presLayoutVars>
      </dgm:prSet>
      <dgm:spPr/>
    </dgm:pt>
    <dgm:pt modelId="{A7227B91-6889-4E51-9E6B-97C10BC0702B}" type="pres">
      <dgm:prSet presAssocID="{66BB11CF-0887-48E9-B7D2-CE371810D12A}" presName="negativeSpace" presStyleCnt="0"/>
      <dgm:spPr/>
    </dgm:pt>
    <dgm:pt modelId="{691E40C0-5FD3-4D69-9704-6AE54E2BAC69}" type="pres">
      <dgm:prSet presAssocID="{66BB11CF-0887-48E9-B7D2-CE371810D12A}" presName="childText" presStyleLbl="conFgAcc1" presStyleIdx="2" presStyleCnt="4">
        <dgm:presLayoutVars>
          <dgm:bulletEnabled val="1"/>
        </dgm:presLayoutVars>
      </dgm:prSet>
      <dgm:spPr/>
    </dgm:pt>
    <dgm:pt modelId="{558EA8D9-19A9-4F74-B1E8-C714D8235006}" type="pres">
      <dgm:prSet presAssocID="{5AAC341E-6EC9-4426-AE91-EFDA0F4F1222}" presName="spaceBetweenRectangles" presStyleCnt="0"/>
      <dgm:spPr/>
    </dgm:pt>
    <dgm:pt modelId="{8EDB0CF4-B415-4B93-93BD-4870086625F1}" type="pres">
      <dgm:prSet presAssocID="{19F1B094-4CE3-4C71-903D-E7B7AB2C141B}" presName="parentLin" presStyleCnt="0"/>
      <dgm:spPr/>
    </dgm:pt>
    <dgm:pt modelId="{470C8962-FF45-45B7-B0A1-2CE31739AD1C}" type="pres">
      <dgm:prSet presAssocID="{19F1B094-4CE3-4C71-903D-E7B7AB2C141B}" presName="parentLeftMargin" presStyleLbl="node1" presStyleIdx="2" presStyleCnt="4"/>
      <dgm:spPr/>
    </dgm:pt>
    <dgm:pt modelId="{220D5941-3658-42B0-AE97-FA8C49964E36}" type="pres">
      <dgm:prSet presAssocID="{19F1B094-4CE3-4C71-903D-E7B7AB2C141B}" presName="parentText" presStyleLbl="node1" presStyleIdx="3" presStyleCnt="4">
        <dgm:presLayoutVars>
          <dgm:chMax val="0"/>
          <dgm:bulletEnabled val="1"/>
        </dgm:presLayoutVars>
      </dgm:prSet>
      <dgm:spPr/>
    </dgm:pt>
    <dgm:pt modelId="{8BF98D53-D4DE-45D3-B3B0-E1678ABD02CB}" type="pres">
      <dgm:prSet presAssocID="{19F1B094-4CE3-4C71-903D-E7B7AB2C141B}" presName="negativeSpace" presStyleCnt="0"/>
      <dgm:spPr/>
    </dgm:pt>
    <dgm:pt modelId="{7B80636F-D74E-46C7-9068-E042429DAD1F}" type="pres">
      <dgm:prSet presAssocID="{19F1B094-4CE3-4C71-903D-E7B7AB2C141B}" presName="childText" presStyleLbl="conFgAcc1" presStyleIdx="3" presStyleCnt="4">
        <dgm:presLayoutVars>
          <dgm:bulletEnabled val="1"/>
        </dgm:presLayoutVars>
      </dgm:prSet>
      <dgm:spPr/>
    </dgm:pt>
  </dgm:ptLst>
  <dgm:cxnLst>
    <dgm:cxn modelId="{5A633D1A-72EC-426F-97B2-765594AB4D6A}" type="presOf" srcId="{BDB77F63-AF3A-4701-9FAA-29747037E8B3}" destId="{D2152C31-B6A3-4387-B140-70FF7546A423}" srcOrd="0" destOrd="0" presId="urn:microsoft.com/office/officeart/2005/8/layout/list1"/>
    <dgm:cxn modelId="{AD237227-C8FE-4CDA-BA13-A1B333374FC3}" type="presOf" srcId="{5C8A5360-9B8D-4B3C-8DC5-52582FF83375}" destId="{B5C37931-D8E7-44C4-8D6C-564645A6ABD5}" srcOrd="0" destOrd="0" presId="urn:microsoft.com/office/officeart/2005/8/layout/list1"/>
    <dgm:cxn modelId="{456AEF34-21A4-425D-87D2-1747BDF061C6}" type="presOf" srcId="{F0A61680-AFAD-41D4-AB00-D0F300F86D2C}" destId="{E7D05DA8-F1E4-427A-946B-DB8BDE0BE821}" srcOrd="0" destOrd="0" presId="urn:microsoft.com/office/officeart/2005/8/layout/list1"/>
    <dgm:cxn modelId="{0270CE5A-73E0-48B1-81EA-193A33DE6F18}" srcId="{F0A61680-AFAD-41D4-AB00-D0F300F86D2C}" destId="{66BB11CF-0887-48E9-B7D2-CE371810D12A}" srcOrd="2" destOrd="0" parTransId="{B339A449-F5F1-41B6-BF17-5E7516FB281B}" sibTransId="{5AAC341E-6EC9-4426-AE91-EFDA0F4F1222}"/>
    <dgm:cxn modelId="{E19B8C9A-5863-46F2-8D06-B13F971690FF}" type="presOf" srcId="{66BB11CF-0887-48E9-B7D2-CE371810D12A}" destId="{97FD3D49-86A2-45B8-BA3C-B46057865BA7}" srcOrd="0" destOrd="0" presId="urn:microsoft.com/office/officeart/2005/8/layout/list1"/>
    <dgm:cxn modelId="{E3D71FA3-14BA-47B4-9B03-101E72458608}" srcId="{F0A61680-AFAD-41D4-AB00-D0F300F86D2C}" destId="{BDB77F63-AF3A-4701-9FAA-29747037E8B3}" srcOrd="0" destOrd="0" parTransId="{89EB6957-CCD3-4A4D-A163-D68A12667C1E}" sibTransId="{9E33C45C-02B7-47EC-981D-0CF445BAE632}"/>
    <dgm:cxn modelId="{38C313A8-D159-44BD-BA1B-C65F6B7DA899}" type="presOf" srcId="{19F1B094-4CE3-4C71-903D-E7B7AB2C141B}" destId="{220D5941-3658-42B0-AE97-FA8C49964E36}" srcOrd="1" destOrd="0" presId="urn:microsoft.com/office/officeart/2005/8/layout/list1"/>
    <dgm:cxn modelId="{AA129AAE-5A83-457B-B271-BE4FED986E88}" type="presOf" srcId="{19F1B094-4CE3-4C71-903D-E7B7AB2C141B}" destId="{470C8962-FF45-45B7-B0A1-2CE31739AD1C}" srcOrd="0" destOrd="0" presId="urn:microsoft.com/office/officeart/2005/8/layout/list1"/>
    <dgm:cxn modelId="{E28ED9B1-B973-4637-A48E-B7C357D1CECB}" type="presOf" srcId="{5C8A5360-9B8D-4B3C-8DC5-52582FF83375}" destId="{1DA15D3D-95EF-40A8-ADCD-0AA8C1BF5BEA}" srcOrd="1" destOrd="0" presId="urn:microsoft.com/office/officeart/2005/8/layout/list1"/>
    <dgm:cxn modelId="{C84AFEB4-941D-4A7A-A410-C54CB7E6D78C}" type="presOf" srcId="{66BB11CF-0887-48E9-B7D2-CE371810D12A}" destId="{764A5C52-3F77-4EE8-90E4-DAD63532E49C}" srcOrd="1" destOrd="0" presId="urn:microsoft.com/office/officeart/2005/8/layout/list1"/>
    <dgm:cxn modelId="{77843FBF-AAC7-4B1C-9C14-230C28946972}" type="presOf" srcId="{BDB77F63-AF3A-4701-9FAA-29747037E8B3}" destId="{BBCDE256-F9BC-4B7B-8055-4612D1B5F9AB}" srcOrd="1" destOrd="0" presId="urn:microsoft.com/office/officeart/2005/8/layout/list1"/>
    <dgm:cxn modelId="{9429F7C7-D80A-41D5-B4C6-814B7EA3A5EE}" srcId="{F0A61680-AFAD-41D4-AB00-D0F300F86D2C}" destId="{5C8A5360-9B8D-4B3C-8DC5-52582FF83375}" srcOrd="1" destOrd="0" parTransId="{661AB2E9-D302-4C42-8AD5-0647D8F9C116}" sibTransId="{3A24321C-95B6-4B0B-96F9-45003662355D}"/>
    <dgm:cxn modelId="{D59906E1-0454-4988-B3A7-14E0F2E22435}" srcId="{F0A61680-AFAD-41D4-AB00-D0F300F86D2C}" destId="{19F1B094-4CE3-4C71-903D-E7B7AB2C141B}" srcOrd="3" destOrd="0" parTransId="{A131BBC1-B9E0-4532-BD0C-C36D35B387E7}" sibTransId="{A47D6D5E-23B6-470E-AE13-368BEA390FEA}"/>
    <dgm:cxn modelId="{D7CB0750-63CE-40F6-A081-1D8823DF2048}" type="presParOf" srcId="{E7D05DA8-F1E4-427A-946B-DB8BDE0BE821}" destId="{F4CD509D-4ED2-41F8-AD82-437A120E0EB2}" srcOrd="0" destOrd="0" presId="urn:microsoft.com/office/officeart/2005/8/layout/list1"/>
    <dgm:cxn modelId="{4D1EA1E8-4EF7-456A-A399-A6C8F6845830}" type="presParOf" srcId="{F4CD509D-4ED2-41F8-AD82-437A120E0EB2}" destId="{D2152C31-B6A3-4387-B140-70FF7546A423}" srcOrd="0" destOrd="0" presId="urn:microsoft.com/office/officeart/2005/8/layout/list1"/>
    <dgm:cxn modelId="{09E7BA27-89AE-4DAB-BDE2-6AEB66BF4741}" type="presParOf" srcId="{F4CD509D-4ED2-41F8-AD82-437A120E0EB2}" destId="{BBCDE256-F9BC-4B7B-8055-4612D1B5F9AB}" srcOrd="1" destOrd="0" presId="urn:microsoft.com/office/officeart/2005/8/layout/list1"/>
    <dgm:cxn modelId="{BDBC9707-0BE4-4E24-902F-43005E4C523D}" type="presParOf" srcId="{E7D05DA8-F1E4-427A-946B-DB8BDE0BE821}" destId="{DBE873D0-74E7-48F3-A168-8D90204910CB}" srcOrd="1" destOrd="0" presId="urn:microsoft.com/office/officeart/2005/8/layout/list1"/>
    <dgm:cxn modelId="{8515A82E-A42D-46DD-94CC-D9B046CF06A8}" type="presParOf" srcId="{E7D05DA8-F1E4-427A-946B-DB8BDE0BE821}" destId="{B6DE8DA7-290A-457E-84E3-506B73A1EF8A}" srcOrd="2" destOrd="0" presId="urn:microsoft.com/office/officeart/2005/8/layout/list1"/>
    <dgm:cxn modelId="{F3AA89BE-EC82-4AFF-8C50-48F04897EBB8}" type="presParOf" srcId="{E7D05DA8-F1E4-427A-946B-DB8BDE0BE821}" destId="{995C05B7-1FF2-4F82-BBAB-3578911F6F88}" srcOrd="3" destOrd="0" presId="urn:microsoft.com/office/officeart/2005/8/layout/list1"/>
    <dgm:cxn modelId="{FE815BB4-CAB8-4A09-97A0-6BAAF024166C}" type="presParOf" srcId="{E7D05DA8-F1E4-427A-946B-DB8BDE0BE821}" destId="{819A5137-E864-4837-82B1-8CF8D8D2F59C}" srcOrd="4" destOrd="0" presId="urn:microsoft.com/office/officeart/2005/8/layout/list1"/>
    <dgm:cxn modelId="{1749A7E9-298E-436A-964A-DBDB031DBA5D}" type="presParOf" srcId="{819A5137-E864-4837-82B1-8CF8D8D2F59C}" destId="{B5C37931-D8E7-44C4-8D6C-564645A6ABD5}" srcOrd="0" destOrd="0" presId="urn:microsoft.com/office/officeart/2005/8/layout/list1"/>
    <dgm:cxn modelId="{90183835-F603-403D-8E3E-792F3BC1B361}" type="presParOf" srcId="{819A5137-E864-4837-82B1-8CF8D8D2F59C}" destId="{1DA15D3D-95EF-40A8-ADCD-0AA8C1BF5BEA}" srcOrd="1" destOrd="0" presId="urn:microsoft.com/office/officeart/2005/8/layout/list1"/>
    <dgm:cxn modelId="{1A4A6206-0C46-4A74-B6A0-B2BC10500EC7}" type="presParOf" srcId="{E7D05DA8-F1E4-427A-946B-DB8BDE0BE821}" destId="{F6C262CA-8E38-45B7-9BD8-7B184BB84801}" srcOrd="5" destOrd="0" presId="urn:microsoft.com/office/officeart/2005/8/layout/list1"/>
    <dgm:cxn modelId="{DD5800E6-3894-46EA-A1CA-1FC02F37BCA4}" type="presParOf" srcId="{E7D05DA8-F1E4-427A-946B-DB8BDE0BE821}" destId="{CA6211C4-EB7F-46FD-A2B0-E08B0E49E54D}" srcOrd="6" destOrd="0" presId="urn:microsoft.com/office/officeart/2005/8/layout/list1"/>
    <dgm:cxn modelId="{CF27E04D-6288-4BCC-88C6-7F2EDA56F59C}" type="presParOf" srcId="{E7D05DA8-F1E4-427A-946B-DB8BDE0BE821}" destId="{CA04B82B-FA4B-4376-9646-9211F227D0D0}" srcOrd="7" destOrd="0" presId="urn:microsoft.com/office/officeart/2005/8/layout/list1"/>
    <dgm:cxn modelId="{CC16B2DD-984D-4F5E-9594-35295A1E11C0}" type="presParOf" srcId="{E7D05DA8-F1E4-427A-946B-DB8BDE0BE821}" destId="{5A4E75CE-0682-434A-A95C-97DF1E35EBFF}" srcOrd="8" destOrd="0" presId="urn:microsoft.com/office/officeart/2005/8/layout/list1"/>
    <dgm:cxn modelId="{3BBEC107-1F77-4713-8E6B-5D95166D4A26}" type="presParOf" srcId="{5A4E75CE-0682-434A-A95C-97DF1E35EBFF}" destId="{97FD3D49-86A2-45B8-BA3C-B46057865BA7}" srcOrd="0" destOrd="0" presId="urn:microsoft.com/office/officeart/2005/8/layout/list1"/>
    <dgm:cxn modelId="{AE95390F-6ED6-4DAD-BD8B-15E7B1F240FB}" type="presParOf" srcId="{5A4E75CE-0682-434A-A95C-97DF1E35EBFF}" destId="{764A5C52-3F77-4EE8-90E4-DAD63532E49C}" srcOrd="1" destOrd="0" presId="urn:microsoft.com/office/officeart/2005/8/layout/list1"/>
    <dgm:cxn modelId="{5EF21CAF-D0A5-4C0B-B7F9-02F98DC304DA}" type="presParOf" srcId="{E7D05DA8-F1E4-427A-946B-DB8BDE0BE821}" destId="{A7227B91-6889-4E51-9E6B-97C10BC0702B}" srcOrd="9" destOrd="0" presId="urn:microsoft.com/office/officeart/2005/8/layout/list1"/>
    <dgm:cxn modelId="{3A2FC47E-0AE3-451A-9049-5F2A144C27D5}" type="presParOf" srcId="{E7D05DA8-F1E4-427A-946B-DB8BDE0BE821}" destId="{691E40C0-5FD3-4D69-9704-6AE54E2BAC69}" srcOrd="10" destOrd="0" presId="urn:microsoft.com/office/officeart/2005/8/layout/list1"/>
    <dgm:cxn modelId="{EF4F8789-AA39-44A6-ABEA-BB546AE3A6A9}" type="presParOf" srcId="{E7D05DA8-F1E4-427A-946B-DB8BDE0BE821}" destId="{558EA8D9-19A9-4F74-B1E8-C714D8235006}" srcOrd="11" destOrd="0" presId="urn:microsoft.com/office/officeart/2005/8/layout/list1"/>
    <dgm:cxn modelId="{D51B5838-0D5B-4E81-AAD0-F4EFA6F21B1C}" type="presParOf" srcId="{E7D05DA8-F1E4-427A-946B-DB8BDE0BE821}" destId="{8EDB0CF4-B415-4B93-93BD-4870086625F1}" srcOrd="12" destOrd="0" presId="urn:microsoft.com/office/officeart/2005/8/layout/list1"/>
    <dgm:cxn modelId="{D2415E97-EA84-41AE-A370-74793D51DFB3}" type="presParOf" srcId="{8EDB0CF4-B415-4B93-93BD-4870086625F1}" destId="{470C8962-FF45-45B7-B0A1-2CE31739AD1C}" srcOrd="0" destOrd="0" presId="urn:microsoft.com/office/officeart/2005/8/layout/list1"/>
    <dgm:cxn modelId="{13801B14-92CF-4C68-B184-8811090E767C}" type="presParOf" srcId="{8EDB0CF4-B415-4B93-93BD-4870086625F1}" destId="{220D5941-3658-42B0-AE97-FA8C49964E36}" srcOrd="1" destOrd="0" presId="urn:microsoft.com/office/officeart/2005/8/layout/list1"/>
    <dgm:cxn modelId="{67159180-125A-47FE-AFC0-26C38C8C11B3}" type="presParOf" srcId="{E7D05DA8-F1E4-427A-946B-DB8BDE0BE821}" destId="{8BF98D53-D4DE-45D3-B3B0-E1678ABD02CB}" srcOrd="13" destOrd="0" presId="urn:microsoft.com/office/officeart/2005/8/layout/list1"/>
    <dgm:cxn modelId="{FAA6E2D6-C04A-402E-8FC9-77B2CB268A68}" type="presParOf" srcId="{E7D05DA8-F1E4-427A-946B-DB8BDE0BE821}" destId="{7B80636F-D74E-46C7-9068-E042429DAD1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ELABORAÇÃO DO PGIRS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ELABORAÇÃO DO PGIRS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ELABORAÇÃO DO PGIRS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ELABORAÇÃO DO PGIRS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POLÍTICA PÚBLICA DE RESÍDUOS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POLÍTICA PÚBLICA DE RESÍDUOS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CD0A617-EDCE-4491-956F-5722F7F3456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027D0BAF-D6A2-4990-B3DB-64D809B201D2}">
      <dgm:prSet custT="1"/>
      <dgm:spPr/>
      <dgm:t>
        <a:bodyPr/>
        <a:lstStyle/>
        <a:p>
          <a:pPr algn="just">
            <a:lnSpc>
              <a:spcPct val="100000"/>
            </a:lnSpc>
          </a:pPr>
          <a:r>
            <a:rPr lang="pt-BR" sz="1550" dirty="0"/>
            <a:t>A possibilidade de cobrança pela prestação do serviço público de gestão dos resíduos sólidos está contemplada na PNRS. A Política Nacional de Saneamento Básico e a Política Nacional de Resíduos Sólidos permitem a instituição de taxa ou a cobrança de tarifa pela prestação de serviço da gestão de resíduos sólidos. Os artigos 29 e seguintes da Política Nacional de Saneamento estabelecem os critérios para a sua cobrança.</a:t>
          </a:r>
          <a:endParaRPr lang="en-US" sz="1550" dirty="0"/>
        </a:p>
      </dgm:t>
    </dgm:pt>
    <dgm:pt modelId="{C727A4A7-C089-43DB-9CF0-BB8D5A591CD3}" type="parTrans" cxnId="{AF354454-CE11-4F7D-97DF-81E2CF216AF5}">
      <dgm:prSet/>
      <dgm:spPr/>
      <dgm:t>
        <a:bodyPr/>
        <a:lstStyle/>
        <a:p>
          <a:endParaRPr lang="en-US"/>
        </a:p>
      </dgm:t>
    </dgm:pt>
    <dgm:pt modelId="{ECE814E9-E272-445F-ACBA-7DC5BD260821}" type="sibTrans" cxnId="{AF354454-CE11-4F7D-97DF-81E2CF216AF5}">
      <dgm:prSet/>
      <dgm:spPr/>
      <dgm:t>
        <a:bodyPr/>
        <a:lstStyle/>
        <a:p>
          <a:pPr>
            <a:lnSpc>
              <a:spcPct val="100000"/>
            </a:lnSpc>
          </a:pPr>
          <a:endParaRPr lang="en-US"/>
        </a:p>
      </dgm:t>
    </dgm:pt>
    <dgm:pt modelId="{3E92DDE5-DCD8-4810-80B9-A56E426AD5C8}">
      <dgm:prSet custT="1"/>
      <dgm:spPr/>
      <dgm:t>
        <a:bodyPr/>
        <a:lstStyle/>
        <a:p>
          <a:pPr algn="just">
            <a:lnSpc>
              <a:spcPct val="100000"/>
            </a:lnSpc>
          </a:pPr>
          <a:r>
            <a:rPr lang="pt-BR" sz="1550" b="1" dirty="0"/>
            <a:t>A Prefeitura Municipal deve equalizar as receitas com os custos e investimentos para gestão de resíduos sólidos, recuperação de passivos ambientais e inovações tecnológicas do modelo de prestação de serviço definido para atendimento à PNRS</a:t>
          </a:r>
          <a:endParaRPr lang="en-US" sz="1550" b="1" dirty="0"/>
        </a:p>
      </dgm:t>
    </dgm:pt>
    <dgm:pt modelId="{ACF51F46-1164-4CE9-8D85-B78CE7B4CCCB}" type="parTrans" cxnId="{A1E635A9-FEFA-4393-8163-F622CB8CE597}">
      <dgm:prSet/>
      <dgm:spPr/>
      <dgm:t>
        <a:bodyPr/>
        <a:lstStyle/>
        <a:p>
          <a:endParaRPr lang="en-US"/>
        </a:p>
      </dgm:t>
    </dgm:pt>
    <dgm:pt modelId="{A66C60F1-FE45-449B-82AE-DA4943F21CD3}" type="sibTrans" cxnId="{A1E635A9-FEFA-4393-8163-F622CB8CE597}">
      <dgm:prSet/>
      <dgm:spPr/>
      <dgm:t>
        <a:bodyPr/>
        <a:lstStyle/>
        <a:p>
          <a:endParaRPr lang="en-US"/>
        </a:p>
      </dgm:t>
    </dgm:pt>
    <dgm:pt modelId="{C6D8AFA0-306C-4827-9993-28890905A384}" type="pres">
      <dgm:prSet presAssocID="{6CD0A617-EDCE-4491-956F-5722F7F34569}" presName="root" presStyleCnt="0">
        <dgm:presLayoutVars>
          <dgm:dir/>
          <dgm:resizeHandles val="exact"/>
        </dgm:presLayoutVars>
      </dgm:prSet>
      <dgm:spPr/>
    </dgm:pt>
    <dgm:pt modelId="{EC45636B-B853-40AD-B435-84E6F9A1F12B}" type="pres">
      <dgm:prSet presAssocID="{6CD0A617-EDCE-4491-956F-5722F7F34569}" presName="container" presStyleCnt="0">
        <dgm:presLayoutVars>
          <dgm:dir/>
          <dgm:resizeHandles val="exact"/>
        </dgm:presLayoutVars>
      </dgm:prSet>
      <dgm:spPr/>
    </dgm:pt>
    <dgm:pt modelId="{44876A94-2B73-4426-B665-C565064D6F15}" type="pres">
      <dgm:prSet presAssocID="{027D0BAF-D6A2-4990-B3DB-64D809B201D2}" presName="compNode" presStyleCnt="0"/>
      <dgm:spPr/>
    </dgm:pt>
    <dgm:pt modelId="{79BD9A3A-C6AC-42F7-9383-B3532BC19406}" type="pres">
      <dgm:prSet presAssocID="{027D0BAF-D6A2-4990-B3DB-64D809B201D2}" presName="iconBgRect" presStyleLbl="bgShp" presStyleIdx="0" presStyleCnt="2"/>
      <dgm:spPr/>
    </dgm:pt>
    <dgm:pt modelId="{DE862758-A8B0-4692-9491-79859CB376D5}" type="pres">
      <dgm:prSet presAssocID="{027D0BAF-D6A2-4990-B3DB-64D809B201D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eciclagem"/>
        </a:ext>
      </dgm:extLst>
    </dgm:pt>
    <dgm:pt modelId="{7925E0C9-5D3B-4995-836D-0BBB4816566D}" type="pres">
      <dgm:prSet presAssocID="{027D0BAF-D6A2-4990-B3DB-64D809B201D2}" presName="spaceRect" presStyleCnt="0"/>
      <dgm:spPr/>
    </dgm:pt>
    <dgm:pt modelId="{0DC72786-1FF8-431F-9809-071472087762}" type="pres">
      <dgm:prSet presAssocID="{027D0BAF-D6A2-4990-B3DB-64D809B201D2}" presName="textRect" presStyleLbl="revTx" presStyleIdx="0" presStyleCnt="2">
        <dgm:presLayoutVars>
          <dgm:chMax val="1"/>
          <dgm:chPref val="1"/>
        </dgm:presLayoutVars>
      </dgm:prSet>
      <dgm:spPr/>
    </dgm:pt>
    <dgm:pt modelId="{571CA9AB-A0F2-469E-A80B-36533909C296}" type="pres">
      <dgm:prSet presAssocID="{ECE814E9-E272-445F-ACBA-7DC5BD260821}" presName="sibTrans" presStyleLbl="sibTrans2D1" presStyleIdx="0" presStyleCnt="0"/>
      <dgm:spPr/>
    </dgm:pt>
    <dgm:pt modelId="{A94CFFCE-193A-4418-99F8-7C7AAB3099DF}" type="pres">
      <dgm:prSet presAssocID="{3E92DDE5-DCD8-4810-80B9-A56E426AD5C8}" presName="compNode" presStyleCnt="0"/>
      <dgm:spPr/>
    </dgm:pt>
    <dgm:pt modelId="{D1B266A0-CA07-4E53-83B4-AB52ADD49229}" type="pres">
      <dgm:prSet presAssocID="{3E92DDE5-DCD8-4810-80B9-A56E426AD5C8}" presName="iconBgRect" presStyleLbl="bgShp" presStyleIdx="1" presStyleCnt="2"/>
      <dgm:spPr/>
    </dgm:pt>
    <dgm:pt modelId="{4EE70CC7-C883-43B0-83C5-0F057AAF7451}" type="pres">
      <dgm:prSet presAssocID="{3E92DDE5-DCD8-4810-80B9-A56E426AD5C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ólar"/>
        </a:ext>
      </dgm:extLst>
    </dgm:pt>
    <dgm:pt modelId="{9098052E-3C85-442C-A25D-242CFB063EDF}" type="pres">
      <dgm:prSet presAssocID="{3E92DDE5-DCD8-4810-80B9-A56E426AD5C8}" presName="spaceRect" presStyleCnt="0"/>
      <dgm:spPr/>
    </dgm:pt>
    <dgm:pt modelId="{B8ED755D-2E77-4D79-B329-C2B64D28DD95}" type="pres">
      <dgm:prSet presAssocID="{3E92DDE5-DCD8-4810-80B9-A56E426AD5C8}" presName="textRect" presStyleLbl="revTx" presStyleIdx="1" presStyleCnt="2">
        <dgm:presLayoutVars>
          <dgm:chMax val="1"/>
          <dgm:chPref val="1"/>
        </dgm:presLayoutVars>
      </dgm:prSet>
      <dgm:spPr/>
    </dgm:pt>
  </dgm:ptLst>
  <dgm:cxnLst>
    <dgm:cxn modelId="{D2A4FF4F-8D2D-445F-95D4-8B4DA1FEA483}" type="presOf" srcId="{027D0BAF-D6A2-4990-B3DB-64D809B201D2}" destId="{0DC72786-1FF8-431F-9809-071472087762}" srcOrd="0" destOrd="0" presId="urn:microsoft.com/office/officeart/2018/2/layout/IconCircleList"/>
    <dgm:cxn modelId="{AF354454-CE11-4F7D-97DF-81E2CF216AF5}" srcId="{6CD0A617-EDCE-4491-956F-5722F7F34569}" destId="{027D0BAF-D6A2-4990-B3DB-64D809B201D2}" srcOrd="0" destOrd="0" parTransId="{C727A4A7-C089-43DB-9CF0-BB8D5A591CD3}" sibTransId="{ECE814E9-E272-445F-ACBA-7DC5BD260821}"/>
    <dgm:cxn modelId="{A1E635A9-FEFA-4393-8163-F622CB8CE597}" srcId="{6CD0A617-EDCE-4491-956F-5722F7F34569}" destId="{3E92DDE5-DCD8-4810-80B9-A56E426AD5C8}" srcOrd="1" destOrd="0" parTransId="{ACF51F46-1164-4CE9-8D85-B78CE7B4CCCB}" sibTransId="{A66C60F1-FE45-449B-82AE-DA4943F21CD3}"/>
    <dgm:cxn modelId="{1004EBBF-2281-4AC4-99A4-084B59484EEA}" type="presOf" srcId="{3E92DDE5-DCD8-4810-80B9-A56E426AD5C8}" destId="{B8ED755D-2E77-4D79-B329-C2B64D28DD95}" srcOrd="0" destOrd="0" presId="urn:microsoft.com/office/officeart/2018/2/layout/IconCircleList"/>
    <dgm:cxn modelId="{AB4F48DF-A4FA-44AF-8613-4587BF102188}" type="presOf" srcId="{6CD0A617-EDCE-4491-956F-5722F7F34569}" destId="{C6D8AFA0-306C-4827-9993-28890905A384}" srcOrd="0" destOrd="0" presId="urn:microsoft.com/office/officeart/2018/2/layout/IconCircleList"/>
    <dgm:cxn modelId="{A186AEE4-4365-4B05-B40E-972780975375}" type="presOf" srcId="{ECE814E9-E272-445F-ACBA-7DC5BD260821}" destId="{571CA9AB-A0F2-469E-A80B-36533909C296}" srcOrd="0" destOrd="0" presId="urn:microsoft.com/office/officeart/2018/2/layout/IconCircleList"/>
    <dgm:cxn modelId="{7AA60319-CED2-4E39-A4FD-B306457F82B5}" type="presParOf" srcId="{C6D8AFA0-306C-4827-9993-28890905A384}" destId="{EC45636B-B853-40AD-B435-84E6F9A1F12B}" srcOrd="0" destOrd="0" presId="urn:microsoft.com/office/officeart/2018/2/layout/IconCircleList"/>
    <dgm:cxn modelId="{871F77C6-F9F4-448D-B63B-EE275A7090C9}" type="presParOf" srcId="{EC45636B-B853-40AD-B435-84E6F9A1F12B}" destId="{44876A94-2B73-4426-B665-C565064D6F15}" srcOrd="0" destOrd="0" presId="urn:microsoft.com/office/officeart/2018/2/layout/IconCircleList"/>
    <dgm:cxn modelId="{98643A15-4EF9-4B68-B2C1-AAD866012B7C}" type="presParOf" srcId="{44876A94-2B73-4426-B665-C565064D6F15}" destId="{79BD9A3A-C6AC-42F7-9383-B3532BC19406}" srcOrd="0" destOrd="0" presId="urn:microsoft.com/office/officeart/2018/2/layout/IconCircleList"/>
    <dgm:cxn modelId="{FAC6ADDA-4BB6-4DB2-A3F2-A6A6D90AF75B}" type="presParOf" srcId="{44876A94-2B73-4426-B665-C565064D6F15}" destId="{DE862758-A8B0-4692-9491-79859CB376D5}" srcOrd="1" destOrd="0" presId="urn:microsoft.com/office/officeart/2018/2/layout/IconCircleList"/>
    <dgm:cxn modelId="{DD0A0564-1AD7-4F3B-829B-8C8F363EC521}" type="presParOf" srcId="{44876A94-2B73-4426-B665-C565064D6F15}" destId="{7925E0C9-5D3B-4995-836D-0BBB4816566D}" srcOrd="2" destOrd="0" presId="urn:microsoft.com/office/officeart/2018/2/layout/IconCircleList"/>
    <dgm:cxn modelId="{4C85E584-BBD1-4A7C-A77E-A9136ED56D76}" type="presParOf" srcId="{44876A94-2B73-4426-B665-C565064D6F15}" destId="{0DC72786-1FF8-431F-9809-071472087762}" srcOrd="3" destOrd="0" presId="urn:microsoft.com/office/officeart/2018/2/layout/IconCircleList"/>
    <dgm:cxn modelId="{7D6DEC56-E653-496E-8117-0B491E750DFF}" type="presParOf" srcId="{EC45636B-B853-40AD-B435-84E6F9A1F12B}" destId="{571CA9AB-A0F2-469E-A80B-36533909C296}" srcOrd="1" destOrd="0" presId="urn:microsoft.com/office/officeart/2018/2/layout/IconCircleList"/>
    <dgm:cxn modelId="{D75CC1FE-DC79-47E4-9434-9F19F93975E1}" type="presParOf" srcId="{EC45636B-B853-40AD-B435-84E6F9A1F12B}" destId="{A94CFFCE-193A-4418-99F8-7C7AAB3099DF}" srcOrd="2" destOrd="0" presId="urn:microsoft.com/office/officeart/2018/2/layout/IconCircleList"/>
    <dgm:cxn modelId="{FD66CB1B-4BF6-41F0-8C98-05D5C7CDA358}" type="presParOf" srcId="{A94CFFCE-193A-4418-99F8-7C7AAB3099DF}" destId="{D1B266A0-CA07-4E53-83B4-AB52ADD49229}" srcOrd="0" destOrd="0" presId="urn:microsoft.com/office/officeart/2018/2/layout/IconCircleList"/>
    <dgm:cxn modelId="{3724FF7E-083D-4411-A5E4-A952CCACA4B3}" type="presParOf" srcId="{A94CFFCE-193A-4418-99F8-7C7AAB3099DF}" destId="{4EE70CC7-C883-43B0-83C5-0F057AAF7451}" srcOrd="1" destOrd="0" presId="urn:microsoft.com/office/officeart/2018/2/layout/IconCircleList"/>
    <dgm:cxn modelId="{B2FB8618-4D53-46F5-8DA7-0FD06EE6971B}" type="presParOf" srcId="{A94CFFCE-193A-4418-99F8-7C7AAB3099DF}" destId="{9098052E-3C85-442C-A25D-242CFB063EDF}" srcOrd="2" destOrd="0" presId="urn:microsoft.com/office/officeart/2018/2/layout/IconCircleList"/>
    <dgm:cxn modelId="{653E8C6C-B21E-4237-877C-562B2DB78686}" type="presParOf" srcId="{A94CFFCE-193A-4418-99F8-7C7AAB3099DF}" destId="{B8ED755D-2E77-4D79-B329-C2B64D28DD95}" srcOrd="3" destOrd="0" presId="urn:microsoft.com/office/officeart/2018/2/layout/IconCircle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AÇÕES DIRETORIA DE RESÍDUOS SÓLIDOS URBANOS(DRSU) </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AÇÕES DIRETORIA DE RESÍDUOS SÓLIDOS URBANOS(DRSU) </a:t>
          </a:r>
        </a:p>
      </dgm:t>
    </dgm:pt>
    <dgm:pt modelId="{7939E96F-67FE-48CC-9B1F-1F6A6BDB3B88}" type="parTrans" cxnId="{FB6817BC-B05F-4703-A03D-AA4E6532E7A5}">
      <dgm:prSet/>
      <dgm:spPr/>
      <dgm:t>
        <a:bodyPr/>
        <a:lstStyle/>
        <a:p>
          <a:endParaRPr lang="pt-BR" sz="2600"/>
        </a:p>
      </dgm:t>
    </dgm:pt>
    <dgm:pt modelId="{DA0E904E-326A-4647-98EA-2311E202C6E6}" type="sibTrans" cxnId="{FB6817BC-B05F-4703-A03D-AA4E6532E7A5}">
      <dgm:prSet/>
      <dgm:spPr/>
      <dgm:t>
        <a:bodyPr/>
        <a:lstStyle/>
        <a:p>
          <a:endParaRPr lang="pt-BR" sz="2600"/>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AÇÕES DIRETORIA DE RESÍDUOS SÓLIDOS URBANOS(DRSU) </a:t>
          </a:r>
        </a:p>
      </dgm:t>
    </dgm:pt>
    <dgm:pt modelId="{7939E96F-67FE-48CC-9B1F-1F6A6BDB3B88}" type="parTrans" cxnId="{FB6817BC-B05F-4703-A03D-AA4E6532E7A5}">
      <dgm:prSet/>
      <dgm:spPr/>
      <dgm:t>
        <a:bodyPr/>
        <a:lstStyle/>
        <a:p>
          <a:endParaRPr lang="pt-BR" sz="2600"/>
        </a:p>
      </dgm:t>
    </dgm:pt>
    <dgm:pt modelId="{DA0E904E-326A-4647-98EA-2311E202C6E6}" type="sibTrans" cxnId="{FB6817BC-B05F-4703-A03D-AA4E6532E7A5}">
      <dgm:prSet/>
      <dgm:spPr/>
      <dgm:t>
        <a:bodyPr/>
        <a:lstStyle/>
        <a:p>
          <a:endParaRPr lang="pt-BR" sz="2600"/>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REFERÊNCIAS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POLÍTICA PÚBLICA DE RESÍDUOS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POLÍTICA PÚBLICA DE RESÍDUOS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ELABORAÇÃO DO PGIRS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ELABORAÇÃO DO PGIRS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ELABORAÇÃO DO PGIRS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dirty="0"/>
            <a:t>A ELABORAÇÃO DO PGIRS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E8DA7-290A-457E-84E3-506B73A1EF8A}">
      <dsp:nvSpPr>
        <dsp:cNvPr id="0" name=""/>
        <dsp:cNvSpPr/>
      </dsp:nvSpPr>
      <dsp:spPr>
        <a:xfrm>
          <a:off x="0" y="417429"/>
          <a:ext cx="12192000" cy="604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CDE256-F9BC-4B7B-8055-4612D1B5F9AB}">
      <dsp:nvSpPr>
        <dsp:cNvPr id="0" name=""/>
        <dsp:cNvSpPr/>
      </dsp:nvSpPr>
      <dsp:spPr>
        <a:xfrm>
          <a:off x="609600" y="63189"/>
          <a:ext cx="8534400" cy="708480"/>
        </a:xfrm>
        <a:prstGeom prst="roundRect">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155700">
            <a:lnSpc>
              <a:spcPct val="90000"/>
            </a:lnSpc>
            <a:spcBef>
              <a:spcPct val="0"/>
            </a:spcBef>
            <a:spcAft>
              <a:spcPct val="35000"/>
            </a:spcAft>
            <a:buNone/>
          </a:pPr>
          <a:r>
            <a:rPr lang="pt-BR" sz="2600" b="1" kern="1200"/>
            <a:t>01 – Política pública de resíduos</a:t>
          </a:r>
          <a:endParaRPr lang="pt-BR" sz="2600" b="1" kern="1200" dirty="0"/>
        </a:p>
      </dsp:txBody>
      <dsp:txXfrm>
        <a:off x="644185" y="97774"/>
        <a:ext cx="8465230" cy="639310"/>
      </dsp:txXfrm>
    </dsp:sp>
    <dsp:sp modelId="{CA6211C4-EB7F-46FD-A2B0-E08B0E49E54D}">
      <dsp:nvSpPr>
        <dsp:cNvPr id="0" name=""/>
        <dsp:cNvSpPr/>
      </dsp:nvSpPr>
      <dsp:spPr>
        <a:xfrm>
          <a:off x="0" y="1506069"/>
          <a:ext cx="12192000" cy="604800"/>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A15D3D-95EF-40A8-ADCD-0AA8C1BF5BEA}">
      <dsp:nvSpPr>
        <dsp:cNvPr id="0" name=""/>
        <dsp:cNvSpPr/>
      </dsp:nvSpPr>
      <dsp:spPr>
        <a:xfrm>
          <a:off x="609600" y="1151829"/>
          <a:ext cx="8534400" cy="708480"/>
        </a:xfrm>
        <a:prstGeom prst="round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155700">
            <a:lnSpc>
              <a:spcPct val="90000"/>
            </a:lnSpc>
            <a:spcBef>
              <a:spcPct val="0"/>
            </a:spcBef>
            <a:spcAft>
              <a:spcPct val="35000"/>
            </a:spcAft>
            <a:buNone/>
          </a:pPr>
          <a:r>
            <a:rPr lang="pt-BR" sz="2600" b="1" kern="1200"/>
            <a:t>02 – A elaboração do PGIRS </a:t>
          </a:r>
          <a:endParaRPr lang="pt-BR" sz="2600" b="1" kern="1200" dirty="0"/>
        </a:p>
      </dsp:txBody>
      <dsp:txXfrm>
        <a:off x="644185" y="1186414"/>
        <a:ext cx="8465230" cy="639310"/>
      </dsp:txXfrm>
    </dsp:sp>
    <dsp:sp modelId="{691E40C0-5FD3-4D69-9704-6AE54E2BAC69}">
      <dsp:nvSpPr>
        <dsp:cNvPr id="0" name=""/>
        <dsp:cNvSpPr/>
      </dsp:nvSpPr>
      <dsp:spPr>
        <a:xfrm>
          <a:off x="0" y="2594709"/>
          <a:ext cx="12192000" cy="604800"/>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4A5C52-3F77-4EE8-90E4-DAD63532E49C}">
      <dsp:nvSpPr>
        <dsp:cNvPr id="0" name=""/>
        <dsp:cNvSpPr/>
      </dsp:nvSpPr>
      <dsp:spPr>
        <a:xfrm>
          <a:off x="609600" y="2240469"/>
          <a:ext cx="8534400" cy="708480"/>
        </a:xfrm>
        <a:prstGeom prst="round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155700">
            <a:lnSpc>
              <a:spcPct val="90000"/>
            </a:lnSpc>
            <a:spcBef>
              <a:spcPct val="0"/>
            </a:spcBef>
            <a:spcAft>
              <a:spcPct val="35000"/>
            </a:spcAft>
            <a:buNone/>
          </a:pPr>
          <a:r>
            <a:rPr lang="pt-BR" sz="2600" b="1" kern="1200" dirty="0"/>
            <a:t>03 – A prática no contexto do PMSB</a:t>
          </a:r>
        </a:p>
      </dsp:txBody>
      <dsp:txXfrm>
        <a:off x="644185" y="2275054"/>
        <a:ext cx="8465230" cy="639310"/>
      </dsp:txXfrm>
    </dsp:sp>
    <dsp:sp modelId="{7B80636F-D74E-46C7-9068-E042429DAD1F}">
      <dsp:nvSpPr>
        <dsp:cNvPr id="0" name=""/>
        <dsp:cNvSpPr/>
      </dsp:nvSpPr>
      <dsp:spPr>
        <a:xfrm>
          <a:off x="0" y="3683349"/>
          <a:ext cx="12192000" cy="6048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0D5941-3658-42B0-AE97-FA8C49964E36}">
      <dsp:nvSpPr>
        <dsp:cNvPr id="0" name=""/>
        <dsp:cNvSpPr/>
      </dsp:nvSpPr>
      <dsp:spPr>
        <a:xfrm>
          <a:off x="609600" y="3329109"/>
          <a:ext cx="8534400" cy="708480"/>
        </a:xfrm>
        <a:prstGeom prst="round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155700">
            <a:lnSpc>
              <a:spcPct val="90000"/>
            </a:lnSpc>
            <a:spcBef>
              <a:spcPct val="0"/>
            </a:spcBef>
            <a:spcAft>
              <a:spcPct val="35000"/>
            </a:spcAft>
            <a:buNone/>
          </a:pPr>
          <a:r>
            <a:rPr lang="pt-BR" sz="2600" b="1" kern="1200" dirty="0"/>
            <a:t>04 – Ações da SEMAD no âmbito da gestão de RSU</a:t>
          </a:r>
        </a:p>
      </dsp:txBody>
      <dsp:txXfrm>
        <a:off x="644185" y="3363694"/>
        <a:ext cx="8465230" cy="6393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ELABORAÇÃO DO PGIRS</a:t>
          </a:r>
        </a:p>
      </dsp:txBody>
      <dsp:txXfrm>
        <a:off x="531493" y="34677"/>
        <a:ext cx="8766025" cy="45783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ELABORAÇÃO DO PGIRS</a:t>
          </a:r>
        </a:p>
      </dsp:txBody>
      <dsp:txXfrm>
        <a:off x="531493" y="34677"/>
        <a:ext cx="8766025" cy="45783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ELABORAÇÃO DO PGIRS</a:t>
          </a:r>
        </a:p>
      </dsp:txBody>
      <dsp:txXfrm>
        <a:off x="531493" y="34677"/>
        <a:ext cx="8766025" cy="45783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ELABORAÇÃO DO PGIRS</a:t>
          </a:r>
        </a:p>
      </dsp:txBody>
      <dsp:txXfrm>
        <a:off x="531493" y="34677"/>
        <a:ext cx="8766025" cy="4578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PRÁTICA NO CONTEXTO DO PMSB</a:t>
          </a:r>
        </a:p>
      </dsp:txBody>
      <dsp:txXfrm>
        <a:off x="531493" y="34677"/>
        <a:ext cx="8766025" cy="45783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PRÁTICA NO CONTEXTO DO PMSB</a:t>
          </a:r>
        </a:p>
      </dsp:txBody>
      <dsp:txXfrm>
        <a:off x="531493" y="34677"/>
        <a:ext cx="8766025" cy="45783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PRÁTICA NO CONTEXTO DO PMSB</a:t>
          </a:r>
        </a:p>
      </dsp:txBody>
      <dsp:txXfrm>
        <a:off x="531493" y="34677"/>
        <a:ext cx="8766025" cy="45783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PRÁTICA NO CONTEXTO DO PMSB</a:t>
          </a:r>
        </a:p>
      </dsp:txBody>
      <dsp:txXfrm>
        <a:off x="531493" y="34677"/>
        <a:ext cx="8766025" cy="45783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PRÁTICA NO CONTEXTO DO PMSB</a:t>
          </a:r>
        </a:p>
      </dsp:txBody>
      <dsp:txXfrm>
        <a:off x="531493" y="34677"/>
        <a:ext cx="8766025" cy="45783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PRÁTICA NO CONTEXTO DO PMSB</a:t>
          </a:r>
        </a:p>
      </dsp:txBody>
      <dsp:txXfrm>
        <a:off x="531493" y="34677"/>
        <a:ext cx="8766025" cy="4578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POLÍTICA PÚBLICA DE RESÍDUOS</a:t>
          </a:r>
        </a:p>
      </dsp:txBody>
      <dsp:txXfrm>
        <a:off x="531493" y="34677"/>
        <a:ext cx="8766025" cy="45783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PRÁTICA NO CONTEXTO DO PMSB</a:t>
          </a:r>
        </a:p>
      </dsp:txBody>
      <dsp:txXfrm>
        <a:off x="531493" y="34677"/>
        <a:ext cx="8766025" cy="45783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PRÁTICA NO CONTEXTO DO PMSB</a:t>
          </a:r>
        </a:p>
      </dsp:txBody>
      <dsp:txXfrm>
        <a:off x="531493" y="34677"/>
        <a:ext cx="8766025" cy="45783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PRÁTICA NO CONTEXTO DO PMSB</a:t>
          </a:r>
        </a:p>
      </dsp:txBody>
      <dsp:txXfrm>
        <a:off x="531493" y="34677"/>
        <a:ext cx="8766025" cy="45783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PRÁTICA NO CONTEXTO DO PMSB</a:t>
          </a:r>
        </a:p>
      </dsp:txBody>
      <dsp:txXfrm>
        <a:off x="531493" y="34677"/>
        <a:ext cx="8766025" cy="45783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PRÁTICA NO CONTEXTO DO PMSB</a:t>
          </a:r>
        </a:p>
      </dsp:txBody>
      <dsp:txXfrm>
        <a:off x="531493" y="34677"/>
        <a:ext cx="8766025" cy="45783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PRÁTICA NO CONTEXTO DO PMSB</a:t>
          </a:r>
        </a:p>
      </dsp:txBody>
      <dsp:txXfrm>
        <a:off x="531493" y="34677"/>
        <a:ext cx="8766025" cy="45783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PRÁTICA NO CONTEXTO DO PMSB</a:t>
          </a:r>
        </a:p>
      </dsp:txBody>
      <dsp:txXfrm>
        <a:off x="531493" y="34677"/>
        <a:ext cx="8766025" cy="45783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PRÁTICA NO CONTEXTO DO PMSB</a:t>
          </a:r>
        </a:p>
      </dsp:txBody>
      <dsp:txXfrm>
        <a:off x="531493" y="34677"/>
        <a:ext cx="8766025" cy="45783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PRÁTICA NO CONTEXTO DO PMSB</a:t>
          </a:r>
        </a:p>
      </dsp:txBody>
      <dsp:txXfrm>
        <a:off x="531493" y="34677"/>
        <a:ext cx="8766025" cy="45783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PRÁTICA NO CONTEXTO DO PMSB</a:t>
          </a:r>
        </a:p>
      </dsp:txBody>
      <dsp:txXfrm>
        <a:off x="531493" y="34677"/>
        <a:ext cx="8766025" cy="4578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POLÍTICA PÚBLICA DE RESÍDUOS</a:t>
          </a:r>
        </a:p>
      </dsp:txBody>
      <dsp:txXfrm>
        <a:off x="531493" y="34677"/>
        <a:ext cx="8766025" cy="45783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BD9A3A-C6AC-42F7-9383-B3532BC19406}">
      <dsp:nvSpPr>
        <dsp:cNvPr id="0" name=""/>
        <dsp:cNvSpPr/>
      </dsp:nvSpPr>
      <dsp:spPr>
        <a:xfrm>
          <a:off x="77852" y="1341234"/>
          <a:ext cx="1103183" cy="11031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862758-A8B0-4692-9491-79859CB376D5}">
      <dsp:nvSpPr>
        <dsp:cNvPr id="0" name=""/>
        <dsp:cNvSpPr/>
      </dsp:nvSpPr>
      <dsp:spPr>
        <a:xfrm>
          <a:off x="309521" y="1572902"/>
          <a:ext cx="639846" cy="6398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C72786-1FF8-431F-9809-071472087762}">
      <dsp:nvSpPr>
        <dsp:cNvPr id="0" name=""/>
        <dsp:cNvSpPr/>
      </dsp:nvSpPr>
      <dsp:spPr>
        <a:xfrm>
          <a:off x="1417433" y="1341234"/>
          <a:ext cx="2600361" cy="1103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88975">
            <a:lnSpc>
              <a:spcPct val="100000"/>
            </a:lnSpc>
            <a:spcBef>
              <a:spcPct val="0"/>
            </a:spcBef>
            <a:spcAft>
              <a:spcPct val="35000"/>
            </a:spcAft>
            <a:buNone/>
          </a:pPr>
          <a:r>
            <a:rPr lang="pt-BR" sz="1550" kern="1200" dirty="0"/>
            <a:t>A possibilidade de cobrança pela prestação do serviço público de gestão dos resíduos sólidos está contemplada na PNRS. A Política Nacional de Saneamento Básico e a Política Nacional de Resíduos Sólidos permitem a instituição de taxa ou a cobrança de tarifa pela prestação de serviço da gestão de resíduos sólidos. Os artigos 29 e seguintes da Política Nacional de Saneamento estabelecem os critérios para a sua cobrança.</a:t>
          </a:r>
          <a:endParaRPr lang="en-US" sz="1550" kern="1200" dirty="0"/>
        </a:p>
      </dsp:txBody>
      <dsp:txXfrm>
        <a:off x="1417433" y="1341234"/>
        <a:ext cx="2600361" cy="1103183"/>
      </dsp:txXfrm>
    </dsp:sp>
    <dsp:sp modelId="{D1B266A0-CA07-4E53-83B4-AB52ADD49229}">
      <dsp:nvSpPr>
        <dsp:cNvPr id="0" name=""/>
        <dsp:cNvSpPr/>
      </dsp:nvSpPr>
      <dsp:spPr>
        <a:xfrm>
          <a:off x="4470888" y="1341234"/>
          <a:ext cx="1103183" cy="11031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E70CC7-C883-43B0-83C5-0F057AAF7451}">
      <dsp:nvSpPr>
        <dsp:cNvPr id="0" name=""/>
        <dsp:cNvSpPr/>
      </dsp:nvSpPr>
      <dsp:spPr>
        <a:xfrm>
          <a:off x="4702557" y="1572902"/>
          <a:ext cx="639846" cy="6398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ED755D-2E77-4D79-B329-C2B64D28DD95}">
      <dsp:nvSpPr>
        <dsp:cNvPr id="0" name=""/>
        <dsp:cNvSpPr/>
      </dsp:nvSpPr>
      <dsp:spPr>
        <a:xfrm>
          <a:off x="5810469" y="1341234"/>
          <a:ext cx="2600361" cy="1103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88975">
            <a:lnSpc>
              <a:spcPct val="100000"/>
            </a:lnSpc>
            <a:spcBef>
              <a:spcPct val="0"/>
            </a:spcBef>
            <a:spcAft>
              <a:spcPct val="35000"/>
            </a:spcAft>
            <a:buNone/>
          </a:pPr>
          <a:r>
            <a:rPr lang="pt-BR" sz="1550" b="1" kern="1200" dirty="0"/>
            <a:t>A Prefeitura Municipal deve equalizar as receitas com os custos e investimentos para gestão de resíduos sólidos, recuperação de passivos ambientais e inovações tecnológicas do modelo de prestação de serviço definido para atendimento à PNRS</a:t>
          </a:r>
          <a:endParaRPr lang="en-US" sz="1550" b="1" kern="1200" dirty="0"/>
        </a:p>
      </dsp:txBody>
      <dsp:txXfrm>
        <a:off x="5810469" y="1341234"/>
        <a:ext cx="2600361" cy="110318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AÇÕES DIRETORIA DE RESÍDUOS SÓLIDOS URBANOS(DRSU) </a:t>
          </a:r>
        </a:p>
      </dsp:txBody>
      <dsp:txXfrm>
        <a:off x="531493" y="34677"/>
        <a:ext cx="8766025" cy="45783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AÇÕES DIRETORIA DE RESÍDUOS SÓLIDOS URBANOS(DRSU) </a:t>
          </a:r>
        </a:p>
      </dsp:txBody>
      <dsp:txXfrm>
        <a:off x="531493" y="34677"/>
        <a:ext cx="8766025" cy="45783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AÇÕES DIRETORIA DE RESÍDUOS SÓLIDOS URBANOS(DRSU) </a:t>
          </a:r>
        </a:p>
      </dsp:txBody>
      <dsp:txXfrm>
        <a:off x="531493" y="34677"/>
        <a:ext cx="8766025" cy="45783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REFERÊNCIAS</a:t>
          </a:r>
        </a:p>
      </dsp:txBody>
      <dsp:txXfrm>
        <a:off x="531493" y="34677"/>
        <a:ext cx="8766025" cy="4578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POLÍTICA PÚBLICA DE RESÍDUOS</a:t>
          </a:r>
        </a:p>
      </dsp:txBody>
      <dsp:txXfrm>
        <a:off x="531493" y="34677"/>
        <a:ext cx="8766025" cy="4578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POLÍTICA PÚBLICA DE RESÍDUOS</a:t>
          </a:r>
        </a:p>
      </dsp:txBody>
      <dsp:txXfrm>
        <a:off x="531493" y="34677"/>
        <a:ext cx="8766025" cy="4578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ELABORAÇÃO DO PGIRS</a:t>
          </a:r>
        </a:p>
      </dsp:txBody>
      <dsp:txXfrm>
        <a:off x="531493" y="34677"/>
        <a:ext cx="8766025" cy="4578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ELABORAÇÃO DO PGIRS</a:t>
          </a:r>
        </a:p>
      </dsp:txBody>
      <dsp:txXfrm>
        <a:off x="531493" y="34677"/>
        <a:ext cx="8766025" cy="4578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ELABORAÇÃO DO PGIRS</a:t>
          </a:r>
        </a:p>
      </dsp:txBody>
      <dsp:txXfrm>
        <a:off x="531493" y="34677"/>
        <a:ext cx="8766025" cy="4578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dirty="0"/>
            <a:t>A ELABORAÇÃO DO PGIRS</a:t>
          </a:r>
        </a:p>
      </dsp:txBody>
      <dsp:txXfrm>
        <a:off x="531493" y="34677"/>
        <a:ext cx="8766025" cy="45783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3640E7-0413-4A62-89FC-25051F735C04}" type="datetimeFigureOut">
              <a:rPr lang="pt-BR" smtClean="0"/>
              <a:t>13/11/2025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BB0F8-91C5-4647-97DC-8278251ACE58}" type="slidenum">
              <a:rPr lang="pt-BR" smtClean="0"/>
              <a:t>‹nº›</a:t>
            </a:fld>
            <a:endParaRPr lang="pt-BR"/>
          </a:p>
        </p:txBody>
      </p:sp>
    </p:spTree>
    <p:extLst>
      <p:ext uri="{BB962C8B-B14F-4D97-AF65-F5344CB8AC3E}">
        <p14:creationId xmlns:p14="http://schemas.microsoft.com/office/powerpoint/2010/main" val="173692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Primeiramente, esse TR elucida algumas questões para harmonizar o entendimento das duas leis que tratam dessa matéria: a Lei nº 11.445/2007 e a Lei nº 12.305/2010 e seus respectivos decretos de regulamentação. Em seguida, são tratados os aspectos que devem fazer parte do diagnóstico do serviço de manejo de resíduos sólidos do </a:t>
            </a:r>
            <a:r>
              <a:rPr lang="pt-BR" dirty="0" err="1"/>
              <a:t>município</a:t>
            </a:r>
            <a:r>
              <a:rPr lang="pt-BR" dirty="0"/>
              <a:t>. O Plano Municipal de Gestão Integrada de Resíduos Sólidos (PGIRS) pode estar inserido no Plano de Saneamento Básico (PMSB), ou seja, um único plano atendendo às duas leis, desde que seja respeitado o conteúdo mínimo definido nos dois documentos legais, ambos de acordo com o art. 19.</a:t>
            </a:r>
          </a:p>
        </p:txBody>
      </p:sp>
      <p:sp>
        <p:nvSpPr>
          <p:cNvPr id="4" name="Espaço Reservado para Número de Slide 3"/>
          <p:cNvSpPr>
            <a:spLocks noGrp="1"/>
          </p:cNvSpPr>
          <p:nvPr>
            <p:ph type="sldNum" sz="quarter" idx="5"/>
          </p:nvPr>
        </p:nvSpPr>
        <p:spPr/>
        <p:txBody>
          <a:bodyPr/>
          <a:lstStyle/>
          <a:p>
            <a:fld id="{9CBBB0F8-91C5-4647-97DC-8278251ACE58}" type="slidenum">
              <a:rPr lang="pt-BR" smtClean="0"/>
              <a:t>9</a:t>
            </a:fld>
            <a:endParaRPr lang="pt-BR"/>
          </a:p>
        </p:txBody>
      </p:sp>
    </p:spTree>
    <p:extLst>
      <p:ext uri="{BB962C8B-B14F-4D97-AF65-F5344CB8AC3E}">
        <p14:creationId xmlns:p14="http://schemas.microsoft.com/office/powerpoint/2010/main" val="1957715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2C717-51AF-DA8C-2D2C-75A60479E2F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6BDBB8C-F84A-960E-893E-4E14E41682C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5059522-7CE6-ECAB-A5A5-A59EF0079E74}"/>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BEADBD0B-9093-6A95-E6EB-D4DCD5A779EE}"/>
              </a:ext>
            </a:extLst>
          </p:cNvPr>
          <p:cNvSpPr>
            <a:spLocks noGrp="1"/>
          </p:cNvSpPr>
          <p:nvPr>
            <p:ph type="sldNum" sz="quarter" idx="5"/>
          </p:nvPr>
        </p:nvSpPr>
        <p:spPr/>
        <p:txBody>
          <a:bodyPr/>
          <a:lstStyle/>
          <a:p>
            <a:fld id="{9CBBB0F8-91C5-4647-97DC-8278251ACE58}" type="slidenum">
              <a:rPr lang="pt-BR" smtClean="0"/>
              <a:t>10</a:t>
            </a:fld>
            <a:endParaRPr lang="pt-BR"/>
          </a:p>
        </p:txBody>
      </p:sp>
    </p:spTree>
    <p:extLst>
      <p:ext uri="{BB962C8B-B14F-4D97-AF65-F5344CB8AC3E}">
        <p14:creationId xmlns:p14="http://schemas.microsoft.com/office/powerpoint/2010/main" val="3163344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CBBB0F8-91C5-4647-97DC-8278251ACE58}" type="slidenum">
              <a:rPr lang="pt-BR" smtClean="0"/>
              <a:t>14</a:t>
            </a:fld>
            <a:endParaRPr lang="pt-BR"/>
          </a:p>
        </p:txBody>
      </p:sp>
    </p:spTree>
    <p:extLst>
      <p:ext uri="{BB962C8B-B14F-4D97-AF65-F5344CB8AC3E}">
        <p14:creationId xmlns:p14="http://schemas.microsoft.com/office/powerpoint/2010/main" val="1737548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CBBB0F8-91C5-4647-97DC-8278251ACE58}" type="slidenum">
              <a:rPr lang="pt-BR" smtClean="0"/>
              <a:t>33</a:t>
            </a:fld>
            <a:endParaRPr lang="pt-BR"/>
          </a:p>
        </p:txBody>
      </p:sp>
    </p:spTree>
    <p:extLst>
      <p:ext uri="{BB962C8B-B14F-4D97-AF65-F5344CB8AC3E}">
        <p14:creationId xmlns:p14="http://schemas.microsoft.com/office/powerpoint/2010/main" val="3527376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756731-FE14-40BB-88DD-0E2528A3D8D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2F3FB5A-3077-4D05-A793-1C84C3AA6F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D7340B0-48EF-4BA8-A445-3D4A8493A1FC}"/>
              </a:ext>
            </a:extLst>
          </p:cNvPr>
          <p:cNvSpPr>
            <a:spLocks noGrp="1"/>
          </p:cNvSpPr>
          <p:nvPr>
            <p:ph type="dt" sz="half" idx="10"/>
          </p:nvPr>
        </p:nvSpPr>
        <p:spPr/>
        <p:txBody>
          <a:bodyPr/>
          <a:lstStyle/>
          <a:p>
            <a:fld id="{528BB4B2-570B-45E1-9E06-D7969B987310}" type="datetimeFigureOut">
              <a:rPr lang="pt-BR" smtClean="0"/>
              <a:t>13/11/2025</a:t>
            </a:fld>
            <a:endParaRPr lang="pt-BR" dirty="0"/>
          </a:p>
        </p:txBody>
      </p:sp>
      <p:sp>
        <p:nvSpPr>
          <p:cNvPr id="5" name="Espaço Reservado para Rodapé 4">
            <a:extLst>
              <a:ext uri="{FF2B5EF4-FFF2-40B4-BE49-F238E27FC236}">
                <a16:creationId xmlns:a16="http://schemas.microsoft.com/office/drawing/2014/main" id="{9A1D59BF-9FF7-4438-879C-5AD956BE5929}"/>
              </a:ext>
            </a:extLst>
          </p:cNvPr>
          <p:cNvSpPr>
            <a:spLocks noGrp="1"/>
          </p:cNvSpPr>
          <p:nvPr>
            <p:ph type="ftr" sz="quarter" idx="11"/>
          </p:nvPr>
        </p:nvSpPr>
        <p:spPr/>
        <p:txBody>
          <a:bodyPr/>
          <a:lstStyle/>
          <a:p>
            <a:endParaRPr lang="pt-BR" dirty="0"/>
          </a:p>
        </p:txBody>
      </p:sp>
      <p:sp>
        <p:nvSpPr>
          <p:cNvPr id="6" name="Espaço Reservado para Número de Slide 5">
            <a:extLst>
              <a:ext uri="{FF2B5EF4-FFF2-40B4-BE49-F238E27FC236}">
                <a16:creationId xmlns:a16="http://schemas.microsoft.com/office/drawing/2014/main" id="{421D4C11-9975-474F-BEA7-B79174AF5690}"/>
              </a:ext>
            </a:extLst>
          </p:cNvPr>
          <p:cNvSpPr>
            <a:spLocks noGrp="1"/>
          </p:cNvSpPr>
          <p:nvPr>
            <p:ph type="sldNum" sz="quarter" idx="12"/>
          </p:nvPr>
        </p:nvSpPr>
        <p:spPr/>
        <p:txBody>
          <a:bodyPr/>
          <a:lstStyle/>
          <a:p>
            <a:fld id="{B385D6F5-49CD-4682-92AE-3FCB660013FE}" type="slidenum">
              <a:rPr lang="pt-BR" smtClean="0"/>
              <a:t>‹nº›</a:t>
            </a:fld>
            <a:endParaRPr lang="pt-BR" dirty="0"/>
          </a:p>
        </p:txBody>
      </p:sp>
    </p:spTree>
    <p:extLst>
      <p:ext uri="{BB962C8B-B14F-4D97-AF65-F5344CB8AC3E}">
        <p14:creationId xmlns:p14="http://schemas.microsoft.com/office/powerpoint/2010/main" val="2264273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30CEEA-54D0-496A-AB8A-A3459DD83A8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6491C25-4735-412C-8E34-A8762C0BB84D}"/>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BD920AF-233D-4233-BD19-852981BBE7AE}"/>
              </a:ext>
            </a:extLst>
          </p:cNvPr>
          <p:cNvSpPr>
            <a:spLocks noGrp="1"/>
          </p:cNvSpPr>
          <p:nvPr>
            <p:ph type="dt" sz="half" idx="10"/>
          </p:nvPr>
        </p:nvSpPr>
        <p:spPr/>
        <p:txBody>
          <a:bodyPr/>
          <a:lstStyle/>
          <a:p>
            <a:fld id="{528BB4B2-570B-45E1-9E06-D7969B987310}" type="datetimeFigureOut">
              <a:rPr lang="pt-BR" smtClean="0"/>
              <a:t>13/11/2025</a:t>
            </a:fld>
            <a:endParaRPr lang="pt-BR" dirty="0"/>
          </a:p>
        </p:txBody>
      </p:sp>
      <p:sp>
        <p:nvSpPr>
          <p:cNvPr id="5" name="Espaço Reservado para Rodapé 4">
            <a:extLst>
              <a:ext uri="{FF2B5EF4-FFF2-40B4-BE49-F238E27FC236}">
                <a16:creationId xmlns:a16="http://schemas.microsoft.com/office/drawing/2014/main" id="{9DD1C9B3-6ED3-4A2E-B890-30F53579A90D}"/>
              </a:ext>
            </a:extLst>
          </p:cNvPr>
          <p:cNvSpPr>
            <a:spLocks noGrp="1"/>
          </p:cNvSpPr>
          <p:nvPr>
            <p:ph type="ftr" sz="quarter" idx="11"/>
          </p:nvPr>
        </p:nvSpPr>
        <p:spPr/>
        <p:txBody>
          <a:bodyPr/>
          <a:lstStyle/>
          <a:p>
            <a:endParaRPr lang="pt-BR" dirty="0"/>
          </a:p>
        </p:txBody>
      </p:sp>
      <p:sp>
        <p:nvSpPr>
          <p:cNvPr id="6" name="Espaço Reservado para Número de Slide 5">
            <a:extLst>
              <a:ext uri="{FF2B5EF4-FFF2-40B4-BE49-F238E27FC236}">
                <a16:creationId xmlns:a16="http://schemas.microsoft.com/office/drawing/2014/main" id="{8A7BB04D-B3B2-4089-A0B8-70AF65AD60AF}"/>
              </a:ext>
            </a:extLst>
          </p:cNvPr>
          <p:cNvSpPr>
            <a:spLocks noGrp="1"/>
          </p:cNvSpPr>
          <p:nvPr>
            <p:ph type="sldNum" sz="quarter" idx="12"/>
          </p:nvPr>
        </p:nvSpPr>
        <p:spPr/>
        <p:txBody>
          <a:bodyPr/>
          <a:lstStyle/>
          <a:p>
            <a:fld id="{B385D6F5-49CD-4682-92AE-3FCB660013FE}" type="slidenum">
              <a:rPr lang="pt-BR" smtClean="0"/>
              <a:t>‹nº›</a:t>
            </a:fld>
            <a:endParaRPr lang="pt-BR" dirty="0"/>
          </a:p>
        </p:txBody>
      </p:sp>
    </p:spTree>
    <p:extLst>
      <p:ext uri="{BB962C8B-B14F-4D97-AF65-F5344CB8AC3E}">
        <p14:creationId xmlns:p14="http://schemas.microsoft.com/office/powerpoint/2010/main" val="3656577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9DCA6D9-6910-463E-AF86-A34F5F768A4C}"/>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FCB91A53-244C-4FB8-B0C1-CA9636A0C554}"/>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8917495-E906-4D2C-8C9B-5828C961B5D9}"/>
              </a:ext>
            </a:extLst>
          </p:cNvPr>
          <p:cNvSpPr>
            <a:spLocks noGrp="1"/>
          </p:cNvSpPr>
          <p:nvPr>
            <p:ph type="dt" sz="half" idx="10"/>
          </p:nvPr>
        </p:nvSpPr>
        <p:spPr/>
        <p:txBody>
          <a:bodyPr/>
          <a:lstStyle/>
          <a:p>
            <a:fld id="{528BB4B2-570B-45E1-9E06-D7969B987310}" type="datetimeFigureOut">
              <a:rPr lang="pt-BR" smtClean="0"/>
              <a:t>13/11/2025</a:t>
            </a:fld>
            <a:endParaRPr lang="pt-BR" dirty="0"/>
          </a:p>
        </p:txBody>
      </p:sp>
      <p:sp>
        <p:nvSpPr>
          <p:cNvPr id="5" name="Espaço Reservado para Rodapé 4">
            <a:extLst>
              <a:ext uri="{FF2B5EF4-FFF2-40B4-BE49-F238E27FC236}">
                <a16:creationId xmlns:a16="http://schemas.microsoft.com/office/drawing/2014/main" id="{DE59DA6D-FFFD-40A4-852C-8794FF79848B}"/>
              </a:ext>
            </a:extLst>
          </p:cNvPr>
          <p:cNvSpPr>
            <a:spLocks noGrp="1"/>
          </p:cNvSpPr>
          <p:nvPr>
            <p:ph type="ftr" sz="quarter" idx="11"/>
          </p:nvPr>
        </p:nvSpPr>
        <p:spPr/>
        <p:txBody>
          <a:bodyPr/>
          <a:lstStyle/>
          <a:p>
            <a:endParaRPr lang="pt-BR" dirty="0"/>
          </a:p>
        </p:txBody>
      </p:sp>
      <p:sp>
        <p:nvSpPr>
          <p:cNvPr id="6" name="Espaço Reservado para Número de Slide 5">
            <a:extLst>
              <a:ext uri="{FF2B5EF4-FFF2-40B4-BE49-F238E27FC236}">
                <a16:creationId xmlns:a16="http://schemas.microsoft.com/office/drawing/2014/main" id="{2F4DC79D-356F-4796-9DA0-01CCC5A107EC}"/>
              </a:ext>
            </a:extLst>
          </p:cNvPr>
          <p:cNvSpPr>
            <a:spLocks noGrp="1"/>
          </p:cNvSpPr>
          <p:nvPr>
            <p:ph type="sldNum" sz="quarter" idx="12"/>
          </p:nvPr>
        </p:nvSpPr>
        <p:spPr/>
        <p:txBody>
          <a:bodyPr/>
          <a:lstStyle/>
          <a:p>
            <a:fld id="{B385D6F5-49CD-4682-92AE-3FCB660013FE}" type="slidenum">
              <a:rPr lang="pt-BR" smtClean="0"/>
              <a:t>‹nº›</a:t>
            </a:fld>
            <a:endParaRPr lang="pt-BR" dirty="0"/>
          </a:p>
        </p:txBody>
      </p:sp>
    </p:spTree>
    <p:extLst>
      <p:ext uri="{BB962C8B-B14F-4D97-AF65-F5344CB8AC3E}">
        <p14:creationId xmlns:p14="http://schemas.microsoft.com/office/powerpoint/2010/main" val="3119985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4FCD47-A270-4D07-80A7-D3B1997B905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B3BB1FC-0573-4102-BF4E-247754E52828}"/>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D35625F-A92D-4ADF-9018-9E8B7AEF9EBE}"/>
              </a:ext>
            </a:extLst>
          </p:cNvPr>
          <p:cNvSpPr>
            <a:spLocks noGrp="1"/>
          </p:cNvSpPr>
          <p:nvPr>
            <p:ph type="dt" sz="half" idx="10"/>
          </p:nvPr>
        </p:nvSpPr>
        <p:spPr/>
        <p:txBody>
          <a:bodyPr/>
          <a:lstStyle/>
          <a:p>
            <a:fld id="{528BB4B2-570B-45E1-9E06-D7969B987310}" type="datetimeFigureOut">
              <a:rPr lang="pt-BR" smtClean="0"/>
              <a:t>13/11/2025</a:t>
            </a:fld>
            <a:endParaRPr lang="pt-BR" dirty="0"/>
          </a:p>
        </p:txBody>
      </p:sp>
      <p:sp>
        <p:nvSpPr>
          <p:cNvPr id="5" name="Espaço Reservado para Rodapé 4">
            <a:extLst>
              <a:ext uri="{FF2B5EF4-FFF2-40B4-BE49-F238E27FC236}">
                <a16:creationId xmlns:a16="http://schemas.microsoft.com/office/drawing/2014/main" id="{E50942D4-04BB-44C2-89EB-93E90FB7C766}"/>
              </a:ext>
            </a:extLst>
          </p:cNvPr>
          <p:cNvSpPr>
            <a:spLocks noGrp="1"/>
          </p:cNvSpPr>
          <p:nvPr>
            <p:ph type="ftr" sz="quarter" idx="11"/>
          </p:nvPr>
        </p:nvSpPr>
        <p:spPr/>
        <p:txBody>
          <a:bodyPr/>
          <a:lstStyle/>
          <a:p>
            <a:endParaRPr lang="pt-BR" dirty="0"/>
          </a:p>
        </p:txBody>
      </p:sp>
      <p:sp>
        <p:nvSpPr>
          <p:cNvPr id="6" name="Espaço Reservado para Número de Slide 5">
            <a:extLst>
              <a:ext uri="{FF2B5EF4-FFF2-40B4-BE49-F238E27FC236}">
                <a16:creationId xmlns:a16="http://schemas.microsoft.com/office/drawing/2014/main" id="{DDCEDF46-7E6C-4421-A807-FD5869F39D56}"/>
              </a:ext>
            </a:extLst>
          </p:cNvPr>
          <p:cNvSpPr>
            <a:spLocks noGrp="1"/>
          </p:cNvSpPr>
          <p:nvPr>
            <p:ph type="sldNum" sz="quarter" idx="12"/>
          </p:nvPr>
        </p:nvSpPr>
        <p:spPr/>
        <p:txBody>
          <a:bodyPr/>
          <a:lstStyle/>
          <a:p>
            <a:fld id="{B385D6F5-49CD-4682-92AE-3FCB660013FE}" type="slidenum">
              <a:rPr lang="pt-BR" smtClean="0"/>
              <a:t>‹nº›</a:t>
            </a:fld>
            <a:endParaRPr lang="pt-BR" dirty="0"/>
          </a:p>
        </p:txBody>
      </p:sp>
    </p:spTree>
    <p:extLst>
      <p:ext uri="{BB962C8B-B14F-4D97-AF65-F5344CB8AC3E}">
        <p14:creationId xmlns:p14="http://schemas.microsoft.com/office/powerpoint/2010/main" val="1822409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51667A-75B8-44B6-8A26-884D2B6158A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29E6EA68-5CC3-4AE1-A22F-B35F29620A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DDD810B-AAA7-4645-B653-B0A58B2EECF1}"/>
              </a:ext>
            </a:extLst>
          </p:cNvPr>
          <p:cNvSpPr>
            <a:spLocks noGrp="1"/>
          </p:cNvSpPr>
          <p:nvPr>
            <p:ph type="dt" sz="half" idx="10"/>
          </p:nvPr>
        </p:nvSpPr>
        <p:spPr/>
        <p:txBody>
          <a:bodyPr/>
          <a:lstStyle/>
          <a:p>
            <a:fld id="{528BB4B2-570B-45E1-9E06-D7969B987310}" type="datetimeFigureOut">
              <a:rPr lang="pt-BR" smtClean="0"/>
              <a:t>13/11/2025</a:t>
            </a:fld>
            <a:endParaRPr lang="pt-BR" dirty="0"/>
          </a:p>
        </p:txBody>
      </p:sp>
      <p:sp>
        <p:nvSpPr>
          <p:cNvPr id="5" name="Espaço Reservado para Rodapé 4">
            <a:extLst>
              <a:ext uri="{FF2B5EF4-FFF2-40B4-BE49-F238E27FC236}">
                <a16:creationId xmlns:a16="http://schemas.microsoft.com/office/drawing/2014/main" id="{0B32C288-B49F-402D-A2AC-AC1FD6D41A61}"/>
              </a:ext>
            </a:extLst>
          </p:cNvPr>
          <p:cNvSpPr>
            <a:spLocks noGrp="1"/>
          </p:cNvSpPr>
          <p:nvPr>
            <p:ph type="ftr" sz="quarter" idx="11"/>
          </p:nvPr>
        </p:nvSpPr>
        <p:spPr/>
        <p:txBody>
          <a:bodyPr/>
          <a:lstStyle/>
          <a:p>
            <a:endParaRPr lang="pt-BR" dirty="0"/>
          </a:p>
        </p:txBody>
      </p:sp>
      <p:sp>
        <p:nvSpPr>
          <p:cNvPr id="6" name="Espaço Reservado para Número de Slide 5">
            <a:extLst>
              <a:ext uri="{FF2B5EF4-FFF2-40B4-BE49-F238E27FC236}">
                <a16:creationId xmlns:a16="http://schemas.microsoft.com/office/drawing/2014/main" id="{A68ABA61-06F1-40A1-A2EB-2A0EAFFE1A26}"/>
              </a:ext>
            </a:extLst>
          </p:cNvPr>
          <p:cNvSpPr>
            <a:spLocks noGrp="1"/>
          </p:cNvSpPr>
          <p:nvPr>
            <p:ph type="sldNum" sz="quarter" idx="12"/>
          </p:nvPr>
        </p:nvSpPr>
        <p:spPr/>
        <p:txBody>
          <a:bodyPr/>
          <a:lstStyle/>
          <a:p>
            <a:fld id="{B385D6F5-49CD-4682-92AE-3FCB660013FE}" type="slidenum">
              <a:rPr lang="pt-BR" smtClean="0"/>
              <a:t>‹nº›</a:t>
            </a:fld>
            <a:endParaRPr lang="pt-BR" dirty="0"/>
          </a:p>
        </p:txBody>
      </p:sp>
    </p:spTree>
    <p:extLst>
      <p:ext uri="{BB962C8B-B14F-4D97-AF65-F5344CB8AC3E}">
        <p14:creationId xmlns:p14="http://schemas.microsoft.com/office/powerpoint/2010/main" val="1598731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87A1C4-28DF-4656-9275-1F98822FCAE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BF53A02-5B04-47E4-B030-8EE41A502CC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6DA14AC2-66B0-4B36-B07E-639BAED0250E}"/>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CDEA39C6-CD32-4BDD-B2BF-E260345C8CB7}"/>
              </a:ext>
            </a:extLst>
          </p:cNvPr>
          <p:cNvSpPr>
            <a:spLocks noGrp="1"/>
          </p:cNvSpPr>
          <p:nvPr>
            <p:ph type="dt" sz="half" idx="10"/>
          </p:nvPr>
        </p:nvSpPr>
        <p:spPr/>
        <p:txBody>
          <a:bodyPr/>
          <a:lstStyle/>
          <a:p>
            <a:fld id="{528BB4B2-570B-45E1-9E06-D7969B987310}" type="datetimeFigureOut">
              <a:rPr lang="pt-BR" smtClean="0"/>
              <a:t>13/11/2025</a:t>
            </a:fld>
            <a:endParaRPr lang="pt-BR" dirty="0"/>
          </a:p>
        </p:txBody>
      </p:sp>
      <p:sp>
        <p:nvSpPr>
          <p:cNvPr id="6" name="Espaço Reservado para Rodapé 5">
            <a:extLst>
              <a:ext uri="{FF2B5EF4-FFF2-40B4-BE49-F238E27FC236}">
                <a16:creationId xmlns:a16="http://schemas.microsoft.com/office/drawing/2014/main" id="{AD2174EA-C404-4718-A349-B17EA8AFA356}"/>
              </a:ext>
            </a:extLst>
          </p:cNvPr>
          <p:cNvSpPr>
            <a:spLocks noGrp="1"/>
          </p:cNvSpPr>
          <p:nvPr>
            <p:ph type="ftr" sz="quarter" idx="11"/>
          </p:nvPr>
        </p:nvSpPr>
        <p:spPr/>
        <p:txBody>
          <a:bodyPr/>
          <a:lstStyle/>
          <a:p>
            <a:endParaRPr lang="pt-BR" dirty="0"/>
          </a:p>
        </p:txBody>
      </p:sp>
      <p:sp>
        <p:nvSpPr>
          <p:cNvPr id="7" name="Espaço Reservado para Número de Slide 6">
            <a:extLst>
              <a:ext uri="{FF2B5EF4-FFF2-40B4-BE49-F238E27FC236}">
                <a16:creationId xmlns:a16="http://schemas.microsoft.com/office/drawing/2014/main" id="{E991B7AD-0882-4976-83F8-6D760A2E718F}"/>
              </a:ext>
            </a:extLst>
          </p:cNvPr>
          <p:cNvSpPr>
            <a:spLocks noGrp="1"/>
          </p:cNvSpPr>
          <p:nvPr>
            <p:ph type="sldNum" sz="quarter" idx="12"/>
          </p:nvPr>
        </p:nvSpPr>
        <p:spPr/>
        <p:txBody>
          <a:bodyPr/>
          <a:lstStyle/>
          <a:p>
            <a:fld id="{B385D6F5-49CD-4682-92AE-3FCB660013FE}" type="slidenum">
              <a:rPr lang="pt-BR" smtClean="0"/>
              <a:t>‹nº›</a:t>
            </a:fld>
            <a:endParaRPr lang="pt-BR" dirty="0"/>
          </a:p>
        </p:txBody>
      </p:sp>
    </p:spTree>
    <p:extLst>
      <p:ext uri="{BB962C8B-B14F-4D97-AF65-F5344CB8AC3E}">
        <p14:creationId xmlns:p14="http://schemas.microsoft.com/office/powerpoint/2010/main" val="1931634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E3332A-9D31-4484-AA6F-6D04E5A994E1}"/>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EEA48BF-6729-4713-A161-AA03597BEF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B4AF313B-9845-4718-AEB8-98B05AC1F9A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A5E34EF-CCAD-4158-B2F0-A15FE19890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D166997-EEEE-4F9F-BC33-75E38A60E95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7DE1F2A-7F54-4854-AA8D-A17222EF60BF}"/>
              </a:ext>
            </a:extLst>
          </p:cNvPr>
          <p:cNvSpPr>
            <a:spLocks noGrp="1"/>
          </p:cNvSpPr>
          <p:nvPr>
            <p:ph type="dt" sz="half" idx="10"/>
          </p:nvPr>
        </p:nvSpPr>
        <p:spPr/>
        <p:txBody>
          <a:bodyPr/>
          <a:lstStyle/>
          <a:p>
            <a:fld id="{528BB4B2-570B-45E1-9E06-D7969B987310}" type="datetimeFigureOut">
              <a:rPr lang="pt-BR" smtClean="0"/>
              <a:t>13/11/2025</a:t>
            </a:fld>
            <a:endParaRPr lang="pt-BR" dirty="0"/>
          </a:p>
        </p:txBody>
      </p:sp>
      <p:sp>
        <p:nvSpPr>
          <p:cNvPr id="8" name="Espaço Reservado para Rodapé 7">
            <a:extLst>
              <a:ext uri="{FF2B5EF4-FFF2-40B4-BE49-F238E27FC236}">
                <a16:creationId xmlns:a16="http://schemas.microsoft.com/office/drawing/2014/main" id="{4CBF7EDF-149C-4D58-9EB8-448874D2534D}"/>
              </a:ext>
            </a:extLst>
          </p:cNvPr>
          <p:cNvSpPr>
            <a:spLocks noGrp="1"/>
          </p:cNvSpPr>
          <p:nvPr>
            <p:ph type="ftr" sz="quarter" idx="11"/>
          </p:nvPr>
        </p:nvSpPr>
        <p:spPr/>
        <p:txBody>
          <a:bodyPr/>
          <a:lstStyle/>
          <a:p>
            <a:endParaRPr lang="pt-BR" dirty="0"/>
          </a:p>
        </p:txBody>
      </p:sp>
      <p:sp>
        <p:nvSpPr>
          <p:cNvPr id="9" name="Espaço Reservado para Número de Slide 8">
            <a:extLst>
              <a:ext uri="{FF2B5EF4-FFF2-40B4-BE49-F238E27FC236}">
                <a16:creationId xmlns:a16="http://schemas.microsoft.com/office/drawing/2014/main" id="{B55CF23E-5F4C-4166-AF44-3C2F53ED5D39}"/>
              </a:ext>
            </a:extLst>
          </p:cNvPr>
          <p:cNvSpPr>
            <a:spLocks noGrp="1"/>
          </p:cNvSpPr>
          <p:nvPr>
            <p:ph type="sldNum" sz="quarter" idx="12"/>
          </p:nvPr>
        </p:nvSpPr>
        <p:spPr/>
        <p:txBody>
          <a:bodyPr/>
          <a:lstStyle/>
          <a:p>
            <a:fld id="{B385D6F5-49CD-4682-92AE-3FCB660013FE}" type="slidenum">
              <a:rPr lang="pt-BR" smtClean="0"/>
              <a:t>‹nº›</a:t>
            </a:fld>
            <a:endParaRPr lang="pt-BR" dirty="0"/>
          </a:p>
        </p:txBody>
      </p:sp>
    </p:spTree>
    <p:extLst>
      <p:ext uri="{BB962C8B-B14F-4D97-AF65-F5344CB8AC3E}">
        <p14:creationId xmlns:p14="http://schemas.microsoft.com/office/powerpoint/2010/main" val="2275397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720D05-ACA4-4D46-A729-312B47057D29}"/>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57790BB8-8009-4CBC-95F0-DACBCD14F217}"/>
              </a:ext>
            </a:extLst>
          </p:cNvPr>
          <p:cNvSpPr>
            <a:spLocks noGrp="1"/>
          </p:cNvSpPr>
          <p:nvPr>
            <p:ph type="dt" sz="half" idx="10"/>
          </p:nvPr>
        </p:nvSpPr>
        <p:spPr/>
        <p:txBody>
          <a:bodyPr/>
          <a:lstStyle/>
          <a:p>
            <a:fld id="{528BB4B2-570B-45E1-9E06-D7969B987310}" type="datetimeFigureOut">
              <a:rPr lang="pt-BR" smtClean="0"/>
              <a:t>13/11/2025</a:t>
            </a:fld>
            <a:endParaRPr lang="pt-BR" dirty="0"/>
          </a:p>
        </p:txBody>
      </p:sp>
      <p:sp>
        <p:nvSpPr>
          <p:cNvPr id="4" name="Espaço Reservado para Rodapé 3">
            <a:extLst>
              <a:ext uri="{FF2B5EF4-FFF2-40B4-BE49-F238E27FC236}">
                <a16:creationId xmlns:a16="http://schemas.microsoft.com/office/drawing/2014/main" id="{480BB695-CAAE-47F6-8B35-D100692B3D0A}"/>
              </a:ext>
            </a:extLst>
          </p:cNvPr>
          <p:cNvSpPr>
            <a:spLocks noGrp="1"/>
          </p:cNvSpPr>
          <p:nvPr>
            <p:ph type="ftr" sz="quarter" idx="11"/>
          </p:nvPr>
        </p:nvSpPr>
        <p:spPr/>
        <p:txBody>
          <a:bodyPr/>
          <a:lstStyle/>
          <a:p>
            <a:endParaRPr lang="pt-BR" dirty="0"/>
          </a:p>
        </p:txBody>
      </p:sp>
      <p:sp>
        <p:nvSpPr>
          <p:cNvPr id="5" name="Espaço Reservado para Número de Slide 4">
            <a:extLst>
              <a:ext uri="{FF2B5EF4-FFF2-40B4-BE49-F238E27FC236}">
                <a16:creationId xmlns:a16="http://schemas.microsoft.com/office/drawing/2014/main" id="{3D685E34-0F9F-4DBA-945F-2BAE64B9A9BD}"/>
              </a:ext>
            </a:extLst>
          </p:cNvPr>
          <p:cNvSpPr>
            <a:spLocks noGrp="1"/>
          </p:cNvSpPr>
          <p:nvPr>
            <p:ph type="sldNum" sz="quarter" idx="12"/>
          </p:nvPr>
        </p:nvSpPr>
        <p:spPr/>
        <p:txBody>
          <a:bodyPr/>
          <a:lstStyle/>
          <a:p>
            <a:fld id="{B385D6F5-49CD-4682-92AE-3FCB660013FE}" type="slidenum">
              <a:rPr lang="pt-BR" smtClean="0"/>
              <a:t>‹nº›</a:t>
            </a:fld>
            <a:endParaRPr lang="pt-BR" dirty="0"/>
          </a:p>
        </p:txBody>
      </p:sp>
    </p:spTree>
    <p:extLst>
      <p:ext uri="{BB962C8B-B14F-4D97-AF65-F5344CB8AC3E}">
        <p14:creationId xmlns:p14="http://schemas.microsoft.com/office/powerpoint/2010/main" val="4183565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C8F2D54-9CC1-4738-9B4D-CC0D4B8BCC0E}"/>
              </a:ext>
            </a:extLst>
          </p:cNvPr>
          <p:cNvSpPr>
            <a:spLocks noGrp="1"/>
          </p:cNvSpPr>
          <p:nvPr>
            <p:ph type="dt" sz="half" idx="10"/>
          </p:nvPr>
        </p:nvSpPr>
        <p:spPr/>
        <p:txBody>
          <a:bodyPr/>
          <a:lstStyle/>
          <a:p>
            <a:fld id="{528BB4B2-570B-45E1-9E06-D7969B987310}" type="datetimeFigureOut">
              <a:rPr lang="pt-BR" smtClean="0"/>
              <a:t>13/11/2025</a:t>
            </a:fld>
            <a:endParaRPr lang="pt-BR" dirty="0"/>
          </a:p>
        </p:txBody>
      </p:sp>
      <p:sp>
        <p:nvSpPr>
          <p:cNvPr id="3" name="Espaço Reservado para Rodapé 2">
            <a:extLst>
              <a:ext uri="{FF2B5EF4-FFF2-40B4-BE49-F238E27FC236}">
                <a16:creationId xmlns:a16="http://schemas.microsoft.com/office/drawing/2014/main" id="{6E1D7CB8-6F56-4A9A-9D01-BB057830EDA2}"/>
              </a:ext>
            </a:extLst>
          </p:cNvPr>
          <p:cNvSpPr>
            <a:spLocks noGrp="1"/>
          </p:cNvSpPr>
          <p:nvPr>
            <p:ph type="ftr" sz="quarter" idx="1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081CDC52-6A5C-408C-B99D-B383B68A1B51}"/>
              </a:ext>
            </a:extLst>
          </p:cNvPr>
          <p:cNvSpPr>
            <a:spLocks noGrp="1"/>
          </p:cNvSpPr>
          <p:nvPr>
            <p:ph type="sldNum" sz="quarter" idx="12"/>
          </p:nvPr>
        </p:nvSpPr>
        <p:spPr/>
        <p:txBody>
          <a:bodyPr/>
          <a:lstStyle/>
          <a:p>
            <a:fld id="{B385D6F5-49CD-4682-92AE-3FCB660013FE}" type="slidenum">
              <a:rPr lang="pt-BR" smtClean="0"/>
              <a:t>‹nº›</a:t>
            </a:fld>
            <a:endParaRPr lang="pt-BR" dirty="0"/>
          </a:p>
        </p:txBody>
      </p:sp>
    </p:spTree>
    <p:extLst>
      <p:ext uri="{BB962C8B-B14F-4D97-AF65-F5344CB8AC3E}">
        <p14:creationId xmlns:p14="http://schemas.microsoft.com/office/powerpoint/2010/main" val="286059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A8FCB2-E7BB-4F5E-B89E-298C1C30348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6CA3DFC2-2804-452B-9CAF-DD948A553B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7B820FCD-B6AD-47B5-9E4E-0C978AF17D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A8C45F0-E954-48BE-9061-AD7E9B73484D}"/>
              </a:ext>
            </a:extLst>
          </p:cNvPr>
          <p:cNvSpPr>
            <a:spLocks noGrp="1"/>
          </p:cNvSpPr>
          <p:nvPr>
            <p:ph type="dt" sz="half" idx="10"/>
          </p:nvPr>
        </p:nvSpPr>
        <p:spPr/>
        <p:txBody>
          <a:bodyPr/>
          <a:lstStyle/>
          <a:p>
            <a:fld id="{528BB4B2-570B-45E1-9E06-D7969B987310}" type="datetimeFigureOut">
              <a:rPr lang="pt-BR" smtClean="0"/>
              <a:t>13/11/2025</a:t>
            </a:fld>
            <a:endParaRPr lang="pt-BR" dirty="0"/>
          </a:p>
        </p:txBody>
      </p:sp>
      <p:sp>
        <p:nvSpPr>
          <p:cNvPr id="6" name="Espaço Reservado para Rodapé 5">
            <a:extLst>
              <a:ext uri="{FF2B5EF4-FFF2-40B4-BE49-F238E27FC236}">
                <a16:creationId xmlns:a16="http://schemas.microsoft.com/office/drawing/2014/main" id="{124466FE-C485-40FC-9EDD-F6EF2981C9EB}"/>
              </a:ext>
            </a:extLst>
          </p:cNvPr>
          <p:cNvSpPr>
            <a:spLocks noGrp="1"/>
          </p:cNvSpPr>
          <p:nvPr>
            <p:ph type="ftr" sz="quarter" idx="11"/>
          </p:nvPr>
        </p:nvSpPr>
        <p:spPr/>
        <p:txBody>
          <a:bodyPr/>
          <a:lstStyle/>
          <a:p>
            <a:endParaRPr lang="pt-BR" dirty="0"/>
          </a:p>
        </p:txBody>
      </p:sp>
      <p:sp>
        <p:nvSpPr>
          <p:cNvPr id="7" name="Espaço Reservado para Número de Slide 6">
            <a:extLst>
              <a:ext uri="{FF2B5EF4-FFF2-40B4-BE49-F238E27FC236}">
                <a16:creationId xmlns:a16="http://schemas.microsoft.com/office/drawing/2014/main" id="{ED29F62A-7A9C-4A00-A5D1-FA6BCA13BB2D}"/>
              </a:ext>
            </a:extLst>
          </p:cNvPr>
          <p:cNvSpPr>
            <a:spLocks noGrp="1"/>
          </p:cNvSpPr>
          <p:nvPr>
            <p:ph type="sldNum" sz="quarter" idx="12"/>
          </p:nvPr>
        </p:nvSpPr>
        <p:spPr/>
        <p:txBody>
          <a:bodyPr/>
          <a:lstStyle/>
          <a:p>
            <a:fld id="{B385D6F5-49CD-4682-92AE-3FCB660013FE}" type="slidenum">
              <a:rPr lang="pt-BR" smtClean="0"/>
              <a:t>‹nº›</a:t>
            </a:fld>
            <a:endParaRPr lang="pt-BR" dirty="0"/>
          </a:p>
        </p:txBody>
      </p:sp>
    </p:spTree>
    <p:extLst>
      <p:ext uri="{BB962C8B-B14F-4D97-AF65-F5344CB8AC3E}">
        <p14:creationId xmlns:p14="http://schemas.microsoft.com/office/powerpoint/2010/main" val="3131780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1686D6-94E5-4DEA-8258-6749D4C642F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CC75D38-FB86-4FB7-A6BD-D71B697447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a:extLst>
              <a:ext uri="{FF2B5EF4-FFF2-40B4-BE49-F238E27FC236}">
                <a16:creationId xmlns:a16="http://schemas.microsoft.com/office/drawing/2014/main" id="{48143167-B068-45B5-8452-4D1CB16C34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0FB01D4-903F-4F96-AAE9-8F73B7311DCA}"/>
              </a:ext>
            </a:extLst>
          </p:cNvPr>
          <p:cNvSpPr>
            <a:spLocks noGrp="1"/>
          </p:cNvSpPr>
          <p:nvPr>
            <p:ph type="dt" sz="half" idx="10"/>
          </p:nvPr>
        </p:nvSpPr>
        <p:spPr/>
        <p:txBody>
          <a:bodyPr/>
          <a:lstStyle/>
          <a:p>
            <a:fld id="{528BB4B2-570B-45E1-9E06-D7969B987310}" type="datetimeFigureOut">
              <a:rPr lang="pt-BR" smtClean="0"/>
              <a:t>13/11/2025</a:t>
            </a:fld>
            <a:endParaRPr lang="pt-BR" dirty="0"/>
          </a:p>
        </p:txBody>
      </p:sp>
      <p:sp>
        <p:nvSpPr>
          <p:cNvPr id="6" name="Espaço Reservado para Rodapé 5">
            <a:extLst>
              <a:ext uri="{FF2B5EF4-FFF2-40B4-BE49-F238E27FC236}">
                <a16:creationId xmlns:a16="http://schemas.microsoft.com/office/drawing/2014/main" id="{12628120-46A0-4E1C-93AE-06A68B096937}"/>
              </a:ext>
            </a:extLst>
          </p:cNvPr>
          <p:cNvSpPr>
            <a:spLocks noGrp="1"/>
          </p:cNvSpPr>
          <p:nvPr>
            <p:ph type="ftr" sz="quarter" idx="11"/>
          </p:nvPr>
        </p:nvSpPr>
        <p:spPr/>
        <p:txBody>
          <a:bodyPr/>
          <a:lstStyle/>
          <a:p>
            <a:endParaRPr lang="pt-BR" dirty="0"/>
          </a:p>
        </p:txBody>
      </p:sp>
      <p:sp>
        <p:nvSpPr>
          <p:cNvPr id="7" name="Espaço Reservado para Número de Slide 6">
            <a:extLst>
              <a:ext uri="{FF2B5EF4-FFF2-40B4-BE49-F238E27FC236}">
                <a16:creationId xmlns:a16="http://schemas.microsoft.com/office/drawing/2014/main" id="{5F09D54A-BDBA-4EB9-AFF0-7CD981C8B878}"/>
              </a:ext>
            </a:extLst>
          </p:cNvPr>
          <p:cNvSpPr>
            <a:spLocks noGrp="1"/>
          </p:cNvSpPr>
          <p:nvPr>
            <p:ph type="sldNum" sz="quarter" idx="12"/>
          </p:nvPr>
        </p:nvSpPr>
        <p:spPr/>
        <p:txBody>
          <a:bodyPr/>
          <a:lstStyle/>
          <a:p>
            <a:fld id="{B385D6F5-49CD-4682-92AE-3FCB660013FE}" type="slidenum">
              <a:rPr lang="pt-BR" smtClean="0"/>
              <a:t>‹nº›</a:t>
            </a:fld>
            <a:endParaRPr lang="pt-BR" dirty="0"/>
          </a:p>
        </p:txBody>
      </p:sp>
    </p:spTree>
    <p:extLst>
      <p:ext uri="{BB962C8B-B14F-4D97-AF65-F5344CB8AC3E}">
        <p14:creationId xmlns:p14="http://schemas.microsoft.com/office/powerpoint/2010/main" val="2828946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F225148D-3672-43C9-BB04-ED044F04D8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0BBF734-CA99-4834-B322-7FDA716D9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EEE1C5F-78A8-41E4-A7B5-1DF063CB14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8BB4B2-570B-45E1-9E06-D7969B987310}" type="datetimeFigureOut">
              <a:rPr lang="pt-BR" smtClean="0"/>
              <a:t>13/11/2025</a:t>
            </a:fld>
            <a:endParaRPr lang="pt-BR" dirty="0"/>
          </a:p>
        </p:txBody>
      </p:sp>
      <p:sp>
        <p:nvSpPr>
          <p:cNvPr id="5" name="Espaço Reservado para Rodapé 4">
            <a:extLst>
              <a:ext uri="{FF2B5EF4-FFF2-40B4-BE49-F238E27FC236}">
                <a16:creationId xmlns:a16="http://schemas.microsoft.com/office/drawing/2014/main" id="{B53E8A6F-7050-49DB-8BD0-6BE1248DFC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p>
        </p:txBody>
      </p:sp>
      <p:sp>
        <p:nvSpPr>
          <p:cNvPr id="6" name="Espaço Reservado para Número de Slide 5">
            <a:extLst>
              <a:ext uri="{FF2B5EF4-FFF2-40B4-BE49-F238E27FC236}">
                <a16:creationId xmlns:a16="http://schemas.microsoft.com/office/drawing/2014/main" id="{582C4589-07E6-432F-8ACA-D0C858EF72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5D6F5-49CD-4682-92AE-3FCB660013FE}" type="slidenum">
              <a:rPr lang="pt-BR" smtClean="0"/>
              <a:t>‹nº›</a:t>
            </a:fld>
            <a:endParaRPr lang="pt-BR" dirty="0"/>
          </a:p>
        </p:txBody>
      </p:sp>
    </p:spTree>
    <p:extLst>
      <p:ext uri="{BB962C8B-B14F-4D97-AF65-F5344CB8AC3E}">
        <p14:creationId xmlns:p14="http://schemas.microsoft.com/office/powerpoint/2010/main" val="12755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7.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image" Target="../media/image11.png"/><Relationship Id="rId5" Type="http://schemas.openxmlformats.org/officeDocument/2006/relationships/diagramQuickStyle" Target="../diagrams/quickStyle12.xml"/><Relationship Id="rId10" Type="http://schemas.openxmlformats.org/officeDocument/2006/relationships/image" Target="../media/image10.svg"/><Relationship Id="rId4" Type="http://schemas.openxmlformats.org/officeDocument/2006/relationships/diagramLayout" Target="../diagrams/layout12.xml"/><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6.xml.rels><?xml version="1.0" encoding="UTF-8" standalone="yes"?>
<Relationships xmlns="http://schemas.openxmlformats.org/package/2006/relationships"><Relationship Id="rId8" Type="http://schemas.openxmlformats.org/officeDocument/2006/relationships/hyperlink" Target="https://www.brasildefato.com.br/2019/08/22/abandonada-pelo-governo-politica-nacional-de-residuos-solidos-completa-nove-anos/" TargetMode="External"/><Relationship Id="rId3" Type="http://schemas.openxmlformats.org/officeDocument/2006/relationships/diagramLayout" Target="../diagrams/layout14.xml"/><Relationship Id="rId7" Type="http://schemas.openxmlformats.org/officeDocument/2006/relationships/image" Target="../media/image12.jp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hyperlink" Target="https://creativecommons.org/licenses/by-nd/3.0/"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15.xml"/><Relationship Id="rId7" Type="http://schemas.openxmlformats.org/officeDocument/2006/relationships/image" Target="../media/image13.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 Id="rId9"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diagramLayout" Target="../diagrams/layout16.xml"/><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diagramData" Target="../diagrams/data16.xml"/><Relationship Id="rId16" Type="http://schemas.openxmlformats.org/officeDocument/2006/relationships/image" Target="../media/image25.svg"/><Relationship Id="rId1" Type="http://schemas.openxmlformats.org/officeDocument/2006/relationships/slideLayout" Target="../slideLayouts/slideLayout2.xml"/><Relationship Id="rId6" Type="http://schemas.microsoft.com/office/2007/relationships/diagramDrawing" Target="../diagrams/drawing16.xml"/><Relationship Id="rId11" Type="http://schemas.openxmlformats.org/officeDocument/2006/relationships/image" Target="../media/image20.png"/><Relationship Id="rId5" Type="http://schemas.openxmlformats.org/officeDocument/2006/relationships/diagramColors" Target="../diagrams/colors16.xml"/><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diagramQuickStyle" Target="../diagrams/quickStyle16.xml"/><Relationship Id="rId9" Type="http://schemas.openxmlformats.org/officeDocument/2006/relationships/image" Target="../media/image18.png"/><Relationship Id="rId14" Type="http://schemas.openxmlformats.org/officeDocument/2006/relationships/image" Target="../media/image23.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17.xml"/><Relationship Id="rId7" Type="http://schemas.openxmlformats.org/officeDocument/2006/relationships/image" Target="../media/image26.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18.xml"/><Relationship Id="rId7" Type="http://schemas.openxmlformats.org/officeDocument/2006/relationships/image" Target="../media/image26.png"/><Relationship Id="rId12" Type="http://schemas.openxmlformats.org/officeDocument/2006/relationships/image" Target="../media/image32.sv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11" Type="http://schemas.openxmlformats.org/officeDocument/2006/relationships/image" Target="../media/image31.png"/><Relationship Id="rId5" Type="http://schemas.openxmlformats.org/officeDocument/2006/relationships/diagramColors" Target="../diagrams/colors18.xml"/><Relationship Id="rId10" Type="http://schemas.openxmlformats.org/officeDocument/2006/relationships/image" Target="../media/image30.svg"/><Relationship Id="rId4" Type="http://schemas.openxmlformats.org/officeDocument/2006/relationships/diagramQuickStyle" Target="../diagrams/quickStyle18.xml"/><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19.xml"/><Relationship Id="rId7" Type="http://schemas.openxmlformats.org/officeDocument/2006/relationships/image" Target="../media/image26.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11" Type="http://schemas.openxmlformats.org/officeDocument/2006/relationships/image" Target="../media/image35.svg"/><Relationship Id="rId5" Type="http://schemas.openxmlformats.org/officeDocument/2006/relationships/diagramColors" Target="../diagrams/colors19.xml"/><Relationship Id="rId10" Type="http://schemas.openxmlformats.org/officeDocument/2006/relationships/image" Target="../media/image34.png"/><Relationship Id="rId4" Type="http://schemas.openxmlformats.org/officeDocument/2006/relationships/diagramQuickStyle" Target="../diagrams/quickStyle19.xml"/><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20.xml"/><Relationship Id="rId7" Type="http://schemas.openxmlformats.org/officeDocument/2006/relationships/image" Target="../media/image26.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4.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diagramLayout" Target="../diagrams/layout21.xml"/><Relationship Id="rId7" Type="http://schemas.openxmlformats.org/officeDocument/2006/relationships/image" Target="../media/image36.jp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10" Type="http://schemas.openxmlformats.org/officeDocument/2006/relationships/image" Target="../media/image39.jpg"/><Relationship Id="rId4" Type="http://schemas.openxmlformats.org/officeDocument/2006/relationships/diagramQuickStyle" Target="../diagrams/quickStyle21.xml"/><Relationship Id="rId9" Type="http://schemas.openxmlformats.org/officeDocument/2006/relationships/image" Target="../media/image38.jpg"/></Relationships>
</file>

<file path=ppt/slides/_rels/slide2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Layout" Target="../diagrams/layout22.xml"/><Relationship Id="rId7" Type="http://schemas.openxmlformats.org/officeDocument/2006/relationships/image" Target="../media/image40.jpg"/><Relationship Id="rId12" Type="http://schemas.openxmlformats.org/officeDocument/2006/relationships/image" Target="../media/image45.jp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11" Type="http://schemas.openxmlformats.org/officeDocument/2006/relationships/image" Target="../media/image44.jpeg"/><Relationship Id="rId5" Type="http://schemas.openxmlformats.org/officeDocument/2006/relationships/diagramColors" Target="../diagrams/colors22.xml"/><Relationship Id="rId10" Type="http://schemas.openxmlformats.org/officeDocument/2006/relationships/image" Target="../media/image43.jpg"/><Relationship Id="rId4" Type="http://schemas.openxmlformats.org/officeDocument/2006/relationships/diagramQuickStyle" Target="../diagrams/quickStyle22.xml"/><Relationship Id="rId9" Type="http://schemas.openxmlformats.org/officeDocument/2006/relationships/image" Target="../media/image42.jpeg"/></Relationships>
</file>

<file path=ppt/slides/_rels/slide26.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diagramColors" Target="../diagrams/colors23.xml"/><Relationship Id="rId11" Type="http://schemas.openxmlformats.org/officeDocument/2006/relationships/image" Target="../media/image50.png"/><Relationship Id="rId5" Type="http://schemas.openxmlformats.org/officeDocument/2006/relationships/diagramQuickStyle" Target="../diagrams/quickStyle23.xml"/><Relationship Id="rId10" Type="http://schemas.openxmlformats.org/officeDocument/2006/relationships/image" Target="../media/image49.jpeg"/><Relationship Id="rId4" Type="http://schemas.openxmlformats.org/officeDocument/2006/relationships/diagramLayout" Target="../diagrams/layout23.xml"/><Relationship Id="rId9" Type="http://schemas.openxmlformats.org/officeDocument/2006/relationships/image" Target="../media/image48.jpg"/></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24.xml"/><Relationship Id="rId7" Type="http://schemas.openxmlformats.org/officeDocument/2006/relationships/image" Target="../media/image26.pn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10" Type="http://schemas.openxmlformats.org/officeDocument/2006/relationships/image" Target="../media/image56.png"/><Relationship Id="rId4" Type="http://schemas.openxmlformats.org/officeDocument/2006/relationships/diagramQuickStyle" Target="../diagrams/quickStyle24.xml"/><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25.xml"/><Relationship Id="rId7" Type="http://schemas.openxmlformats.org/officeDocument/2006/relationships/image" Target="../media/image26.png"/><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10" Type="http://schemas.openxmlformats.org/officeDocument/2006/relationships/image" Target="../media/image56.png"/><Relationship Id="rId4" Type="http://schemas.openxmlformats.org/officeDocument/2006/relationships/diagramQuickStyle" Target="../diagrams/quickStyle25.xml"/><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Layout" Target="../diagrams/layout2.xml"/><Relationship Id="rId7" Type="http://schemas.openxmlformats.org/officeDocument/2006/relationships/image" Target="../media/image3.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 Id="rId9" Type="http://schemas.openxmlformats.org/officeDocument/2006/relationships/image" Target="../media/image27.svg"/></Relationships>
</file>

<file path=ppt/slides/_rels/slide3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27.xml"/><Relationship Id="rId7" Type="http://schemas.openxmlformats.org/officeDocument/2006/relationships/image" Target="../media/image26.png"/><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10" Type="http://schemas.openxmlformats.org/officeDocument/2006/relationships/image" Target="../media/image59.jpeg"/><Relationship Id="rId4" Type="http://schemas.openxmlformats.org/officeDocument/2006/relationships/diagramQuickStyle" Target="../diagrams/quickStyle27.xml"/><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28.xml"/><Relationship Id="rId7" Type="http://schemas.openxmlformats.org/officeDocument/2006/relationships/image" Target="../media/image26.png"/><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diagramColors" Target="../diagrams/colors30.xml"/><Relationship Id="rId3" Type="http://schemas.openxmlformats.org/officeDocument/2006/relationships/diagramData" Target="../diagrams/data29.xml"/><Relationship Id="rId7" Type="http://schemas.microsoft.com/office/2007/relationships/diagramDrawing" Target="../diagrams/drawing29.xml"/><Relationship Id="rId12" Type="http://schemas.openxmlformats.org/officeDocument/2006/relationships/diagramQuickStyle" Target="../diagrams/quickStyle30.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9.xml"/><Relationship Id="rId11" Type="http://schemas.openxmlformats.org/officeDocument/2006/relationships/diagramLayout" Target="../diagrams/layout30.xml"/><Relationship Id="rId5" Type="http://schemas.openxmlformats.org/officeDocument/2006/relationships/diagramQuickStyle" Target="../diagrams/quickStyle29.xml"/><Relationship Id="rId10" Type="http://schemas.openxmlformats.org/officeDocument/2006/relationships/diagramData" Target="../diagrams/data30.xml"/><Relationship Id="rId4" Type="http://schemas.openxmlformats.org/officeDocument/2006/relationships/diagramLayout" Target="../diagrams/layout29.xml"/><Relationship Id="rId9" Type="http://schemas.openxmlformats.org/officeDocument/2006/relationships/image" Target="../media/image27.svg"/><Relationship Id="rId14" Type="http://schemas.microsoft.com/office/2007/relationships/diagramDrawing" Target="../diagrams/drawing30.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1.xml"/><Relationship Id="rId7" Type="http://schemas.openxmlformats.org/officeDocument/2006/relationships/image" Target="../media/image64.png"/><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image" Target="../media/image65.png"/><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Layout" Target="../diagrams/layout33.xml"/><Relationship Id="rId7" Type="http://schemas.openxmlformats.org/officeDocument/2006/relationships/image" Target="../media/image65.png"/><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10" Type="http://schemas.openxmlformats.org/officeDocument/2006/relationships/image" Target="../media/image68.png"/><Relationship Id="rId4" Type="http://schemas.openxmlformats.org/officeDocument/2006/relationships/diagramQuickStyle" Target="../diagrams/quickStyle33.xml"/><Relationship Id="rId9"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hyperlink" Target="https://www.abrema.org.br/wp-content/uploads/2025/01/guia-orientacao-adequacao-dos-municipios.pdf" TargetMode="Externa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51C01351-27C9-5054-3713-627DC460B08F}"/>
              </a:ext>
            </a:extLst>
          </p:cNvPr>
          <p:cNvSpPr txBox="1"/>
          <p:nvPr/>
        </p:nvSpPr>
        <p:spPr>
          <a:xfrm>
            <a:off x="397563" y="3062189"/>
            <a:ext cx="11396869" cy="1754326"/>
          </a:xfrm>
          <a:prstGeom prst="rect">
            <a:avLst/>
          </a:prstGeom>
          <a:noFill/>
        </p:spPr>
        <p:txBody>
          <a:bodyPr wrap="square" rtlCol="0">
            <a:spAutoFit/>
          </a:bodyPr>
          <a:lstStyle/>
          <a:p>
            <a:pPr algn="ctr"/>
            <a:r>
              <a:rPr lang="pt-BR" sz="3600" b="1" dirty="0">
                <a:solidFill>
                  <a:srgbClr val="000000"/>
                </a:solidFill>
                <a:latin typeface="Arial" panose="020B0604020202020204" pitchFamily="34" charset="0"/>
                <a:ea typeface="Calibri" panose="020F0502020204030204" pitchFamily="34" charset="0"/>
              </a:rPr>
              <a:t>DIRETRIZES PRÁTICAS PARA ELABORAÇÃO E IMPLEMENTAÇÃO DO PLANO DE GESTÃO INTEGRADA DE RESÍDUOS SÓLIDOS - PGIRS</a:t>
            </a:r>
            <a:endParaRPr lang="pt-BR" sz="3600" b="1" dirty="0"/>
          </a:p>
        </p:txBody>
      </p:sp>
      <p:sp>
        <p:nvSpPr>
          <p:cNvPr id="6" name="CaixaDeTexto 5">
            <a:extLst>
              <a:ext uri="{FF2B5EF4-FFF2-40B4-BE49-F238E27FC236}">
                <a16:creationId xmlns:a16="http://schemas.microsoft.com/office/drawing/2014/main" id="{39D6A5D3-14B7-B4D6-4BBD-F4831389AE43}"/>
              </a:ext>
            </a:extLst>
          </p:cNvPr>
          <p:cNvSpPr txBox="1"/>
          <p:nvPr/>
        </p:nvSpPr>
        <p:spPr>
          <a:xfrm>
            <a:off x="397561" y="973522"/>
            <a:ext cx="11396869" cy="1015663"/>
          </a:xfrm>
          <a:prstGeom prst="rect">
            <a:avLst/>
          </a:prstGeom>
          <a:noFill/>
        </p:spPr>
        <p:txBody>
          <a:bodyPr wrap="square" rtlCol="0">
            <a:spAutoFit/>
          </a:bodyPr>
          <a:lstStyle/>
          <a:p>
            <a:pPr algn="ctr"/>
            <a:r>
              <a:rPr lang="pt-BR" sz="1700" dirty="0">
                <a:solidFill>
                  <a:srgbClr val="000000"/>
                </a:solidFill>
                <a:latin typeface="Arial" panose="020B0604020202020204" pitchFamily="34" charset="0"/>
                <a:ea typeface="Calibri" panose="020F0502020204030204" pitchFamily="34" charset="0"/>
              </a:rPr>
              <a:t>SECRETARIA DE ESTADO DE MEIO AMBIENTE E DESENVOLVIMENTO SUSTENTÁVEL</a:t>
            </a:r>
          </a:p>
          <a:p>
            <a:pPr algn="ctr"/>
            <a:r>
              <a:rPr lang="pt-BR" sz="1500" dirty="0">
                <a:solidFill>
                  <a:srgbClr val="000000"/>
                </a:solidFill>
                <a:latin typeface="Arial" panose="020B0604020202020204" pitchFamily="34" charset="0"/>
              </a:rPr>
              <a:t>SUBSECRETARIA DE SANEAMENTO</a:t>
            </a:r>
          </a:p>
          <a:p>
            <a:pPr algn="ctr"/>
            <a:r>
              <a:rPr lang="pt-BR" sz="1400" b="1" dirty="0">
                <a:solidFill>
                  <a:srgbClr val="000000"/>
                </a:solidFill>
                <a:latin typeface="Arial" panose="020B0604020202020204" pitchFamily="34" charset="0"/>
              </a:rPr>
              <a:t>SUPERINTENDÊNCIA DE RESÍDUOS</a:t>
            </a:r>
          </a:p>
          <a:p>
            <a:pPr algn="ctr"/>
            <a:r>
              <a:rPr lang="pt-BR" sz="1400" b="1" dirty="0"/>
              <a:t>DIRETORIA DE RESÍDUOS SÓLIDOS URBANOS</a:t>
            </a:r>
          </a:p>
        </p:txBody>
      </p:sp>
      <p:sp>
        <p:nvSpPr>
          <p:cNvPr id="7" name="CaixaDeTexto 6">
            <a:extLst>
              <a:ext uri="{FF2B5EF4-FFF2-40B4-BE49-F238E27FC236}">
                <a16:creationId xmlns:a16="http://schemas.microsoft.com/office/drawing/2014/main" id="{C20F3614-3D56-2884-071D-D351B7E59686}"/>
              </a:ext>
            </a:extLst>
          </p:cNvPr>
          <p:cNvSpPr txBox="1"/>
          <p:nvPr/>
        </p:nvSpPr>
        <p:spPr>
          <a:xfrm>
            <a:off x="3611214" y="6158128"/>
            <a:ext cx="4969565" cy="584775"/>
          </a:xfrm>
          <a:prstGeom prst="rect">
            <a:avLst/>
          </a:prstGeom>
          <a:noFill/>
        </p:spPr>
        <p:txBody>
          <a:bodyPr wrap="square" rtlCol="0">
            <a:spAutoFit/>
          </a:bodyPr>
          <a:lstStyle/>
          <a:p>
            <a:pPr algn="ctr"/>
            <a:r>
              <a:rPr lang="pt-BR" sz="1600" dirty="0">
                <a:solidFill>
                  <a:srgbClr val="000000"/>
                </a:solidFill>
                <a:latin typeface="Arial" panose="020B0604020202020204" pitchFamily="34" charset="0"/>
                <a:ea typeface="Calibri" panose="020F0502020204030204" pitchFamily="34" charset="0"/>
              </a:rPr>
              <a:t>SETEMBRO, 2025</a:t>
            </a:r>
          </a:p>
          <a:p>
            <a:pPr algn="ctr"/>
            <a:endParaRPr lang="pt-BR" sz="1600" dirty="0"/>
          </a:p>
        </p:txBody>
      </p:sp>
      <p:sp>
        <p:nvSpPr>
          <p:cNvPr id="2" name="CaixaDeTexto 1">
            <a:extLst>
              <a:ext uri="{FF2B5EF4-FFF2-40B4-BE49-F238E27FC236}">
                <a16:creationId xmlns:a16="http://schemas.microsoft.com/office/drawing/2014/main" id="{02A50811-58D3-E1A2-BCB1-4EDFDBD4CE4E}"/>
              </a:ext>
            </a:extLst>
          </p:cNvPr>
          <p:cNvSpPr txBox="1"/>
          <p:nvPr/>
        </p:nvSpPr>
        <p:spPr>
          <a:xfrm>
            <a:off x="7476565" y="5181600"/>
            <a:ext cx="4715435" cy="461665"/>
          </a:xfrm>
          <a:prstGeom prst="rect">
            <a:avLst/>
          </a:prstGeom>
          <a:noFill/>
        </p:spPr>
        <p:txBody>
          <a:bodyPr wrap="square" rtlCol="0">
            <a:spAutoFit/>
          </a:bodyPr>
          <a:lstStyle/>
          <a:p>
            <a:r>
              <a:rPr lang="pt-BR" sz="2400" b="1" dirty="0">
                <a:solidFill>
                  <a:srgbClr val="00B050"/>
                </a:solidFill>
              </a:rPr>
              <a:t>Cristiane Alcântara Hubner</a:t>
            </a:r>
          </a:p>
        </p:txBody>
      </p:sp>
    </p:spTree>
    <p:extLst>
      <p:ext uri="{BB962C8B-B14F-4D97-AF65-F5344CB8AC3E}">
        <p14:creationId xmlns:p14="http://schemas.microsoft.com/office/powerpoint/2010/main" val="3863336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91307-C893-EDB5-79C1-456ADCBB08F6}"/>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3361E7F7-C117-5EB5-85B7-CE2CBA7309A6}"/>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5">
            <a:extLst>
              <a:ext uri="{FF2B5EF4-FFF2-40B4-BE49-F238E27FC236}">
                <a16:creationId xmlns:a16="http://schemas.microsoft.com/office/drawing/2014/main" id="{52D3FCCF-4849-1E08-BFDB-483B0DF5553E}"/>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272869" y="2094106"/>
            <a:ext cx="3088839" cy="4207388"/>
          </a:xfrm>
          <a:prstGeom prst="rect">
            <a:avLst/>
          </a:prstGeom>
        </p:spPr>
      </p:pic>
      <p:sp>
        <p:nvSpPr>
          <p:cNvPr id="3" name="TextBox 6">
            <a:extLst>
              <a:ext uri="{FF2B5EF4-FFF2-40B4-BE49-F238E27FC236}">
                <a16:creationId xmlns:a16="http://schemas.microsoft.com/office/drawing/2014/main" id="{6EAC0E76-7A05-127C-5CEE-353E7531AD0C}"/>
              </a:ext>
            </a:extLst>
          </p:cNvPr>
          <p:cNvSpPr txBox="1"/>
          <p:nvPr/>
        </p:nvSpPr>
        <p:spPr>
          <a:xfrm>
            <a:off x="3361704" y="1825167"/>
            <a:ext cx="8830296" cy="4632037"/>
          </a:xfrm>
          <a:prstGeom prst="rect">
            <a:avLst/>
          </a:prstGeom>
          <a:noFill/>
        </p:spPr>
        <p:txBody>
          <a:bodyPr wrap="square" rtlCol="0">
            <a:spAutoFit/>
          </a:bodyPr>
          <a:lstStyle/>
          <a:p>
            <a:pPr marL="432000" indent="-457200">
              <a:spcAft>
                <a:spcPts val="600"/>
              </a:spcAft>
              <a:buFont typeface="Wingdings" panose="05000000000000000000" pitchFamily="2" charset="2"/>
              <a:buChar char="Ø"/>
            </a:pPr>
            <a:r>
              <a:rPr lang="pt-BR" sz="2000" b="1" dirty="0"/>
              <a:t>diagnóstico</a:t>
            </a:r>
            <a:r>
              <a:rPr lang="pt-BR" sz="2000" dirty="0"/>
              <a:t> da situação dos resíduos sólidos gerados;</a:t>
            </a:r>
          </a:p>
          <a:p>
            <a:pPr marL="432000" indent="-457200">
              <a:spcAft>
                <a:spcPts val="600"/>
              </a:spcAft>
              <a:buFont typeface="Wingdings" panose="05000000000000000000" pitchFamily="2" charset="2"/>
              <a:buChar char="Ø"/>
            </a:pPr>
            <a:r>
              <a:rPr lang="pt-BR" sz="2000" dirty="0"/>
              <a:t>identificação de </a:t>
            </a:r>
            <a:r>
              <a:rPr lang="pt-BR" sz="2000" b="1" dirty="0"/>
              <a:t>áreas favoráveis para disposição final ambientalmente </a:t>
            </a:r>
            <a:r>
              <a:rPr lang="pt-BR" sz="2000" dirty="0"/>
              <a:t>adequada de rejeitos;</a:t>
            </a:r>
          </a:p>
          <a:p>
            <a:pPr marL="432000" indent="-457200">
              <a:spcAft>
                <a:spcPts val="600"/>
              </a:spcAft>
              <a:buFont typeface="Wingdings" panose="05000000000000000000" pitchFamily="2" charset="2"/>
              <a:buChar char="Ø"/>
            </a:pPr>
            <a:r>
              <a:rPr lang="pt-BR" sz="2000" dirty="0"/>
              <a:t>estratégias para redução de rejeitos;</a:t>
            </a:r>
          </a:p>
          <a:p>
            <a:pPr marL="432000" indent="-457200">
              <a:spcAft>
                <a:spcPts val="600"/>
              </a:spcAft>
              <a:buFont typeface="Wingdings" panose="05000000000000000000" pitchFamily="2" charset="2"/>
              <a:buChar char="Ø"/>
            </a:pPr>
            <a:r>
              <a:rPr lang="pt-BR" sz="2000" dirty="0"/>
              <a:t>a definição das responsabilidades, entre as quais as dos geradores sujeitos a </a:t>
            </a:r>
            <a:r>
              <a:rPr lang="pt-BR" sz="2000" b="1" dirty="0"/>
              <a:t>planos de gerenciamento específico e a dos responsáveis pela logística reversa</a:t>
            </a:r>
            <a:r>
              <a:rPr lang="pt-BR" sz="2000" dirty="0"/>
              <a:t>;</a:t>
            </a:r>
          </a:p>
          <a:p>
            <a:pPr marL="432000" indent="-457200">
              <a:spcAft>
                <a:spcPts val="600"/>
              </a:spcAft>
              <a:buFont typeface="Wingdings" panose="05000000000000000000" pitchFamily="2" charset="2"/>
              <a:buChar char="Ø"/>
            </a:pPr>
            <a:r>
              <a:rPr lang="pt-BR" sz="2000" b="1" dirty="0"/>
              <a:t>indicadores</a:t>
            </a:r>
            <a:r>
              <a:rPr lang="pt-BR" sz="2000" dirty="0"/>
              <a:t> de desempenho operacional e ambiental;</a:t>
            </a:r>
          </a:p>
          <a:p>
            <a:pPr marL="432000" indent="-457200">
              <a:spcAft>
                <a:spcPts val="600"/>
              </a:spcAft>
              <a:buFont typeface="Wingdings" panose="05000000000000000000" pitchFamily="2" charset="2"/>
              <a:buChar char="Ø"/>
            </a:pPr>
            <a:r>
              <a:rPr lang="pt-BR" sz="2000" b="1" dirty="0"/>
              <a:t>ações e programas </a:t>
            </a:r>
            <a:r>
              <a:rPr lang="pt-BR" sz="2000" dirty="0"/>
              <a:t>de capacitação técnica e de educação ambiental;</a:t>
            </a:r>
          </a:p>
          <a:p>
            <a:pPr marL="432000" indent="-457200">
              <a:spcAft>
                <a:spcPts val="600"/>
              </a:spcAft>
              <a:buFont typeface="Wingdings" panose="05000000000000000000" pitchFamily="2" charset="2"/>
              <a:buChar char="Ø"/>
            </a:pPr>
            <a:r>
              <a:rPr lang="pt-BR" sz="2000" b="1" dirty="0"/>
              <a:t>definição de metas de redução, reutilização, coleta seletiva e reciclagem</a:t>
            </a:r>
            <a:r>
              <a:rPr lang="pt-BR" sz="2000" dirty="0"/>
              <a:t>, e dos seus mecanismos de </a:t>
            </a:r>
            <a:r>
              <a:rPr lang="pt-BR" sz="2000" b="1" dirty="0"/>
              <a:t>fiscalização e controle e inclusão de catadores</a:t>
            </a:r>
            <a:r>
              <a:rPr lang="pt-BR" sz="2000" dirty="0"/>
              <a:t>;</a:t>
            </a:r>
          </a:p>
          <a:p>
            <a:pPr marL="432000" indent="-457200">
              <a:spcAft>
                <a:spcPts val="600"/>
              </a:spcAft>
              <a:buFont typeface="Wingdings" panose="05000000000000000000" pitchFamily="2" charset="2"/>
              <a:buChar char="Ø"/>
            </a:pPr>
            <a:r>
              <a:rPr lang="pt-BR" sz="2000" dirty="0"/>
              <a:t>prestação dos serviços públicos de limpeza urbana e de manejo de resíduos sólidos e a sua forma de </a:t>
            </a:r>
            <a:r>
              <a:rPr lang="pt-BR" sz="2000" b="1" dirty="0"/>
              <a:t>cobrança para sustentabilidade econômica financeira</a:t>
            </a:r>
            <a:endParaRPr lang="pt-BR" sz="2000" b="1" dirty="0">
              <a:solidFill>
                <a:srgbClr val="002060"/>
              </a:solidFill>
            </a:endParaRPr>
          </a:p>
        </p:txBody>
      </p:sp>
    </p:spTree>
    <p:extLst>
      <p:ext uri="{BB962C8B-B14F-4D97-AF65-F5344CB8AC3E}">
        <p14:creationId xmlns:p14="http://schemas.microsoft.com/office/powerpoint/2010/main" val="930190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36369-F05E-B51A-1287-DC1F00EF6976}"/>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623DD3E0-F069-189F-7374-850ABD57EEFF}"/>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Agrupar 6">
            <a:extLst>
              <a:ext uri="{FF2B5EF4-FFF2-40B4-BE49-F238E27FC236}">
                <a16:creationId xmlns:a16="http://schemas.microsoft.com/office/drawing/2014/main" id="{C19A0BB4-5A5F-3DA8-0DD1-C1BB1CEC1CEC}"/>
              </a:ext>
            </a:extLst>
          </p:cNvPr>
          <p:cNvGrpSpPr/>
          <p:nvPr/>
        </p:nvGrpSpPr>
        <p:grpSpPr>
          <a:xfrm>
            <a:off x="243949" y="1631575"/>
            <a:ext cx="5070220" cy="5047130"/>
            <a:chOff x="243949" y="1631575"/>
            <a:chExt cx="5070220" cy="5047130"/>
          </a:xfrm>
        </p:grpSpPr>
        <p:pic>
          <p:nvPicPr>
            <p:cNvPr id="1028" name="Picture 4" descr="Política Nacional de Resíduos Sólidos: o que é e para que serve?">
              <a:extLst>
                <a:ext uri="{FF2B5EF4-FFF2-40B4-BE49-F238E27FC236}">
                  <a16:creationId xmlns:a16="http://schemas.microsoft.com/office/drawing/2014/main" id="{B01C805A-8360-AFF8-CA82-99BF5289853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r="-458"/>
            <a:stretch>
              <a:fillRect/>
            </a:stretch>
          </p:blipFill>
          <p:spPr bwMode="auto">
            <a:xfrm>
              <a:off x="243949" y="1631575"/>
              <a:ext cx="5070220" cy="5047129"/>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610F7AF4-1F12-329C-30CC-02DF7A1127BB}"/>
                </a:ext>
              </a:extLst>
            </p:cNvPr>
            <p:cNvSpPr/>
            <p:nvPr/>
          </p:nvSpPr>
          <p:spPr>
            <a:xfrm>
              <a:off x="243949" y="5558119"/>
              <a:ext cx="5070220" cy="1120586"/>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000" b="1" dirty="0"/>
                <a:t>Lei federal 12.305/2010</a:t>
              </a:r>
            </a:p>
          </p:txBody>
        </p:sp>
      </p:grpSp>
      <p:sp>
        <p:nvSpPr>
          <p:cNvPr id="9" name="CaixaDeTexto 8">
            <a:extLst>
              <a:ext uri="{FF2B5EF4-FFF2-40B4-BE49-F238E27FC236}">
                <a16:creationId xmlns:a16="http://schemas.microsoft.com/office/drawing/2014/main" id="{214125F8-F2ED-DD2C-9056-DA2BEFCF134B}"/>
              </a:ext>
            </a:extLst>
          </p:cNvPr>
          <p:cNvSpPr txBox="1"/>
          <p:nvPr/>
        </p:nvSpPr>
        <p:spPr>
          <a:xfrm>
            <a:off x="5314168" y="1757082"/>
            <a:ext cx="6877831" cy="4610365"/>
          </a:xfrm>
          <a:prstGeom prst="rect">
            <a:avLst/>
          </a:prstGeom>
          <a:noFill/>
        </p:spPr>
        <p:txBody>
          <a:bodyPr wrap="square">
            <a:spAutoFit/>
          </a:bodyPr>
          <a:lstStyle/>
          <a:p>
            <a:pPr marL="457200" indent="-457200">
              <a:lnSpc>
                <a:spcPct val="150000"/>
              </a:lnSpc>
              <a:spcBef>
                <a:spcPts val="600"/>
              </a:spcBef>
              <a:spcAft>
                <a:spcPts val="1000"/>
              </a:spcAft>
              <a:buFont typeface="Wingdings" panose="05000000000000000000" pitchFamily="2" charset="2"/>
              <a:buChar char="Ø"/>
            </a:pPr>
            <a:r>
              <a:rPr lang="pt-BR" sz="2200" dirty="0"/>
              <a:t>Art. 18. A elaboração de plano municipal de gestão integrada de resíduos sólidos, nos termos previstos por esta Lei, </a:t>
            </a:r>
            <a:r>
              <a:rPr lang="pt-BR" sz="2200" b="1" dirty="0"/>
              <a:t>é condição para o Distrito Federal e os Municípios terem acesso a recursos da União</a:t>
            </a:r>
            <a:r>
              <a:rPr lang="pt-BR" sz="2200" dirty="0"/>
              <a:t>, ou por ela controlados, </a:t>
            </a:r>
            <a:r>
              <a:rPr lang="pt-BR" sz="2200" b="1" dirty="0"/>
              <a:t>destinados a empreendimentos e serviços relacionados à limpeza urbana e ao manejo de resíduos sólidos</a:t>
            </a:r>
            <a:r>
              <a:rPr lang="pt-BR" sz="2200" dirty="0"/>
              <a:t>, ou para serem beneficiados por incentivos ou financiamentos de entidades federais de crédito ou fomento para tal finalidade</a:t>
            </a:r>
          </a:p>
        </p:txBody>
      </p:sp>
    </p:spTree>
    <p:extLst>
      <p:ext uri="{BB962C8B-B14F-4D97-AF65-F5344CB8AC3E}">
        <p14:creationId xmlns:p14="http://schemas.microsoft.com/office/powerpoint/2010/main" val="2221296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E23DD-39C4-83F7-C696-9F521D4EF1CE}"/>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E3CADBBF-74FD-2DB6-1B10-3A8852865C37}"/>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Agrupar 6">
            <a:extLst>
              <a:ext uri="{FF2B5EF4-FFF2-40B4-BE49-F238E27FC236}">
                <a16:creationId xmlns:a16="http://schemas.microsoft.com/office/drawing/2014/main" id="{1265C254-96E0-CA43-F874-BBA40128D703}"/>
              </a:ext>
            </a:extLst>
          </p:cNvPr>
          <p:cNvGrpSpPr/>
          <p:nvPr/>
        </p:nvGrpSpPr>
        <p:grpSpPr>
          <a:xfrm>
            <a:off x="243949" y="1631575"/>
            <a:ext cx="5070220" cy="5047130"/>
            <a:chOff x="243949" y="1631575"/>
            <a:chExt cx="5070220" cy="5047130"/>
          </a:xfrm>
        </p:grpSpPr>
        <p:pic>
          <p:nvPicPr>
            <p:cNvPr id="1028" name="Picture 4" descr="Política Nacional de Resíduos Sólidos: o que é e para que serve?">
              <a:extLst>
                <a:ext uri="{FF2B5EF4-FFF2-40B4-BE49-F238E27FC236}">
                  <a16:creationId xmlns:a16="http://schemas.microsoft.com/office/drawing/2014/main" id="{5AC0D232-305D-A3EE-1E22-2A7FAABB7D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r="-458"/>
            <a:stretch>
              <a:fillRect/>
            </a:stretch>
          </p:blipFill>
          <p:spPr bwMode="auto">
            <a:xfrm>
              <a:off x="243949" y="1631575"/>
              <a:ext cx="5070220" cy="5047129"/>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E97E9908-274F-DF9A-FD77-560F0080BAB4}"/>
                </a:ext>
              </a:extLst>
            </p:cNvPr>
            <p:cNvSpPr/>
            <p:nvPr/>
          </p:nvSpPr>
          <p:spPr>
            <a:xfrm>
              <a:off x="243949" y="5558119"/>
              <a:ext cx="5070220" cy="1120586"/>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000" b="1" dirty="0"/>
                <a:t>Lei federal 12.305/2010</a:t>
              </a:r>
            </a:p>
          </p:txBody>
        </p:sp>
      </p:grpSp>
      <p:sp>
        <p:nvSpPr>
          <p:cNvPr id="11" name="CaixaDeTexto 10">
            <a:extLst>
              <a:ext uri="{FF2B5EF4-FFF2-40B4-BE49-F238E27FC236}">
                <a16:creationId xmlns:a16="http://schemas.microsoft.com/office/drawing/2014/main" id="{6D976303-F3C1-59A0-B78F-D697D2F0299A}"/>
              </a:ext>
            </a:extLst>
          </p:cNvPr>
          <p:cNvSpPr txBox="1"/>
          <p:nvPr/>
        </p:nvSpPr>
        <p:spPr>
          <a:xfrm>
            <a:off x="5314169" y="1380568"/>
            <a:ext cx="6633882" cy="5432256"/>
          </a:xfrm>
          <a:prstGeom prst="rect">
            <a:avLst/>
          </a:prstGeom>
          <a:noFill/>
        </p:spPr>
        <p:txBody>
          <a:bodyPr wrap="square">
            <a:spAutoFit/>
          </a:bodyPr>
          <a:lstStyle/>
          <a:p>
            <a:pPr algn="just">
              <a:spcBef>
                <a:spcPts val="1125"/>
              </a:spcBef>
              <a:spcAft>
                <a:spcPts val="1125"/>
              </a:spcAft>
              <a:buNone/>
            </a:pPr>
            <a:r>
              <a:rPr lang="pt-BR" sz="2200" b="1" i="0" dirty="0">
                <a:solidFill>
                  <a:srgbClr val="000000"/>
                </a:solidFill>
                <a:effectLst/>
                <a:latin typeface="Calibri (Corpo)"/>
              </a:rPr>
              <a:t>Art. 18. </a:t>
            </a:r>
          </a:p>
          <a:p>
            <a:pPr algn="just">
              <a:spcBef>
                <a:spcPts val="1125"/>
              </a:spcBef>
              <a:spcAft>
                <a:spcPts val="1125"/>
              </a:spcAft>
              <a:buNone/>
            </a:pPr>
            <a:r>
              <a:rPr lang="pt-BR" sz="2200" b="0" i="0" dirty="0">
                <a:solidFill>
                  <a:srgbClr val="000000"/>
                </a:solidFill>
                <a:effectLst/>
                <a:latin typeface="Calibri (Corpo)"/>
              </a:rPr>
              <a:t>§ 1</a:t>
            </a:r>
            <a:r>
              <a:rPr lang="pt-BR" sz="2200" b="0" i="0" u="sng" baseline="30000" dirty="0">
                <a:solidFill>
                  <a:srgbClr val="000000"/>
                </a:solidFill>
                <a:effectLst/>
                <a:latin typeface="Calibri (Corpo)"/>
              </a:rPr>
              <a:t>o</a:t>
            </a:r>
            <a:r>
              <a:rPr lang="pt-BR" sz="2200" b="0" i="0" dirty="0">
                <a:solidFill>
                  <a:srgbClr val="000000"/>
                </a:solidFill>
                <a:effectLst/>
                <a:latin typeface="Calibri (Corpo)"/>
              </a:rPr>
              <a:t>  Serão </a:t>
            </a:r>
            <a:r>
              <a:rPr lang="pt-BR" sz="2500" b="1" i="0" dirty="0">
                <a:solidFill>
                  <a:schemeClr val="accent6">
                    <a:lumMod val="50000"/>
                  </a:schemeClr>
                </a:solidFill>
                <a:effectLst/>
                <a:latin typeface="Calibri (Corpo)"/>
              </a:rPr>
              <a:t>priorizados no acesso aos recursos da União </a:t>
            </a:r>
            <a:r>
              <a:rPr lang="pt-BR" sz="2200" b="0" i="0" dirty="0">
                <a:solidFill>
                  <a:srgbClr val="000000"/>
                </a:solidFill>
                <a:effectLst/>
                <a:latin typeface="Calibri (Corpo)"/>
              </a:rPr>
              <a:t>referidos no </a:t>
            </a:r>
            <a:r>
              <a:rPr lang="pt-BR" sz="2200" b="1" i="0" dirty="0">
                <a:solidFill>
                  <a:srgbClr val="000000"/>
                </a:solidFill>
                <a:effectLst/>
                <a:latin typeface="Calibri (Corpo)"/>
              </a:rPr>
              <a:t>caput</a:t>
            </a:r>
            <a:r>
              <a:rPr lang="pt-BR" sz="2200" b="0" i="0" dirty="0">
                <a:solidFill>
                  <a:srgbClr val="000000"/>
                </a:solidFill>
                <a:effectLst/>
                <a:latin typeface="Calibri (Corpo)"/>
              </a:rPr>
              <a:t> os Municípios que: </a:t>
            </a:r>
          </a:p>
          <a:p>
            <a:pPr algn="just">
              <a:spcBef>
                <a:spcPts val="1125"/>
              </a:spcBef>
              <a:spcAft>
                <a:spcPts val="1125"/>
              </a:spcAft>
              <a:buNone/>
            </a:pPr>
            <a:r>
              <a:rPr lang="pt-BR" sz="2200" b="0" i="0" dirty="0">
                <a:solidFill>
                  <a:srgbClr val="000000"/>
                </a:solidFill>
                <a:effectLst/>
                <a:latin typeface="Calibri (Corpo)"/>
              </a:rPr>
              <a:t>I - </a:t>
            </a:r>
            <a:r>
              <a:rPr lang="pt-BR" sz="2200" b="1" i="0" dirty="0">
                <a:solidFill>
                  <a:srgbClr val="000000"/>
                </a:solidFill>
                <a:effectLst/>
                <a:latin typeface="Calibri (Corpo)"/>
              </a:rPr>
              <a:t>optarem por soluções consorciadas intermunicipais para a gestão dos resíduos sólidos</a:t>
            </a:r>
            <a:r>
              <a:rPr lang="pt-BR" sz="2200" b="0" i="0" dirty="0">
                <a:solidFill>
                  <a:srgbClr val="000000"/>
                </a:solidFill>
                <a:effectLst/>
                <a:latin typeface="Calibri (Corpo)"/>
              </a:rPr>
              <a:t>, incluída a elaboração e implementação de plano intermunicipal, ou que se inserirem de forma voluntária nos planos microrregionais de resíduos sólidos referidos no § 1</a:t>
            </a:r>
            <a:r>
              <a:rPr lang="pt-BR" sz="2200" b="0" i="0" u="sng" baseline="30000" dirty="0">
                <a:solidFill>
                  <a:srgbClr val="000000"/>
                </a:solidFill>
                <a:effectLst/>
                <a:latin typeface="Calibri (Corpo)"/>
              </a:rPr>
              <a:t>o</a:t>
            </a:r>
            <a:r>
              <a:rPr lang="pt-BR" sz="2200" b="0" i="0" dirty="0">
                <a:solidFill>
                  <a:srgbClr val="000000"/>
                </a:solidFill>
                <a:effectLst/>
                <a:latin typeface="Calibri (Corpo)"/>
              </a:rPr>
              <a:t> do art. 16; </a:t>
            </a:r>
          </a:p>
          <a:p>
            <a:pPr algn="just">
              <a:spcBef>
                <a:spcPts val="1125"/>
              </a:spcBef>
              <a:spcAft>
                <a:spcPts val="1125"/>
              </a:spcAft>
              <a:buNone/>
            </a:pPr>
            <a:r>
              <a:rPr lang="pt-BR" sz="2200" b="0" i="0" dirty="0">
                <a:solidFill>
                  <a:srgbClr val="000000"/>
                </a:solidFill>
                <a:effectLst/>
                <a:latin typeface="Calibri (Corpo)"/>
              </a:rPr>
              <a:t>II - </a:t>
            </a:r>
            <a:r>
              <a:rPr lang="pt-BR" sz="2200" b="1" i="0" dirty="0">
                <a:solidFill>
                  <a:srgbClr val="000000"/>
                </a:solidFill>
                <a:effectLst/>
                <a:latin typeface="Calibri (Corpo)"/>
              </a:rPr>
              <a:t>implantarem a coleta seletiva com a participação de cooperativas ou outras formas de associação de catadores de materiais reutilizáveis e recicláveis </a:t>
            </a:r>
            <a:r>
              <a:rPr lang="pt-BR" sz="2200" b="0" i="0" dirty="0">
                <a:solidFill>
                  <a:srgbClr val="000000"/>
                </a:solidFill>
                <a:effectLst/>
                <a:latin typeface="Calibri (Corpo)"/>
              </a:rPr>
              <a:t>formadas por pessoas físicas de baixa renda. </a:t>
            </a:r>
          </a:p>
        </p:txBody>
      </p:sp>
    </p:spTree>
    <p:extLst>
      <p:ext uri="{BB962C8B-B14F-4D97-AF65-F5344CB8AC3E}">
        <p14:creationId xmlns:p14="http://schemas.microsoft.com/office/powerpoint/2010/main" val="2099634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ADD46-2E92-5045-1E45-C2695DAAE7C7}"/>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E81E5ECD-6538-CC3D-F893-8AC83E05FFC7}"/>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tângulo 5">
            <a:extLst>
              <a:ext uri="{FF2B5EF4-FFF2-40B4-BE49-F238E27FC236}">
                <a16:creationId xmlns:a16="http://schemas.microsoft.com/office/drawing/2014/main" id="{7F2EB9BF-0C79-911F-A636-5E6F3DCD8790}"/>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dirty="0"/>
              <a:t>Diretrizes Gerais</a:t>
            </a:r>
          </a:p>
        </p:txBody>
      </p:sp>
      <p:sp>
        <p:nvSpPr>
          <p:cNvPr id="2" name="CaixaDeTexto 1">
            <a:extLst>
              <a:ext uri="{FF2B5EF4-FFF2-40B4-BE49-F238E27FC236}">
                <a16:creationId xmlns:a16="http://schemas.microsoft.com/office/drawing/2014/main" id="{8122CB51-59CF-897D-B983-E0D4238C2E54}"/>
              </a:ext>
            </a:extLst>
          </p:cNvPr>
          <p:cNvSpPr txBox="1"/>
          <p:nvPr/>
        </p:nvSpPr>
        <p:spPr>
          <a:xfrm>
            <a:off x="430306" y="2689412"/>
            <a:ext cx="11403106" cy="830997"/>
          </a:xfrm>
          <a:prstGeom prst="rect">
            <a:avLst/>
          </a:prstGeom>
          <a:noFill/>
        </p:spPr>
        <p:txBody>
          <a:bodyPr wrap="square" rtlCol="0">
            <a:spAutoFit/>
          </a:bodyPr>
          <a:lstStyle/>
          <a:p>
            <a:r>
              <a:rPr lang="pt-BR" sz="2400" dirty="0"/>
              <a:t>Para município com menos de </a:t>
            </a:r>
            <a:r>
              <a:rPr lang="pt-BR" sz="2400" b="1" dirty="0"/>
              <a:t>20.000 habitantes</a:t>
            </a:r>
            <a:r>
              <a:rPr lang="pt-BR" sz="2400" dirty="0"/>
              <a:t>, o Plano Municipal de Gestão Integrada de Resíduos Sólidos (PMGIRS) tem conteúdo simplificado:</a:t>
            </a:r>
          </a:p>
        </p:txBody>
      </p:sp>
      <p:sp>
        <p:nvSpPr>
          <p:cNvPr id="3" name="Retângulo 2">
            <a:extLst>
              <a:ext uri="{FF2B5EF4-FFF2-40B4-BE49-F238E27FC236}">
                <a16:creationId xmlns:a16="http://schemas.microsoft.com/office/drawing/2014/main" id="{7160412C-AC81-7DC4-FA8A-F267586C05F9}"/>
              </a:ext>
            </a:extLst>
          </p:cNvPr>
          <p:cNvSpPr/>
          <p:nvPr/>
        </p:nvSpPr>
        <p:spPr>
          <a:xfrm>
            <a:off x="776470" y="4930588"/>
            <a:ext cx="1685365" cy="159571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t>Diagnóstico da situação dos resíduos</a:t>
            </a:r>
          </a:p>
        </p:txBody>
      </p:sp>
      <p:sp>
        <p:nvSpPr>
          <p:cNvPr id="4" name="Elipse 3">
            <a:extLst>
              <a:ext uri="{FF2B5EF4-FFF2-40B4-BE49-F238E27FC236}">
                <a16:creationId xmlns:a16="http://schemas.microsoft.com/office/drawing/2014/main" id="{84C5C8FD-A4C7-69C4-1BB5-3A71EDF8EFA1}"/>
              </a:ext>
            </a:extLst>
          </p:cNvPr>
          <p:cNvSpPr/>
          <p:nvPr/>
        </p:nvSpPr>
        <p:spPr>
          <a:xfrm>
            <a:off x="278795" y="4356852"/>
            <a:ext cx="779036" cy="830997"/>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bg1"/>
                </a:solidFill>
              </a:rPr>
              <a:t>1</a:t>
            </a:r>
          </a:p>
        </p:txBody>
      </p:sp>
      <p:sp>
        <p:nvSpPr>
          <p:cNvPr id="7" name="Retângulo 6">
            <a:extLst>
              <a:ext uri="{FF2B5EF4-FFF2-40B4-BE49-F238E27FC236}">
                <a16:creationId xmlns:a16="http://schemas.microsoft.com/office/drawing/2014/main" id="{F595F633-F01D-A338-A22F-6601B93FCFB3}"/>
              </a:ext>
            </a:extLst>
          </p:cNvPr>
          <p:cNvSpPr/>
          <p:nvPr/>
        </p:nvSpPr>
        <p:spPr>
          <a:xfrm>
            <a:off x="3036729" y="4930588"/>
            <a:ext cx="1685365" cy="159571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t>Identificação de Áreas para Destinação Adequada</a:t>
            </a:r>
          </a:p>
        </p:txBody>
      </p:sp>
      <p:sp>
        <p:nvSpPr>
          <p:cNvPr id="8" name="Elipse 7">
            <a:extLst>
              <a:ext uri="{FF2B5EF4-FFF2-40B4-BE49-F238E27FC236}">
                <a16:creationId xmlns:a16="http://schemas.microsoft.com/office/drawing/2014/main" id="{2D3D0871-322A-B4CC-4728-240A58D0FEC0}"/>
              </a:ext>
            </a:extLst>
          </p:cNvPr>
          <p:cNvSpPr/>
          <p:nvPr/>
        </p:nvSpPr>
        <p:spPr>
          <a:xfrm>
            <a:off x="2539056" y="4356852"/>
            <a:ext cx="779036" cy="830997"/>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bg1"/>
                </a:solidFill>
              </a:rPr>
              <a:t>2</a:t>
            </a:r>
          </a:p>
        </p:txBody>
      </p:sp>
      <p:sp>
        <p:nvSpPr>
          <p:cNvPr id="9" name="Retângulo 8">
            <a:extLst>
              <a:ext uri="{FF2B5EF4-FFF2-40B4-BE49-F238E27FC236}">
                <a16:creationId xmlns:a16="http://schemas.microsoft.com/office/drawing/2014/main" id="{2CCED8B4-102D-9D0B-F011-BD56ED35937A}"/>
              </a:ext>
            </a:extLst>
          </p:cNvPr>
          <p:cNvSpPr/>
          <p:nvPr/>
        </p:nvSpPr>
        <p:spPr>
          <a:xfrm>
            <a:off x="5296988" y="4930588"/>
            <a:ext cx="1685365" cy="159571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t>Soluções Compartilhadas</a:t>
            </a:r>
            <a:endParaRPr lang="pt-BR" dirty="0"/>
          </a:p>
        </p:txBody>
      </p:sp>
      <p:sp>
        <p:nvSpPr>
          <p:cNvPr id="10" name="Elipse 9">
            <a:extLst>
              <a:ext uri="{FF2B5EF4-FFF2-40B4-BE49-F238E27FC236}">
                <a16:creationId xmlns:a16="http://schemas.microsoft.com/office/drawing/2014/main" id="{8AF7779C-8BF2-E628-E592-3A6D4E1CD59C}"/>
              </a:ext>
            </a:extLst>
          </p:cNvPr>
          <p:cNvSpPr/>
          <p:nvPr/>
        </p:nvSpPr>
        <p:spPr>
          <a:xfrm>
            <a:off x="4781386" y="4356852"/>
            <a:ext cx="779036" cy="830997"/>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bg1"/>
                </a:solidFill>
              </a:rPr>
              <a:t>3</a:t>
            </a:r>
          </a:p>
        </p:txBody>
      </p:sp>
      <p:sp>
        <p:nvSpPr>
          <p:cNvPr id="17" name="Retângulo 16">
            <a:extLst>
              <a:ext uri="{FF2B5EF4-FFF2-40B4-BE49-F238E27FC236}">
                <a16:creationId xmlns:a16="http://schemas.microsoft.com/office/drawing/2014/main" id="{6F177DA5-7B43-4657-95D1-92C118EF6950}"/>
              </a:ext>
            </a:extLst>
          </p:cNvPr>
          <p:cNvSpPr/>
          <p:nvPr/>
        </p:nvSpPr>
        <p:spPr>
          <a:xfrm>
            <a:off x="7557246" y="4930588"/>
            <a:ext cx="1685365" cy="159571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t>Ações de Prevenção e Correção</a:t>
            </a:r>
            <a:endParaRPr lang="pt-BR" dirty="0"/>
          </a:p>
        </p:txBody>
      </p:sp>
      <p:sp>
        <p:nvSpPr>
          <p:cNvPr id="18" name="Elipse 17">
            <a:extLst>
              <a:ext uri="{FF2B5EF4-FFF2-40B4-BE49-F238E27FC236}">
                <a16:creationId xmlns:a16="http://schemas.microsoft.com/office/drawing/2014/main" id="{53C9339C-6101-9412-383E-9CA0AEA6DF53}"/>
              </a:ext>
            </a:extLst>
          </p:cNvPr>
          <p:cNvSpPr/>
          <p:nvPr/>
        </p:nvSpPr>
        <p:spPr>
          <a:xfrm>
            <a:off x="7220939" y="4356852"/>
            <a:ext cx="779036" cy="830997"/>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bg1"/>
                </a:solidFill>
              </a:rPr>
              <a:t>4</a:t>
            </a:r>
          </a:p>
        </p:txBody>
      </p:sp>
      <p:sp>
        <p:nvSpPr>
          <p:cNvPr id="19" name="Retângulo 18">
            <a:extLst>
              <a:ext uri="{FF2B5EF4-FFF2-40B4-BE49-F238E27FC236}">
                <a16:creationId xmlns:a16="http://schemas.microsoft.com/office/drawing/2014/main" id="{768617B2-68F7-B18B-E20E-62DBE6920E8B}"/>
              </a:ext>
            </a:extLst>
          </p:cNvPr>
          <p:cNvSpPr/>
          <p:nvPr/>
        </p:nvSpPr>
        <p:spPr>
          <a:xfrm>
            <a:off x="9915225" y="4930588"/>
            <a:ext cx="1685365" cy="159571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t>Levantamento de despesas, custos e receita</a:t>
            </a:r>
            <a:endParaRPr lang="pt-BR" dirty="0"/>
          </a:p>
        </p:txBody>
      </p:sp>
      <p:sp>
        <p:nvSpPr>
          <p:cNvPr id="20" name="Elipse 19">
            <a:extLst>
              <a:ext uri="{FF2B5EF4-FFF2-40B4-BE49-F238E27FC236}">
                <a16:creationId xmlns:a16="http://schemas.microsoft.com/office/drawing/2014/main" id="{763B52B0-DF94-B990-01ED-D46B2F5E8B77}"/>
              </a:ext>
            </a:extLst>
          </p:cNvPr>
          <p:cNvSpPr/>
          <p:nvPr/>
        </p:nvSpPr>
        <p:spPr>
          <a:xfrm>
            <a:off x="9578918" y="4356852"/>
            <a:ext cx="779036" cy="830997"/>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bg1"/>
                </a:solidFill>
              </a:rPr>
              <a:t>5</a:t>
            </a:r>
          </a:p>
        </p:txBody>
      </p:sp>
    </p:spTree>
    <p:extLst>
      <p:ext uri="{BB962C8B-B14F-4D97-AF65-F5344CB8AC3E}">
        <p14:creationId xmlns:p14="http://schemas.microsoft.com/office/powerpoint/2010/main" val="2422457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6D2CD-3ABE-4999-F80F-9D2BDAA269B3}"/>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AD9868A0-63C2-163E-D9CC-63738CE5AA92}"/>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tângulo 5">
            <a:extLst>
              <a:ext uri="{FF2B5EF4-FFF2-40B4-BE49-F238E27FC236}">
                <a16:creationId xmlns:a16="http://schemas.microsoft.com/office/drawing/2014/main" id="{25C39D3B-CF99-7D7F-474F-7FEA76C4905C}"/>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dirty="0"/>
              <a:t>Diretrizes Gerais</a:t>
            </a:r>
          </a:p>
        </p:txBody>
      </p:sp>
      <p:sp>
        <p:nvSpPr>
          <p:cNvPr id="2" name="CaixaDeTexto 1">
            <a:extLst>
              <a:ext uri="{FF2B5EF4-FFF2-40B4-BE49-F238E27FC236}">
                <a16:creationId xmlns:a16="http://schemas.microsoft.com/office/drawing/2014/main" id="{FC302619-063E-0EA0-5C65-84CD5CA89A59}"/>
              </a:ext>
            </a:extLst>
          </p:cNvPr>
          <p:cNvSpPr txBox="1"/>
          <p:nvPr/>
        </p:nvSpPr>
        <p:spPr>
          <a:xfrm>
            <a:off x="430306" y="2348756"/>
            <a:ext cx="11403106" cy="830997"/>
          </a:xfrm>
          <a:prstGeom prst="rect">
            <a:avLst/>
          </a:prstGeom>
          <a:noFill/>
        </p:spPr>
        <p:txBody>
          <a:bodyPr wrap="square" rtlCol="0">
            <a:spAutoFit/>
          </a:bodyPr>
          <a:lstStyle/>
          <a:p>
            <a:pPr algn="just"/>
            <a:r>
              <a:rPr lang="pt-BR" sz="2400" dirty="0"/>
              <a:t>O PMGIRS deve estar alinhado ao Plano de Nacional de Resíduos Sólidos (Planares), instituído pelo Decreto 11.043/22.</a:t>
            </a:r>
          </a:p>
        </p:txBody>
      </p:sp>
      <p:grpSp>
        <p:nvGrpSpPr>
          <p:cNvPr id="8" name="Agrupar 7">
            <a:extLst>
              <a:ext uri="{FF2B5EF4-FFF2-40B4-BE49-F238E27FC236}">
                <a16:creationId xmlns:a16="http://schemas.microsoft.com/office/drawing/2014/main" id="{C71DBC5F-79AF-6450-7A90-3ACE100696B9}"/>
              </a:ext>
            </a:extLst>
          </p:cNvPr>
          <p:cNvGrpSpPr/>
          <p:nvPr/>
        </p:nvGrpSpPr>
        <p:grpSpPr>
          <a:xfrm>
            <a:off x="645460" y="3287326"/>
            <a:ext cx="4123765" cy="3570673"/>
            <a:chOff x="645460" y="3130682"/>
            <a:chExt cx="4123765" cy="3727318"/>
          </a:xfrm>
        </p:grpSpPr>
        <p:pic>
          <p:nvPicPr>
            <p:cNvPr id="3074" name="Picture 2" descr="Plano Nacional de Resíduos Sólidos | Entenda os Detalhes">
              <a:extLst>
                <a:ext uri="{FF2B5EF4-FFF2-40B4-BE49-F238E27FC236}">
                  <a16:creationId xmlns:a16="http://schemas.microsoft.com/office/drawing/2014/main" id="{62995DAC-F355-665E-DF6E-B5C02BB9C25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459" r="25222"/>
            <a:stretch>
              <a:fillRect/>
            </a:stretch>
          </p:blipFill>
          <p:spPr bwMode="auto">
            <a:xfrm>
              <a:off x="645460" y="3130682"/>
              <a:ext cx="4123764" cy="3727318"/>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8052FBE8-70D6-17BE-C8BF-7B0694D10C88}"/>
                </a:ext>
              </a:extLst>
            </p:cNvPr>
            <p:cNvSpPr/>
            <p:nvPr/>
          </p:nvSpPr>
          <p:spPr>
            <a:xfrm>
              <a:off x="645461" y="6226405"/>
              <a:ext cx="4123764"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dirty="0"/>
                <a:t>Plano Nacional de Resíduos Sólidos (Planares)</a:t>
              </a:r>
            </a:p>
          </p:txBody>
        </p:sp>
      </p:grpSp>
      <p:grpSp>
        <p:nvGrpSpPr>
          <p:cNvPr id="12" name="Agrupar 11">
            <a:extLst>
              <a:ext uri="{FF2B5EF4-FFF2-40B4-BE49-F238E27FC236}">
                <a16:creationId xmlns:a16="http://schemas.microsoft.com/office/drawing/2014/main" id="{4549E3C8-FD9C-90AA-4BCC-2A3514A0D2DE}"/>
              </a:ext>
            </a:extLst>
          </p:cNvPr>
          <p:cNvGrpSpPr/>
          <p:nvPr/>
        </p:nvGrpSpPr>
        <p:grpSpPr>
          <a:xfrm>
            <a:off x="7422778" y="3429000"/>
            <a:ext cx="4623058" cy="914400"/>
            <a:chOff x="7422778" y="3429000"/>
            <a:chExt cx="4623058" cy="914400"/>
          </a:xfrm>
        </p:grpSpPr>
        <p:pic>
          <p:nvPicPr>
            <p:cNvPr id="10" name="Gráfico 9" descr="Ampulheta concluída com preenchimento sólido">
              <a:extLst>
                <a:ext uri="{FF2B5EF4-FFF2-40B4-BE49-F238E27FC236}">
                  <a16:creationId xmlns:a16="http://schemas.microsoft.com/office/drawing/2014/main" id="{0F261181-C340-B18D-9C56-FB4DFBBC8A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22778" y="3429000"/>
              <a:ext cx="914400" cy="914400"/>
            </a:xfrm>
            <a:prstGeom prst="rect">
              <a:avLst/>
            </a:prstGeom>
          </p:spPr>
        </p:pic>
        <p:sp>
          <p:nvSpPr>
            <p:cNvPr id="11" name="CaixaDeTexto 10">
              <a:extLst>
                <a:ext uri="{FF2B5EF4-FFF2-40B4-BE49-F238E27FC236}">
                  <a16:creationId xmlns:a16="http://schemas.microsoft.com/office/drawing/2014/main" id="{48650DCC-A83F-0E1A-C44F-FE03E7289281}"/>
                </a:ext>
              </a:extLst>
            </p:cNvPr>
            <p:cNvSpPr txBox="1"/>
            <p:nvPr/>
          </p:nvSpPr>
          <p:spPr>
            <a:xfrm>
              <a:off x="8442024" y="3658540"/>
              <a:ext cx="3603812" cy="369332"/>
            </a:xfrm>
            <a:prstGeom prst="rect">
              <a:avLst/>
            </a:prstGeom>
            <a:noFill/>
          </p:spPr>
          <p:txBody>
            <a:bodyPr wrap="square" rtlCol="0">
              <a:spAutoFit/>
            </a:bodyPr>
            <a:lstStyle/>
            <a:p>
              <a:r>
                <a:rPr lang="pt-BR" dirty="0"/>
                <a:t>Revisão a cada 10 anos (14.026/20)</a:t>
              </a:r>
            </a:p>
          </p:txBody>
        </p:sp>
      </p:grpSp>
      <p:pic>
        <p:nvPicPr>
          <p:cNvPr id="17" name="Imagem 16">
            <a:extLst>
              <a:ext uri="{FF2B5EF4-FFF2-40B4-BE49-F238E27FC236}">
                <a16:creationId xmlns:a16="http://schemas.microsoft.com/office/drawing/2014/main" id="{D528BFF9-1750-E765-2679-F3C915C24D32}"/>
              </a:ext>
            </a:extLst>
          </p:cNvPr>
          <p:cNvPicPr>
            <a:picLocks noChangeAspect="1"/>
          </p:cNvPicPr>
          <p:nvPr/>
        </p:nvPicPr>
        <p:blipFill>
          <a:blip r:embed="rId11"/>
          <a:stretch>
            <a:fillRect/>
          </a:stretch>
        </p:blipFill>
        <p:spPr>
          <a:xfrm>
            <a:off x="6760634" y="4822187"/>
            <a:ext cx="2238687" cy="1686160"/>
          </a:xfrm>
          <a:prstGeom prst="rect">
            <a:avLst/>
          </a:prstGeom>
        </p:spPr>
      </p:pic>
      <p:sp>
        <p:nvSpPr>
          <p:cNvPr id="18" name="CaixaDeTexto 17">
            <a:extLst>
              <a:ext uri="{FF2B5EF4-FFF2-40B4-BE49-F238E27FC236}">
                <a16:creationId xmlns:a16="http://schemas.microsoft.com/office/drawing/2014/main" id="{68524B9A-FD5C-F206-3F6E-ADFA906A89CC}"/>
              </a:ext>
            </a:extLst>
          </p:cNvPr>
          <p:cNvSpPr txBox="1"/>
          <p:nvPr/>
        </p:nvSpPr>
        <p:spPr>
          <a:xfrm>
            <a:off x="9188824" y="5431725"/>
            <a:ext cx="3603812" cy="369332"/>
          </a:xfrm>
          <a:prstGeom prst="rect">
            <a:avLst/>
          </a:prstGeom>
          <a:noFill/>
        </p:spPr>
        <p:txBody>
          <a:bodyPr wrap="square" rtlCol="0">
            <a:spAutoFit/>
          </a:bodyPr>
          <a:lstStyle/>
          <a:p>
            <a:r>
              <a:rPr lang="pt-BR" dirty="0"/>
              <a:t>Incorporado ao PMSB</a:t>
            </a:r>
          </a:p>
        </p:txBody>
      </p:sp>
    </p:spTree>
    <p:extLst>
      <p:ext uri="{BB962C8B-B14F-4D97-AF65-F5344CB8AC3E}">
        <p14:creationId xmlns:p14="http://schemas.microsoft.com/office/powerpoint/2010/main" val="348820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C6117-A3F8-A43F-3CFD-973A7532352C}"/>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EE60A40E-1D1B-6403-9147-ACA7433B6373}"/>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tângulo 5">
            <a:extLst>
              <a:ext uri="{FF2B5EF4-FFF2-40B4-BE49-F238E27FC236}">
                <a16:creationId xmlns:a16="http://schemas.microsoft.com/office/drawing/2014/main" id="{2B9D7386-97B6-16DB-DF85-9AF201349CD2}"/>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dirty="0"/>
              <a:t>Dos PGIRS Intermunicipais</a:t>
            </a:r>
          </a:p>
        </p:txBody>
      </p:sp>
      <p:sp>
        <p:nvSpPr>
          <p:cNvPr id="2" name="CaixaDeTexto 1">
            <a:extLst>
              <a:ext uri="{FF2B5EF4-FFF2-40B4-BE49-F238E27FC236}">
                <a16:creationId xmlns:a16="http://schemas.microsoft.com/office/drawing/2014/main" id="{3EEF9D84-39A8-4ECE-CEB9-19FF88421EB1}"/>
              </a:ext>
            </a:extLst>
          </p:cNvPr>
          <p:cNvSpPr txBox="1"/>
          <p:nvPr/>
        </p:nvSpPr>
        <p:spPr>
          <a:xfrm>
            <a:off x="430306" y="2689412"/>
            <a:ext cx="11403106" cy="1569660"/>
          </a:xfrm>
          <a:prstGeom prst="rect">
            <a:avLst/>
          </a:prstGeom>
          <a:noFill/>
        </p:spPr>
        <p:txBody>
          <a:bodyPr wrap="square" rtlCol="0">
            <a:spAutoFit/>
          </a:bodyPr>
          <a:lstStyle/>
          <a:p>
            <a:pPr algn="just"/>
            <a:r>
              <a:rPr lang="pt-BR" sz="2400" b="1" dirty="0"/>
              <a:t>§ 9</a:t>
            </a:r>
            <a:r>
              <a:rPr lang="pt-BR" sz="2400" b="1" u="sng" baseline="30000" dirty="0"/>
              <a:t>o</a:t>
            </a:r>
            <a:r>
              <a:rPr lang="pt-BR" sz="2400" b="1" dirty="0"/>
              <a:t> </a:t>
            </a:r>
            <a:r>
              <a:rPr lang="pt-BR" sz="2400" dirty="0"/>
              <a:t>Nos termos do regulamento, o Município que optar por soluções consorciadas intermunicipais para a gestão dos resíduos sólidos, assegurado que o plano intermunicipal preencha os requisitos estabelecidos nos incisos I a XIX do </a:t>
            </a:r>
            <a:r>
              <a:rPr lang="pt-BR" sz="2400" b="1" dirty="0"/>
              <a:t>caput </a:t>
            </a:r>
            <a:r>
              <a:rPr lang="pt-BR" sz="2400" dirty="0"/>
              <a:t>deste artigo, pode ser dispensado da elaboração de plano municipal de gestão integrada de resíduos sólidos</a:t>
            </a:r>
          </a:p>
        </p:txBody>
      </p:sp>
    </p:spTree>
    <p:extLst>
      <p:ext uri="{BB962C8B-B14F-4D97-AF65-F5344CB8AC3E}">
        <p14:creationId xmlns:p14="http://schemas.microsoft.com/office/powerpoint/2010/main" val="1282137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5B149-D8F9-6365-7D3E-5672D68C5848}"/>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9F4BF70C-9059-1371-22AF-1789AE38A98A}"/>
              </a:ext>
            </a:extLst>
          </p:cNvPr>
          <p:cNvGraphicFramePr/>
          <p:nvPr>
            <p:extLst>
              <p:ext uri="{D42A27DB-BD31-4B8C-83A1-F6EECF244321}">
                <p14:modId xmlns:p14="http://schemas.microsoft.com/office/powerpoint/2010/main" val="1025424139"/>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0" name="Agrupar 19">
            <a:extLst>
              <a:ext uri="{FF2B5EF4-FFF2-40B4-BE49-F238E27FC236}">
                <a16:creationId xmlns:a16="http://schemas.microsoft.com/office/drawing/2014/main" id="{8A3432E8-07F9-8744-186A-7752E960BB63}"/>
              </a:ext>
            </a:extLst>
          </p:cNvPr>
          <p:cNvGrpSpPr/>
          <p:nvPr/>
        </p:nvGrpSpPr>
        <p:grpSpPr>
          <a:xfrm>
            <a:off x="2123558" y="2308779"/>
            <a:ext cx="7124899" cy="4422368"/>
            <a:chOff x="2123558" y="2308779"/>
            <a:chExt cx="7124899" cy="4422368"/>
          </a:xfrm>
        </p:grpSpPr>
        <p:sp>
          <p:nvSpPr>
            <p:cNvPr id="11" name="Paralelogramo 10">
              <a:extLst>
                <a:ext uri="{FF2B5EF4-FFF2-40B4-BE49-F238E27FC236}">
                  <a16:creationId xmlns:a16="http://schemas.microsoft.com/office/drawing/2014/main" id="{6F5C3660-8922-1DD5-F9D7-FCBD3CE5788B}"/>
                </a:ext>
              </a:extLst>
            </p:cNvPr>
            <p:cNvSpPr/>
            <p:nvPr/>
          </p:nvSpPr>
          <p:spPr>
            <a:xfrm>
              <a:off x="2123558" y="2308779"/>
              <a:ext cx="2398644" cy="543339"/>
            </a:xfrm>
            <a:prstGeom prst="parallelogram">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dirty="0"/>
                <a:t>Não geração</a:t>
              </a:r>
            </a:p>
          </p:txBody>
        </p:sp>
        <p:sp>
          <p:nvSpPr>
            <p:cNvPr id="12" name="Paralelogramo 11">
              <a:extLst>
                <a:ext uri="{FF2B5EF4-FFF2-40B4-BE49-F238E27FC236}">
                  <a16:creationId xmlns:a16="http://schemas.microsoft.com/office/drawing/2014/main" id="{60418B99-2099-83B8-8A01-535B99E104FA}"/>
                </a:ext>
              </a:extLst>
            </p:cNvPr>
            <p:cNvSpPr/>
            <p:nvPr/>
          </p:nvSpPr>
          <p:spPr>
            <a:xfrm>
              <a:off x="2854283" y="3095188"/>
              <a:ext cx="2398644" cy="543339"/>
            </a:xfrm>
            <a:prstGeom prst="parallelogram">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dirty="0"/>
                <a:t>Redução</a:t>
              </a:r>
            </a:p>
          </p:txBody>
        </p:sp>
        <p:sp>
          <p:nvSpPr>
            <p:cNvPr id="13" name="Paralelogramo 12">
              <a:extLst>
                <a:ext uri="{FF2B5EF4-FFF2-40B4-BE49-F238E27FC236}">
                  <a16:creationId xmlns:a16="http://schemas.microsoft.com/office/drawing/2014/main" id="{DAA25C6B-F95B-B7AC-39BC-20A6ECB6E1D4}"/>
                </a:ext>
              </a:extLst>
            </p:cNvPr>
            <p:cNvSpPr/>
            <p:nvPr/>
          </p:nvSpPr>
          <p:spPr>
            <a:xfrm>
              <a:off x="3524656" y="3881597"/>
              <a:ext cx="2398644" cy="543339"/>
            </a:xfrm>
            <a:prstGeom prst="parallelogram">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dirty="0"/>
                <a:t>Reutilização</a:t>
              </a:r>
            </a:p>
          </p:txBody>
        </p:sp>
        <p:sp>
          <p:nvSpPr>
            <p:cNvPr id="14" name="Paralelogramo 13">
              <a:extLst>
                <a:ext uri="{FF2B5EF4-FFF2-40B4-BE49-F238E27FC236}">
                  <a16:creationId xmlns:a16="http://schemas.microsoft.com/office/drawing/2014/main" id="{FD7F633E-EF9B-1FC1-7342-D366ED907E53}"/>
                </a:ext>
              </a:extLst>
            </p:cNvPr>
            <p:cNvSpPr/>
            <p:nvPr/>
          </p:nvSpPr>
          <p:spPr>
            <a:xfrm>
              <a:off x="6495511" y="6187808"/>
              <a:ext cx="2752946" cy="543339"/>
            </a:xfrm>
            <a:prstGeom prst="parallelogram">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dirty="0"/>
                <a:t>Disposição Final</a:t>
              </a:r>
            </a:p>
          </p:txBody>
        </p:sp>
        <p:sp>
          <p:nvSpPr>
            <p:cNvPr id="15" name="Paralelogramo 14">
              <a:extLst>
                <a:ext uri="{FF2B5EF4-FFF2-40B4-BE49-F238E27FC236}">
                  <a16:creationId xmlns:a16="http://schemas.microsoft.com/office/drawing/2014/main" id="{3455BABE-65BB-0771-F267-4387CDD58894}"/>
                </a:ext>
              </a:extLst>
            </p:cNvPr>
            <p:cNvSpPr/>
            <p:nvPr/>
          </p:nvSpPr>
          <p:spPr>
            <a:xfrm>
              <a:off x="5296189" y="5431218"/>
              <a:ext cx="2398644" cy="543339"/>
            </a:xfrm>
            <a:prstGeom prst="parallelogram">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dirty="0"/>
                <a:t>Tratamento</a:t>
              </a:r>
            </a:p>
          </p:txBody>
        </p:sp>
        <p:sp>
          <p:nvSpPr>
            <p:cNvPr id="16" name="Paralelogramo 15">
              <a:extLst>
                <a:ext uri="{FF2B5EF4-FFF2-40B4-BE49-F238E27FC236}">
                  <a16:creationId xmlns:a16="http://schemas.microsoft.com/office/drawing/2014/main" id="{D3CB5B7C-595D-80FF-682F-DC4E3D1742F3}"/>
                </a:ext>
              </a:extLst>
            </p:cNvPr>
            <p:cNvSpPr/>
            <p:nvPr/>
          </p:nvSpPr>
          <p:spPr>
            <a:xfrm>
              <a:off x="4391531" y="4674628"/>
              <a:ext cx="2398644" cy="543339"/>
            </a:xfrm>
            <a:prstGeom prst="parallelogram">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dirty="0"/>
                <a:t>Reciclagem</a:t>
              </a:r>
            </a:p>
          </p:txBody>
        </p:sp>
      </p:grpSp>
      <p:pic>
        <p:nvPicPr>
          <p:cNvPr id="18" name="Imagem 17" descr="Pessoas em cima de rocha&#10;&#10;O conteúdo gerado por IA pode estar incorreto.">
            <a:extLst>
              <a:ext uri="{FF2B5EF4-FFF2-40B4-BE49-F238E27FC236}">
                <a16:creationId xmlns:a16="http://schemas.microsoft.com/office/drawing/2014/main" id="{85A96DBD-0B3C-4475-72D3-152454248C2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956467" y="1608150"/>
            <a:ext cx="4762500" cy="3171825"/>
          </a:xfrm>
          <a:prstGeom prst="rect">
            <a:avLst/>
          </a:prstGeom>
        </p:spPr>
      </p:pic>
      <p:sp>
        <p:nvSpPr>
          <p:cNvPr id="19" name="CaixaDeTexto 18">
            <a:extLst>
              <a:ext uri="{FF2B5EF4-FFF2-40B4-BE49-F238E27FC236}">
                <a16:creationId xmlns:a16="http://schemas.microsoft.com/office/drawing/2014/main" id="{8ECBC435-5756-1795-7830-19BAE3B5122B}"/>
              </a:ext>
            </a:extLst>
          </p:cNvPr>
          <p:cNvSpPr txBox="1"/>
          <p:nvPr/>
        </p:nvSpPr>
        <p:spPr>
          <a:xfrm>
            <a:off x="6790175" y="4811351"/>
            <a:ext cx="4762500" cy="230832"/>
          </a:xfrm>
          <a:prstGeom prst="rect">
            <a:avLst/>
          </a:prstGeom>
          <a:noFill/>
        </p:spPr>
        <p:txBody>
          <a:bodyPr wrap="square" rtlCol="0">
            <a:spAutoFit/>
          </a:bodyPr>
          <a:lstStyle/>
          <a:p>
            <a:r>
              <a:rPr lang="pt-BR" sz="900">
                <a:hlinkClick r:id="rId8" tooltip="https://www.brasildefato.com.br/2019/08/22/abandonada-pelo-governo-politica-nacional-de-residuos-solidos-completa-nove-anos/"/>
              </a:rPr>
              <a:t>Esta Foto</a:t>
            </a:r>
            <a:r>
              <a:rPr lang="pt-BR" sz="900"/>
              <a:t> de Autor Desconhecido está licenciado em </a:t>
            </a:r>
            <a:r>
              <a:rPr lang="pt-BR" sz="900">
                <a:hlinkClick r:id="rId9" tooltip="https://creativecommons.org/licenses/by-nd/3.0/"/>
              </a:rPr>
              <a:t>CC BY-ND</a:t>
            </a:r>
            <a:endParaRPr lang="pt-BR" sz="900"/>
          </a:p>
        </p:txBody>
      </p:sp>
    </p:spTree>
    <p:extLst>
      <p:ext uri="{BB962C8B-B14F-4D97-AF65-F5344CB8AC3E}">
        <p14:creationId xmlns:p14="http://schemas.microsoft.com/office/powerpoint/2010/main" val="185818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EB901-910A-A847-92C0-E133C642C043}"/>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C3FC467A-0F66-D9B7-1EC1-72D9795A9E5C}"/>
              </a:ext>
            </a:extLst>
          </p:cNvPr>
          <p:cNvGraphicFramePr/>
          <p:nvPr>
            <p:extLst>
              <p:ext uri="{D42A27DB-BD31-4B8C-83A1-F6EECF244321}">
                <p14:modId xmlns:p14="http://schemas.microsoft.com/office/powerpoint/2010/main" val="1177618485"/>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Google Shape;233;p33">
            <a:extLst>
              <a:ext uri="{FF2B5EF4-FFF2-40B4-BE49-F238E27FC236}">
                <a16:creationId xmlns:a16="http://schemas.microsoft.com/office/drawing/2014/main" id="{28D09866-09FA-24A2-9EEA-A5DFFC9628AA}"/>
              </a:ext>
            </a:extLst>
          </p:cNvPr>
          <p:cNvSpPr/>
          <p:nvPr/>
        </p:nvSpPr>
        <p:spPr>
          <a:xfrm>
            <a:off x="99505" y="2828420"/>
            <a:ext cx="4880298" cy="2028212"/>
          </a:xfrm>
          <a:prstGeom prst="rect">
            <a:avLst/>
          </a:prstGeom>
          <a:no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pt-BR"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algn="ctr">
              <a:lnSpc>
                <a:spcPct val="150000"/>
              </a:lnSpc>
              <a:buClr>
                <a:srgbClr val="000000"/>
              </a:buClr>
              <a:defRPr/>
            </a:pPr>
            <a:r>
              <a:rPr lang="pt-BR" sz="2400" b="1" dirty="0"/>
              <a:t>Serviços públicos de manejo de resíduos sólidos e limpeza pública</a:t>
            </a: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lang="pt-BR" sz="2400" kern="0" dirty="0">
              <a:solidFill>
                <a:srgbClr val="000000"/>
              </a:solidFill>
              <a:latin typeface="Calibri" panose="020F0502020204030204" pitchFamily="34" charset="0"/>
              <a:cs typeface="Calibri" panose="020F0502020204030204" pitchFamily="34" charset="0"/>
              <a:sym typeface="Arial"/>
            </a:endParaRP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pt-BR"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Manejo de resíduos originados em casas, comércios, locais públicos e provenientes da limpeza urbana:  (coleta, varrição, capina, roçagem, podas de árvores, limpeza de bueiros e bocas de lobo e raspagens de vias).</a:t>
            </a:r>
          </a:p>
        </p:txBody>
      </p:sp>
      <p:pic>
        <p:nvPicPr>
          <p:cNvPr id="3" name="Picture 2" descr="Resíduos em tempo de pandemia - Jovens Repórteres para o Ambiente">
            <a:extLst>
              <a:ext uri="{FF2B5EF4-FFF2-40B4-BE49-F238E27FC236}">
                <a16:creationId xmlns:a16="http://schemas.microsoft.com/office/drawing/2014/main" id="{383E406E-3D68-3354-03C6-DC6CAA9C30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85528" y="4192422"/>
            <a:ext cx="3375335" cy="18986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escuido com o lixo produzido pelas empresas de SP é problema para 75% da  população - Revista Meio Ambiente Industrial e Sustentabilidade">
            <a:extLst>
              <a:ext uri="{FF2B5EF4-FFF2-40B4-BE49-F238E27FC236}">
                <a16:creationId xmlns:a16="http://schemas.microsoft.com/office/drawing/2014/main" id="{4D61F61C-8913-0594-7A89-ABE3F2C5CC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25463" y="4086808"/>
            <a:ext cx="2813137" cy="21098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6BA7BFC-85DD-64B3-1653-87D11012C5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5528" y="1579221"/>
            <a:ext cx="6353072" cy="2498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931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1512D-1590-E6A6-923D-1D2717FF2AF6}"/>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CFC308CE-BC1F-8505-334B-B80128EE23C9}"/>
              </a:ext>
            </a:extLst>
          </p:cNvPr>
          <p:cNvGraphicFramePr/>
          <p:nvPr>
            <p:extLst>
              <p:ext uri="{D42A27DB-BD31-4B8C-83A1-F6EECF244321}">
                <p14:modId xmlns:p14="http://schemas.microsoft.com/office/powerpoint/2010/main" val="1449601943"/>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4">
            <a:extLst>
              <a:ext uri="{FF2B5EF4-FFF2-40B4-BE49-F238E27FC236}">
                <a16:creationId xmlns:a16="http://schemas.microsoft.com/office/drawing/2014/main" id="{D7805EC8-CF40-D929-68E7-1C2382FD9351}"/>
              </a:ext>
            </a:extLst>
          </p:cNvPr>
          <p:cNvSpPr txBox="1"/>
          <p:nvPr/>
        </p:nvSpPr>
        <p:spPr>
          <a:xfrm>
            <a:off x="572844" y="1652175"/>
            <a:ext cx="2315699" cy="369332"/>
          </a:xfrm>
          <a:prstGeom prst="rect">
            <a:avLst/>
          </a:prstGeom>
          <a:solidFill>
            <a:schemeClr val="accent1">
              <a:lumMod val="20000"/>
              <a:lumOff val="80000"/>
            </a:schemeClr>
          </a:solidFill>
        </p:spPr>
        <p:txBody>
          <a:bodyPr wrap="none" rtlCol="0">
            <a:spAutoFit/>
          </a:bodyPr>
          <a:lstStyle/>
          <a:p>
            <a:r>
              <a:rPr lang="pt-BR" b="1" dirty="0"/>
              <a:t>ACONDICIONAMENTO</a:t>
            </a:r>
          </a:p>
        </p:txBody>
      </p:sp>
      <p:sp>
        <p:nvSpPr>
          <p:cNvPr id="11" name="TextBox 5">
            <a:extLst>
              <a:ext uri="{FF2B5EF4-FFF2-40B4-BE49-F238E27FC236}">
                <a16:creationId xmlns:a16="http://schemas.microsoft.com/office/drawing/2014/main" id="{873F75D0-8EBA-2DE1-CE0B-650EAFC9AD91}"/>
              </a:ext>
            </a:extLst>
          </p:cNvPr>
          <p:cNvSpPr txBox="1"/>
          <p:nvPr/>
        </p:nvSpPr>
        <p:spPr>
          <a:xfrm>
            <a:off x="1449997" y="2278548"/>
            <a:ext cx="905441" cy="369332"/>
          </a:xfrm>
          <a:prstGeom prst="rect">
            <a:avLst/>
          </a:prstGeom>
          <a:solidFill>
            <a:schemeClr val="accent2">
              <a:lumMod val="40000"/>
              <a:lumOff val="60000"/>
            </a:schemeClr>
          </a:solidFill>
        </p:spPr>
        <p:txBody>
          <a:bodyPr wrap="none" rtlCol="0">
            <a:spAutoFit/>
          </a:bodyPr>
          <a:lstStyle/>
          <a:p>
            <a:r>
              <a:rPr lang="pt-BR" b="1" dirty="0"/>
              <a:t>COLETA</a:t>
            </a:r>
          </a:p>
        </p:txBody>
      </p:sp>
      <p:sp>
        <p:nvSpPr>
          <p:cNvPr id="12" name="TextBox 6">
            <a:extLst>
              <a:ext uri="{FF2B5EF4-FFF2-40B4-BE49-F238E27FC236}">
                <a16:creationId xmlns:a16="http://schemas.microsoft.com/office/drawing/2014/main" id="{A00E8BA9-4F2D-A50E-D45E-DE366D233DEB}"/>
              </a:ext>
            </a:extLst>
          </p:cNvPr>
          <p:cNvSpPr txBox="1"/>
          <p:nvPr/>
        </p:nvSpPr>
        <p:spPr>
          <a:xfrm>
            <a:off x="2086017" y="3058446"/>
            <a:ext cx="1461619" cy="369332"/>
          </a:xfrm>
          <a:prstGeom prst="rect">
            <a:avLst/>
          </a:prstGeom>
          <a:noFill/>
        </p:spPr>
        <p:txBody>
          <a:bodyPr wrap="none" rtlCol="0">
            <a:spAutoFit/>
          </a:bodyPr>
          <a:lstStyle/>
          <a:p>
            <a:r>
              <a:rPr lang="pt-BR" b="1" dirty="0"/>
              <a:t>TRANSPORTE</a:t>
            </a:r>
          </a:p>
        </p:txBody>
      </p:sp>
      <p:sp>
        <p:nvSpPr>
          <p:cNvPr id="13" name="TextBox 7">
            <a:extLst>
              <a:ext uri="{FF2B5EF4-FFF2-40B4-BE49-F238E27FC236}">
                <a16:creationId xmlns:a16="http://schemas.microsoft.com/office/drawing/2014/main" id="{AF0E98CB-511B-5D5D-9983-51F207035B32}"/>
              </a:ext>
            </a:extLst>
          </p:cNvPr>
          <p:cNvSpPr txBox="1"/>
          <p:nvPr/>
        </p:nvSpPr>
        <p:spPr>
          <a:xfrm>
            <a:off x="3178784" y="3597180"/>
            <a:ext cx="1545616" cy="369332"/>
          </a:xfrm>
          <a:prstGeom prst="rect">
            <a:avLst/>
          </a:prstGeom>
          <a:noFill/>
        </p:spPr>
        <p:txBody>
          <a:bodyPr wrap="none" rtlCol="0">
            <a:spAutoFit/>
          </a:bodyPr>
          <a:lstStyle/>
          <a:p>
            <a:r>
              <a:rPr lang="pt-BR" b="1" dirty="0"/>
              <a:t>TRANSBORDO</a:t>
            </a:r>
          </a:p>
        </p:txBody>
      </p:sp>
      <p:sp>
        <p:nvSpPr>
          <p:cNvPr id="14" name="TextBox 9">
            <a:extLst>
              <a:ext uri="{FF2B5EF4-FFF2-40B4-BE49-F238E27FC236}">
                <a16:creationId xmlns:a16="http://schemas.microsoft.com/office/drawing/2014/main" id="{4D50408A-082A-8B51-B9FC-10FCF1EF6AD1}"/>
              </a:ext>
            </a:extLst>
          </p:cNvPr>
          <p:cNvSpPr txBox="1"/>
          <p:nvPr/>
        </p:nvSpPr>
        <p:spPr>
          <a:xfrm>
            <a:off x="5779608" y="5156265"/>
            <a:ext cx="3722950" cy="646331"/>
          </a:xfrm>
          <a:prstGeom prst="rect">
            <a:avLst/>
          </a:prstGeom>
          <a:solidFill>
            <a:srgbClr val="92D050"/>
          </a:solidFill>
        </p:spPr>
        <p:txBody>
          <a:bodyPr wrap="square" rtlCol="0">
            <a:spAutoFit/>
          </a:bodyPr>
          <a:lstStyle/>
          <a:p>
            <a:r>
              <a:rPr lang="pt-BR" b="1" dirty="0"/>
              <a:t>DESTINAÇÃO</a:t>
            </a:r>
            <a:r>
              <a:rPr lang="pt-BR" dirty="0"/>
              <a:t> AMBIENTALMENTE ADEQUADA DE RESÍDUOS SÓLIDOS</a:t>
            </a:r>
          </a:p>
        </p:txBody>
      </p:sp>
      <p:sp>
        <p:nvSpPr>
          <p:cNvPr id="15" name="TextBox 10">
            <a:extLst>
              <a:ext uri="{FF2B5EF4-FFF2-40B4-BE49-F238E27FC236}">
                <a16:creationId xmlns:a16="http://schemas.microsoft.com/office/drawing/2014/main" id="{8A8CE690-43CB-8901-3160-223A26F4A3CF}"/>
              </a:ext>
            </a:extLst>
          </p:cNvPr>
          <p:cNvSpPr txBox="1"/>
          <p:nvPr/>
        </p:nvSpPr>
        <p:spPr>
          <a:xfrm>
            <a:off x="4886563" y="4618155"/>
            <a:ext cx="3665772" cy="369332"/>
          </a:xfrm>
          <a:prstGeom prst="rect">
            <a:avLst/>
          </a:prstGeom>
          <a:noFill/>
        </p:spPr>
        <p:txBody>
          <a:bodyPr wrap="square" rtlCol="0">
            <a:spAutoFit/>
          </a:bodyPr>
          <a:lstStyle/>
          <a:p>
            <a:r>
              <a:rPr lang="pt-BR" b="1" dirty="0"/>
              <a:t>TRATAMENTO</a:t>
            </a:r>
            <a:r>
              <a:rPr lang="pt-BR" dirty="0"/>
              <a:t> (ex: compostagem)</a:t>
            </a:r>
          </a:p>
        </p:txBody>
      </p:sp>
      <p:sp>
        <p:nvSpPr>
          <p:cNvPr id="16" name="TextBox 11">
            <a:extLst>
              <a:ext uri="{FF2B5EF4-FFF2-40B4-BE49-F238E27FC236}">
                <a16:creationId xmlns:a16="http://schemas.microsoft.com/office/drawing/2014/main" id="{2E3E8894-1241-B252-BD69-9A68EF659D25}"/>
              </a:ext>
            </a:extLst>
          </p:cNvPr>
          <p:cNvSpPr txBox="1"/>
          <p:nvPr/>
        </p:nvSpPr>
        <p:spPr>
          <a:xfrm>
            <a:off x="7544193" y="6037746"/>
            <a:ext cx="3268831" cy="646331"/>
          </a:xfrm>
          <a:prstGeom prst="rect">
            <a:avLst/>
          </a:prstGeom>
          <a:solidFill>
            <a:schemeClr val="accent4">
              <a:lumMod val="60000"/>
              <a:lumOff val="40000"/>
            </a:schemeClr>
          </a:solidFill>
        </p:spPr>
        <p:txBody>
          <a:bodyPr wrap="square" rtlCol="0">
            <a:spAutoFit/>
          </a:bodyPr>
          <a:lstStyle/>
          <a:p>
            <a:r>
              <a:rPr lang="pt-BR" b="1" dirty="0"/>
              <a:t>DISPOSIÇÃO</a:t>
            </a:r>
            <a:r>
              <a:rPr lang="pt-BR" dirty="0"/>
              <a:t> AMBIENTALMENTE ADEQUADA DE REJEITOS</a:t>
            </a:r>
          </a:p>
        </p:txBody>
      </p:sp>
      <p:cxnSp>
        <p:nvCxnSpPr>
          <p:cNvPr id="17" name="Elbow Connector 30">
            <a:extLst>
              <a:ext uri="{FF2B5EF4-FFF2-40B4-BE49-F238E27FC236}">
                <a16:creationId xmlns:a16="http://schemas.microsoft.com/office/drawing/2014/main" id="{62379F07-1B5B-A5A6-A57F-479C7787A8B0}"/>
              </a:ext>
            </a:extLst>
          </p:cNvPr>
          <p:cNvCxnSpPr>
            <a:cxnSpLocks/>
          </p:cNvCxnSpPr>
          <p:nvPr/>
        </p:nvCxnSpPr>
        <p:spPr>
          <a:xfrm>
            <a:off x="757517" y="2038141"/>
            <a:ext cx="693859" cy="348003"/>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32">
            <a:extLst>
              <a:ext uri="{FF2B5EF4-FFF2-40B4-BE49-F238E27FC236}">
                <a16:creationId xmlns:a16="http://schemas.microsoft.com/office/drawing/2014/main" id="{D40A6867-5CAA-1EBA-BD84-68CDE625F2AB}"/>
              </a:ext>
            </a:extLst>
          </p:cNvPr>
          <p:cNvCxnSpPr>
            <a:cxnSpLocks/>
          </p:cNvCxnSpPr>
          <p:nvPr/>
        </p:nvCxnSpPr>
        <p:spPr>
          <a:xfrm>
            <a:off x="1503784" y="2807398"/>
            <a:ext cx="553052" cy="344844"/>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34">
            <a:extLst>
              <a:ext uri="{FF2B5EF4-FFF2-40B4-BE49-F238E27FC236}">
                <a16:creationId xmlns:a16="http://schemas.microsoft.com/office/drawing/2014/main" id="{61958A84-C67A-9D20-D9E8-B2C6B06EDBB5}"/>
              </a:ext>
            </a:extLst>
          </p:cNvPr>
          <p:cNvCxnSpPr>
            <a:cxnSpLocks/>
          </p:cNvCxnSpPr>
          <p:nvPr/>
        </p:nvCxnSpPr>
        <p:spPr>
          <a:xfrm>
            <a:off x="2507544" y="3532065"/>
            <a:ext cx="651228" cy="29965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36">
            <a:extLst>
              <a:ext uri="{FF2B5EF4-FFF2-40B4-BE49-F238E27FC236}">
                <a16:creationId xmlns:a16="http://schemas.microsoft.com/office/drawing/2014/main" id="{9FDE7E71-ABE1-F9D8-839F-8FEC1D00646F}"/>
              </a:ext>
            </a:extLst>
          </p:cNvPr>
          <p:cNvCxnSpPr>
            <a:endCxn id="15" idx="1"/>
          </p:cNvCxnSpPr>
          <p:nvPr/>
        </p:nvCxnSpPr>
        <p:spPr>
          <a:xfrm>
            <a:off x="4276171" y="4503164"/>
            <a:ext cx="610392" cy="29965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38">
            <a:extLst>
              <a:ext uri="{FF2B5EF4-FFF2-40B4-BE49-F238E27FC236}">
                <a16:creationId xmlns:a16="http://schemas.microsoft.com/office/drawing/2014/main" id="{48332C46-B9E8-3AF4-16ED-251520167789}"/>
              </a:ext>
            </a:extLst>
          </p:cNvPr>
          <p:cNvCxnSpPr>
            <a:endCxn id="14" idx="1"/>
          </p:cNvCxnSpPr>
          <p:nvPr/>
        </p:nvCxnSpPr>
        <p:spPr>
          <a:xfrm>
            <a:off x="5316069" y="5041274"/>
            <a:ext cx="463539" cy="43815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40">
            <a:extLst>
              <a:ext uri="{FF2B5EF4-FFF2-40B4-BE49-F238E27FC236}">
                <a16:creationId xmlns:a16="http://schemas.microsoft.com/office/drawing/2014/main" id="{EAE6CD84-A99D-0575-4807-C5AF5F99F952}"/>
              </a:ext>
            </a:extLst>
          </p:cNvPr>
          <p:cNvCxnSpPr>
            <a:endCxn id="16" idx="1"/>
          </p:cNvCxnSpPr>
          <p:nvPr/>
        </p:nvCxnSpPr>
        <p:spPr>
          <a:xfrm>
            <a:off x="6983503" y="5899658"/>
            <a:ext cx="560690" cy="461254"/>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34">
            <a:extLst>
              <a:ext uri="{FF2B5EF4-FFF2-40B4-BE49-F238E27FC236}">
                <a16:creationId xmlns:a16="http://schemas.microsoft.com/office/drawing/2014/main" id="{B105A457-9D01-7EDA-9D73-4F4A2829B13C}"/>
              </a:ext>
            </a:extLst>
          </p:cNvPr>
          <p:cNvCxnSpPr/>
          <p:nvPr/>
        </p:nvCxnSpPr>
        <p:spPr>
          <a:xfrm>
            <a:off x="3446138" y="3986085"/>
            <a:ext cx="651228" cy="29965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4" name="TextBox 7">
            <a:extLst>
              <a:ext uri="{FF2B5EF4-FFF2-40B4-BE49-F238E27FC236}">
                <a16:creationId xmlns:a16="http://schemas.microsoft.com/office/drawing/2014/main" id="{8E5D11C8-2B1C-690C-E730-9CF39E71BEC8}"/>
              </a:ext>
            </a:extLst>
          </p:cNvPr>
          <p:cNvSpPr txBox="1"/>
          <p:nvPr/>
        </p:nvSpPr>
        <p:spPr>
          <a:xfrm>
            <a:off x="4175715" y="4088303"/>
            <a:ext cx="5485733" cy="369332"/>
          </a:xfrm>
          <a:prstGeom prst="rect">
            <a:avLst/>
          </a:prstGeom>
          <a:solidFill>
            <a:schemeClr val="accent5">
              <a:lumMod val="60000"/>
              <a:lumOff val="40000"/>
            </a:schemeClr>
          </a:solidFill>
        </p:spPr>
        <p:txBody>
          <a:bodyPr wrap="none" rtlCol="0">
            <a:spAutoFit/>
          </a:bodyPr>
          <a:lstStyle/>
          <a:p>
            <a:r>
              <a:rPr lang="pt-BR" b="1" dirty="0"/>
              <a:t>TRIAGEM PARA FINS DE REUTILIZAÇÃO OU RECICLAGEM</a:t>
            </a:r>
          </a:p>
        </p:txBody>
      </p:sp>
      <p:cxnSp>
        <p:nvCxnSpPr>
          <p:cNvPr id="26" name="Conector de Seta Reta 25">
            <a:extLst>
              <a:ext uri="{FF2B5EF4-FFF2-40B4-BE49-F238E27FC236}">
                <a16:creationId xmlns:a16="http://schemas.microsoft.com/office/drawing/2014/main" id="{188787EE-416A-C247-3274-99B1A60547FE}"/>
              </a:ext>
            </a:extLst>
          </p:cNvPr>
          <p:cNvCxnSpPr>
            <a:stCxn id="10" idx="3"/>
          </p:cNvCxnSpPr>
          <p:nvPr/>
        </p:nvCxnSpPr>
        <p:spPr>
          <a:xfrm>
            <a:off x="2888543" y="1836841"/>
            <a:ext cx="40949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5" name="Agrupar 34">
            <a:extLst>
              <a:ext uri="{FF2B5EF4-FFF2-40B4-BE49-F238E27FC236}">
                <a16:creationId xmlns:a16="http://schemas.microsoft.com/office/drawing/2014/main" id="{F70DF871-62FC-E6B9-DC18-FC725737502C}"/>
              </a:ext>
            </a:extLst>
          </p:cNvPr>
          <p:cNvGrpSpPr/>
          <p:nvPr/>
        </p:nvGrpSpPr>
        <p:grpSpPr>
          <a:xfrm>
            <a:off x="7641082" y="1541236"/>
            <a:ext cx="1553822" cy="1233977"/>
            <a:chOff x="7641082" y="1541236"/>
            <a:chExt cx="1553822" cy="1233977"/>
          </a:xfrm>
        </p:grpSpPr>
        <p:pic>
          <p:nvPicPr>
            <p:cNvPr id="29" name="Gráfico 28" descr="Grupo com preenchimento sólido">
              <a:extLst>
                <a:ext uri="{FF2B5EF4-FFF2-40B4-BE49-F238E27FC236}">
                  <a16:creationId xmlns:a16="http://schemas.microsoft.com/office/drawing/2014/main" id="{CDFE2D31-31F5-E63B-5A80-B94DCAB9BF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41082" y="1541236"/>
              <a:ext cx="1233977" cy="1233977"/>
            </a:xfrm>
            <a:prstGeom prst="rect">
              <a:avLst/>
            </a:prstGeom>
          </p:spPr>
        </p:pic>
        <p:pic>
          <p:nvPicPr>
            <p:cNvPr id="31" name="Gráfico 30" descr="Lixo com preenchimento sólido">
              <a:extLst>
                <a:ext uri="{FF2B5EF4-FFF2-40B4-BE49-F238E27FC236}">
                  <a16:creationId xmlns:a16="http://schemas.microsoft.com/office/drawing/2014/main" id="{108857A3-CC40-9181-8F77-F733A4A89E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52635" y="2124904"/>
              <a:ext cx="442269" cy="442269"/>
            </a:xfrm>
            <a:prstGeom prst="rect">
              <a:avLst/>
            </a:prstGeom>
          </p:spPr>
        </p:pic>
      </p:grpSp>
      <p:pic>
        <p:nvPicPr>
          <p:cNvPr id="32" name="Gráfico 31" descr="Truck">
            <a:extLst>
              <a:ext uri="{FF2B5EF4-FFF2-40B4-BE49-F238E27FC236}">
                <a16:creationId xmlns:a16="http://schemas.microsoft.com/office/drawing/2014/main" id="{BDA337B5-79AE-BCA9-B4E1-A23B6A03BAC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97458" y="3494478"/>
            <a:ext cx="905441" cy="905441"/>
          </a:xfrm>
          <a:prstGeom prst="rect">
            <a:avLst/>
          </a:prstGeom>
        </p:spPr>
      </p:pic>
      <p:pic>
        <p:nvPicPr>
          <p:cNvPr id="33" name="Gráfico 32" descr="Recycle Sign">
            <a:extLst>
              <a:ext uri="{FF2B5EF4-FFF2-40B4-BE49-F238E27FC236}">
                <a16:creationId xmlns:a16="http://schemas.microsoft.com/office/drawing/2014/main" id="{DB8FCB85-E6A4-BE51-08B0-AFEB9FB35F8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47018" y="4394346"/>
            <a:ext cx="866006" cy="866006"/>
          </a:xfrm>
          <a:prstGeom prst="rect">
            <a:avLst/>
          </a:prstGeom>
        </p:spPr>
      </p:pic>
      <p:pic>
        <p:nvPicPr>
          <p:cNvPr id="34" name="Gráfico 33" descr="Leaf">
            <a:extLst>
              <a:ext uri="{FF2B5EF4-FFF2-40B4-BE49-F238E27FC236}">
                <a16:creationId xmlns:a16="http://schemas.microsoft.com/office/drawing/2014/main" id="{E3BF9076-72EF-9F81-E6B0-D56153CC07D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076802" y="6037746"/>
            <a:ext cx="593824" cy="593824"/>
          </a:xfrm>
          <a:prstGeom prst="rect">
            <a:avLst/>
          </a:prstGeom>
        </p:spPr>
      </p:pic>
    </p:spTree>
    <p:extLst>
      <p:ext uri="{BB962C8B-B14F-4D97-AF65-F5344CB8AC3E}">
        <p14:creationId xmlns:p14="http://schemas.microsoft.com/office/powerpoint/2010/main" val="301813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4" grpId="0" animBg="1"/>
      <p:bldP spid="15" grpId="0"/>
      <p:bldP spid="16"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Agrupar 41">
            <a:extLst>
              <a:ext uri="{FF2B5EF4-FFF2-40B4-BE49-F238E27FC236}">
                <a16:creationId xmlns:a16="http://schemas.microsoft.com/office/drawing/2014/main" id="{92887F17-E739-30EE-DCE5-075394A59E24}"/>
              </a:ext>
            </a:extLst>
          </p:cNvPr>
          <p:cNvGrpSpPr/>
          <p:nvPr/>
        </p:nvGrpSpPr>
        <p:grpSpPr>
          <a:xfrm>
            <a:off x="223284" y="807635"/>
            <a:ext cx="2441295" cy="5141755"/>
            <a:chOff x="223284" y="538700"/>
            <a:chExt cx="2441295" cy="5141755"/>
          </a:xfrm>
        </p:grpSpPr>
        <p:sp>
          <p:nvSpPr>
            <p:cNvPr id="7" name="Retângulo: Cantos Arredondados 6">
              <a:extLst>
                <a:ext uri="{FF2B5EF4-FFF2-40B4-BE49-F238E27FC236}">
                  <a16:creationId xmlns:a16="http://schemas.microsoft.com/office/drawing/2014/main" id="{E862B34E-080D-2A5E-E9A9-65C986D6B6FD}"/>
                </a:ext>
              </a:extLst>
            </p:cNvPr>
            <p:cNvSpPr/>
            <p:nvPr/>
          </p:nvSpPr>
          <p:spPr>
            <a:xfrm>
              <a:off x="223284" y="538700"/>
              <a:ext cx="2371060" cy="744279"/>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ETAPA 1</a:t>
              </a:r>
            </a:p>
            <a:p>
              <a:pPr algn="ctr"/>
              <a:r>
                <a:rPr lang="pt-BR" sz="1500" b="1" dirty="0">
                  <a:solidFill>
                    <a:schemeClr val="tx1"/>
                  </a:solidFill>
                </a:rPr>
                <a:t>Planejamento do processo do PMGIRS</a:t>
              </a:r>
            </a:p>
          </p:txBody>
        </p:sp>
        <p:sp>
          <p:nvSpPr>
            <p:cNvPr id="8" name="Retângulo: Cantos Arredondados 7">
              <a:extLst>
                <a:ext uri="{FF2B5EF4-FFF2-40B4-BE49-F238E27FC236}">
                  <a16:creationId xmlns:a16="http://schemas.microsoft.com/office/drawing/2014/main" id="{D62E0886-B1E8-3426-AEAA-08306F4A9CF0}"/>
                </a:ext>
              </a:extLst>
            </p:cNvPr>
            <p:cNvSpPr/>
            <p:nvPr/>
          </p:nvSpPr>
          <p:spPr>
            <a:xfrm>
              <a:off x="441251" y="1385756"/>
              <a:ext cx="1935125" cy="64504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dirty="0">
                  <a:solidFill>
                    <a:schemeClr val="tx1"/>
                  </a:solidFill>
                </a:rPr>
                <a:t>Reunião de partida</a:t>
              </a:r>
            </a:p>
          </p:txBody>
        </p:sp>
        <p:sp>
          <p:nvSpPr>
            <p:cNvPr id="9" name="Seta: para Baixo 8">
              <a:extLst>
                <a:ext uri="{FF2B5EF4-FFF2-40B4-BE49-F238E27FC236}">
                  <a16:creationId xmlns:a16="http://schemas.microsoft.com/office/drawing/2014/main" id="{B36B2357-03C0-1D6D-FE35-C0EA98BA21F7}"/>
                </a:ext>
              </a:extLst>
            </p:cNvPr>
            <p:cNvSpPr/>
            <p:nvPr/>
          </p:nvSpPr>
          <p:spPr>
            <a:xfrm>
              <a:off x="1249325" y="2212592"/>
              <a:ext cx="159488" cy="23391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Cantos Arredondados 9">
              <a:extLst>
                <a:ext uri="{FF2B5EF4-FFF2-40B4-BE49-F238E27FC236}">
                  <a16:creationId xmlns:a16="http://schemas.microsoft.com/office/drawing/2014/main" id="{FAD655E9-B7B7-17E7-2748-F3F165976FD8}"/>
                </a:ext>
              </a:extLst>
            </p:cNvPr>
            <p:cNvSpPr/>
            <p:nvPr/>
          </p:nvSpPr>
          <p:spPr>
            <a:xfrm>
              <a:off x="458941" y="2640462"/>
              <a:ext cx="2130075" cy="92326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dirty="0">
                  <a:solidFill>
                    <a:schemeClr val="tx1"/>
                  </a:solidFill>
                </a:rPr>
                <a:t>Identificação dos atores sociais do Grupo de Acompanhamento</a:t>
              </a:r>
            </a:p>
          </p:txBody>
        </p:sp>
        <p:sp>
          <p:nvSpPr>
            <p:cNvPr id="11" name="Retângulo 10">
              <a:extLst>
                <a:ext uri="{FF2B5EF4-FFF2-40B4-BE49-F238E27FC236}">
                  <a16:creationId xmlns:a16="http://schemas.microsoft.com/office/drawing/2014/main" id="{D2DA5918-DA62-1F63-06F4-CB56E56C0F71}"/>
                </a:ext>
              </a:extLst>
            </p:cNvPr>
            <p:cNvSpPr/>
            <p:nvPr/>
          </p:nvSpPr>
          <p:spPr>
            <a:xfrm>
              <a:off x="293518" y="3637663"/>
              <a:ext cx="2371061" cy="20427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dirty="0">
                  <a:solidFill>
                    <a:schemeClr val="tx1"/>
                  </a:solidFill>
                </a:rPr>
                <a:t>Trabalho de campo para mapeamento dos atores sociais e composição do Grupo de Acompanhamento (GA);</a:t>
              </a:r>
            </a:p>
            <a:p>
              <a:pPr algn="ctr">
                <a:buFont typeface="Arial" panose="020B0604020202020204" pitchFamily="34" charset="0"/>
                <a:buChar char="•"/>
              </a:pPr>
              <a:r>
                <a:rPr lang="pt-BR" sz="1200" dirty="0">
                  <a:solidFill>
                    <a:schemeClr val="tx1"/>
                  </a:solidFill>
                </a:rPr>
                <a:t>Definição territorial para mobilização social e definição das estratégias de comunicação social conforme realidade local</a:t>
              </a:r>
            </a:p>
            <a:p>
              <a:pPr algn="ctr">
                <a:buFont typeface="Arial" panose="020B0604020202020204" pitchFamily="34" charset="0"/>
                <a:buChar char="•"/>
              </a:pPr>
              <a:r>
                <a:rPr lang="pt-BR" sz="1200" dirty="0">
                  <a:solidFill>
                    <a:schemeClr val="tx1"/>
                  </a:solidFill>
                </a:rPr>
                <a:t>Publicação do Decreto de Formação do Grupo de Acompanhamento;</a:t>
              </a:r>
            </a:p>
          </p:txBody>
        </p:sp>
      </p:grpSp>
      <p:sp>
        <p:nvSpPr>
          <p:cNvPr id="15" name="Retângulo: Cantos Arredondados 14">
            <a:extLst>
              <a:ext uri="{FF2B5EF4-FFF2-40B4-BE49-F238E27FC236}">
                <a16:creationId xmlns:a16="http://schemas.microsoft.com/office/drawing/2014/main" id="{F0660AC4-808D-7106-E729-CF5BFA6259BF}"/>
              </a:ext>
            </a:extLst>
          </p:cNvPr>
          <p:cNvSpPr/>
          <p:nvPr/>
        </p:nvSpPr>
        <p:spPr>
          <a:xfrm>
            <a:off x="3591727" y="6255535"/>
            <a:ext cx="5127395" cy="48207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chemeClr val="tx1"/>
                </a:solidFill>
              </a:rPr>
              <a:t>Participação do Grupo de Acompanhamento PMGIRS</a:t>
            </a:r>
          </a:p>
        </p:txBody>
      </p:sp>
      <p:grpSp>
        <p:nvGrpSpPr>
          <p:cNvPr id="46" name="Agrupar 45">
            <a:extLst>
              <a:ext uri="{FF2B5EF4-FFF2-40B4-BE49-F238E27FC236}">
                <a16:creationId xmlns:a16="http://schemas.microsoft.com/office/drawing/2014/main" id="{FFA46224-0361-FDFB-439C-90BFA92C9D88}"/>
              </a:ext>
            </a:extLst>
          </p:cNvPr>
          <p:cNvGrpSpPr/>
          <p:nvPr/>
        </p:nvGrpSpPr>
        <p:grpSpPr>
          <a:xfrm>
            <a:off x="2894689" y="286108"/>
            <a:ext cx="3591171" cy="5698910"/>
            <a:chOff x="2894689" y="286108"/>
            <a:chExt cx="3591171" cy="5698910"/>
          </a:xfrm>
        </p:grpSpPr>
        <p:sp>
          <p:nvSpPr>
            <p:cNvPr id="18" name="Seta: para Baixo 17">
              <a:extLst>
                <a:ext uri="{FF2B5EF4-FFF2-40B4-BE49-F238E27FC236}">
                  <a16:creationId xmlns:a16="http://schemas.microsoft.com/office/drawing/2014/main" id="{C1C78A04-763D-2D60-3BD0-8C39B0447FEA}"/>
                </a:ext>
              </a:extLst>
            </p:cNvPr>
            <p:cNvSpPr/>
            <p:nvPr/>
          </p:nvSpPr>
          <p:spPr>
            <a:xfrm>
              <a:off x="3936741" y="4246802"/>
              <a:ext cx="159488" cy="23391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Cantos Arredondados 3">
              <a:extLst>
                <a:ext uri="{FF2B5EF4-FFF2-40B4-BE49-F238E27FC236}">
                  <a16:creationId xmlns:a16="http://schemas.microsoft.com/office/drawing/2014/main" id="{5F070950-436A-3A8D-4B14-B036B38121AE}"/>
                </a:ext>
              </a:extLst>
            </p:cNvPr>
            <p:cNvSpPr/>
            <p:nvPr/>
          </p:nvSpPr>
          <p:spPr>
            <a:xfrm>
              <a:off x="5110725" y="5324681"/>
              <a:ext cx="1372492" cy="66033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chemeClr val="tx1"/>
                  </a:solidFill>
                </a:rPr>
                <a:t>Oficinas públicas de diagnóstico</a:t>
              </a:r>
            </a:p>
          </p:txBody>
        </p:sp>
        <p:sp>
          <p:nvSpPr>
            <p:cNvPr id="5" name="Retângulo: Cantos Arredondados 4">
              <a:extLst>
                <a:ext uri="{FF2B5EF4-FFF2-40B4-BE49-F238E27FC236}">
                  <a16:creationId xmlns:a16="http://schemas.microsoft.com/office/drawing/2014/main" id="{E3AF254A-7F18-5916-ACD7-52C4657CE5F5}"/>
                </a:ext>
              </a:extLst>
            </p:cNvPr>
            <p:cNvSpPr/>
            <p:nvPr/>
          </p:nvSpPr>
          <p:spPr>
            <a:xfrm>
              <a:off x="4994674" y="3154319"/>
              <a:ext cx="1488542" cy="92326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chemeClr val="tx1"/>
                  </a:solidFill>
                </a:rPr>
                <a:t>Pesquisa popular sobre resíduos sólidos para composição do diagnóstico</a:t>
              </a:r>
            </a:p>
          </p:txBody>
        </p:sp>
        <p:sp>
          <p:nvSpPr>
            <p:cNvPr id="6" name="Retângulo: Cantos Arredondados 5">
              <a:extLst>
                <a:ext uri="{FF2B5EF4-FFF2-40B4-BE49-F238E27FC236}">
                  <a16:creationId xmlns:a16="http://schemas.microsoft.com/office/drawing/2014/main" id="{F15FF66E-DBB2-FC74-F978-E06EBE1D0FE7}"/>
                </a:ext>
              </a:extLst>
            </p:cNvPr>
            <p:cNvSpPr/>
            <p:nvPr/>
          </p:nvSpPr>
          <p:spPr>
            <a:xfrm>
              <a:off x="5039841" y="1227491"/>
              <a:ext cx="1446019" cy="58832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a:solidFill>
                    <a:schemeClr val="tx1"/>
                  </a:solidFill>
                </a:rPr>
                <a:t>1ª Reunião com GA para </a:t>
              </a:r>
              <a:r>
                <a:rPr lang="pt-BR" sz="1200" dirty="0">
                  <a:solidFill>
                    <a:schemeClr val="tx1"/>
                  </a:solidFill>
                </a:rPr>
                <a:t>apresentação</a:t>
              </a:r>
              <a:r>
                <a:rPr lang="pt-BR" sz="1100" dirty="0">
                  <a:solidFill>
                    <a:schemeClr val="tx1"/>
                  </a:solidFill>
                </a:rPr>
                <a:t> do Produto 1</a:t>
              </a:r>
            </a:p>
          </p:txBody>
        </p:sp>
        <p:sp>
          <p:nvSpPr>
            <p:cNvPr id="13" name="Retângulo: Cantos Arredondados 12">
              <a:extLst>
                <a:ext uri="{FF2B5EF4-FFF2-40B4-BE49-F238E27FC236}">
                  <a16:creationId xmlns:a16="http://schemas.microsoft.com/office/drawing/2014/main" id="{7BB552A0-107E-5E60-980F-40EF2B9948B5}"/>
                </a:ext>
              </a:extLst>
            </p:cNvPr>
            <p:cNvSpPr/>
            <p:nvPr/>
          </p:nvSpPr>
          <p:spPr>
            <a:xfrm>
              <a:off x="3229662" y="286108"/>
              <a:ext cx="1754367" cy="744279"/>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ETAPA 2</a:t>
              </a:r>
            </a:p>
            <a:p>
              <a:pPr algn="ctr"/>
              <a:r>
                <a:rPr lang="pt-BR" sz="1500" b="1" dirty="0">
                  <a:solidFill>
                    <a:schemeClr val="tx1"/>
                  </a:solidFill>
                </a:rPr>
                <a:t>Diagnóstico do PMGIRS</a:t>
              </a:r>
              <a:r>
                <a:rPr lang="pt-BR" sz="1600" b="1" dirty="0">
                  <a:solidFill>
                    <a:schemeClr val="tx1"/>
                  </a:solidFill>
                </a:rPr>
                <a:t> </a:t>
              </a:r>
            </a:p>
          </p:txBody>
        </p:sp>
        <p:sp>
          <p:nvSpPr>
            <p:cNvPr id="14" name="Retângulo 13">
              <a:extLst>
                <a:ext uri="{FF2B5EF4-FFF2-40B4-BE49-F238E27FC236}">
                  <a16:creationId xmlns:a16="http://schemas.microsoft.com/office/drawing/2014/main" id="{6E092D45-98B0-F883-EBE0-FCA11CE7FA47}"/>
                </a:ext>
              </a:extLst>
            </p:cNvPr>
            <p:cNvSpPr/>
            <p:nvPr/>
          </p:nvSpPr>
          <p:spPr>
            <a:xfrm>
              <a:off x="2894689" y="1369414"/>
              <a:ext cx="2240837" cy="16927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dirty="0">
                  <a:solidFill>
                    <a:schemeClr val="tx1"/>
                  </a:solidFill>
                </a:rPr>
                <a:t>Trabalho de campo para levantamento das informações sobre o Gerenciamento de Resíduos Sólidos no município;</a:t>
              </a:r>
            </a:p>
            <a:p>
              <a:pPr algn="ctr">
                <a:buFont typeface="Arial" panose="020B0604020202020204" pitchFamily="34" charset="0"/>
                <a:buChar char="•"/>
              </a:pPr>
              <a:r>
                <a:rPr lang="pt-BR" sz="1200" dirty="0">
                  <a:solidFill>
                    <a:schemeClr val="tx1"/>
                  </a:solidFill>
                </a:rPr>
                <a:t>Levantamento das legislações municipais</a:t>
              </a:r>
            </a:p>
            <a:p>
              <a:pPr algn="ctr">
                <a:buFont typeface="Arial" panose="020B0604020202020204" pitchFamily="34" charset="0"/>
                <a:buChar char="•"/>
              </a:pPr>
              <a:r>
                <a:rPr lang="pt-BR" sz="1200" dirty="0">
                  <a:solidFill>
                    <a:schemeClr val="tx1"/>
                  </a:solidFill>
                </a:rPr>
                <a:t>Levantamento dos dados secundários e caracterização municipal</a:t>
              </a:r>
            </a:p>
          </p:txBody>
        </p:sp>
        <p:sp>
          <p:nvSpPr>
            <p:cNvPr id="16" name="Seta: para Baixo 15">
              <a:extLst>
                <a:ext uri="{FF2B5EF4-FFF2-40B4-BE49-F238E27FC236}">
                  <a16:creationId xmlns:a16="http://schemas.microsoft.com/office/drawing/2014/main" id="{7D7CD8EB-ABD9-ED12-6B07-310371C20422}"/>
                </a:ext>
              </a:extLst>
            </p:cNvPr>
            <p:cNvSpPr/>
            <p:nvPr/>
          </p:nvSpPr>
          <p:spPr>
            <a:xfrm>
              <a:off x="3899501" y="3182647"/>
              <a:ext cx="159488" cy="23391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Retângulo 16">
              <a:extLst>
                <a:ext uri="{FF2B5EF4-FFF2-40B4-BE49-F238E27FC236}">
                  <a16:creationId xmlns:a16="http://schemas.microsoft.com/office/drawing/2014/main" id="{27293E8E-1592-B6D8-87EC-6181BFB34082}"/>
                </a:ext>
              </a:extLst>
            </p:cNvPr>
            <p:cNvSpPr/>
            <p:nvPr/>
          </p:nvSpPr>
          <p:spPr>
            <a:xfrm>
              <a:off x="3126001" y="3498562"/>
              <a:ext cx="1961690" cy="5542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dirty="0">
                  <a:solidFill>
                    <a:schemeClr val="tx1"/>
                  </a:solidFill>
                </a:rPr>
                <a:t>Diagnóstico municipal participativo</a:t>
              </a:r>
            </a:p>
          </p:txBody>
        </p:sp>
        <p:sp>
          <p:nvSpPr>
            <p:cNvPr id="19" name="Retângulo 18">
              <a:extLst>
                <a:ext uri="{FF2B5EF4-FFF2-40B4-BE49-F238E27FC236}">
                  <a16:creationId xmlns:a16="http://schemas.microsoft.com/office/drawing/2014/main" id="{7A85E17B-E38F-6F57-21CE-CB8EDFFF550C}"/>
                </a:ext>
              </a:extLst>
            </p:cNvPr>
            <p:cNvSpPr/>
            <p:nvPr/>
          </p:nvSpPr>
          <p:spPr>
            <a:xfrm>
              <a:off x="2950531" y="4519932"/>
              <a:ext cx="2493339" cy="59628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dirty="0">
                  <a:solidFill>
                    <a:schemeClr val="tx1"/>
                  </a:solidFill>
                </a:rPr>
                <a:t>Revisão pelo Grupo de Acompanhamento (GA)</a:t>
              </a:r>
            </a:p>
          </p:txBody>
        </p:sp>
        <p:sp>
          <p:nvSpPr>
            <p:cNvPr id="21" name="Retângulo 20">
              <a:extLst>
                <a:ext uri="{FF2B5EF4-FFF2-40B4-BE49-F238E27FC236}">
                  <a16:creationId xmlns:a16="http://schemas.microsoft.com/office/drawing/2014/main" id="{8C816501-93EC-0599-CA61-53448F4205A0}"/>
                </a:ext>
              </a:extLst>
            </p:cNvPr>
            <p:cNvSpPr/>
            <p:nvPr/>
          </p:nvSpPr>
          <p:spPr>
            <a:xfrm>
              <a:off x="3168531" y="5498781"/>
              <a:ext cx="2035199" cy="45433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dirty="0">
                  <a:solidFill>
                    <a:schemeClr val="tx1"/>
                  </a:solidFill>
                </a:rPr>
                <a:t>Adequações nos relatórios</a:t>
              </a:r>
            </a:p>
          </p:txBody>
        </p:sp>
        <p:sp>
          <p:nvSpPr>
            <p:cNvPr id="22" name="Seta: para Baixo 21">
              <a:extLst>
                <a:ext uri="{FF2B5EF4-FFF2-40B4-BE49-F238E27FC236}">
                  <a16:creationId xmlns:a16="http://schemas.microsoft.com/office/drawing/2014/main" id="{E2AFEE47-C1C9-918E-B779-C9E45A68F249}"/>
                </a:ext>
              </a:extLst>
            </p:cNvPr>
            <p:cNvSpPr/>
            <p:nvPr/>
          </p:nvSpPr>
          <p:spPr>
            <a:xfrm>
              <a:off x="3952696" y="5207723"/>
              <a:ext cx="159488" cy="23391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8" name="Agrupar 47">
            <a:extLst>
              <a:ext uri="{FF2B5EF4-FFF2-40B4-BE49-F238E27FC236}">
                <a16:creationId xmlns:a16="http://schemas.microsoft.com/office/drawing/2014/main" id="{B46AE1F1-7DB2-4419-E867-CDC5D97BAB3D}"/>
              </a:ext>
            </a:extLst>
          </p:cNvPr>
          <p:cNvGrpSpPr/>
          <p:nvPr/>
        </p:nvGrpSpPr>
        <p:grpSpPr>
          <a:xfrm>
            <a:off x="9210369" y="519746"/>
            <a:ext cx="2518172" cy="5107748"/>
            <a:chOff x="9210369" y="519746"/>
            <a:chExt cx="2518172" cy="5107748"/>
          </a:xfrm>
        </p:grpSpPr>
        <p:sp>
          <p:nvSpPr>
            <p:cNvPr id="34" name="Seta: para Baixo 33">
              <a:extLst>
                <a:ext uri="{FF2B5EF4-FFF2-40B4-BE49-F238E27FC236}">
                  <a16:creationId xmlns:a16="http://schemas.microsoft.com/office/drawing/2014/main" id="{4491C730-D2E1-9BD7-3822-CE081004469B}"/>
                </a:ext>
              </a:extLst>
            </p:cNvPr>
            <p:cNvSpPr/>
            <p:nvPr/>
          </p:nvSpPr>
          <p:spPr>
            <a:xfrm>
              <a:off x="10264842" y="2214373"/>
              <a:ext cx="159488" cy="23391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tângulo: Cantos Arredondados 31">
              <a:extLst>
                <a:ext uri="{FF2B5EF4-FFF2-40B4-BE49-F238E27FC236}">
                  <a16:creationId xmlns:a16="http://schemas.microsoft.com/office/drawing/2014/main" id="{7278C1A2-9ED3-59A8-0867-8427B5B11FCB}"/>
                </a:ext>
              </a:extLst>
            </p:cNvPr>
            <p:cNvSpPr/>
            <p:nvPr/>
          </p:nvSpPr>
          <p:spPr>
            <a:xfrm>
              <a:off x="9210369" y="519746"/>
              <a:ext cx="2518172" cy="75845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ETAPA 4</a:t>
              </a:r>
            </a:p>
            <a:p>
              <a:pPr algn="ctr"/>
              <a:r>
                <a:rPr lang="pt-BR" sz="1500" b="1" dirty="0">
                  <a:solidFill>
                    <a:schemeClr val="tx1"/>
                  </a:solidFill>
                </a:rPr>
                <a:t>Conclusão e monitoramento do </a:t>
              </a:r>
              <a:r>
                <a:rPr lang="pt-BR" sz="1600" b="1" dirty="0">
                  <a:solidFill>
                    <a:schemeClr val="tx1"/>
                  </a:solidFill>
                </a:rPr>
                <a:t>PMGIRS</a:t>
              </a:r>
            </a:p>
          </p:txBody>
        </p:sp>
        <p:sp>
          <p:nvSpPr>
            <p:cNvPr id="33" name="Retângulo 32">
              <a:extLst>
                <a:ext uri="{FF2B5EF4-FFF2-40B4-BE49-F238E27FC236}">
                  <a16:creationId xmlns:a16="http://schemas.microsoft.com/office/drawing/2014/main" id="{52824DF4-E3D9-131A-E9EF-7618CEEA0DA5}"/>
                </a:ext>
              </a:extLst>
            </p:cNvPr>
            <p:cNvSpPr/>
            <p:nvPr/>
          </p:nvSpPr>
          <p:spPr>
            <a:xfrm>
              <a:off x="9317664" y="1502684"/>
              <a:ext cx="2130075" cy="588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dirty="0">
                  <a:solidFill>
                    <a:schemeClr val="tx1"/>
                  </a:solidFill>
                </a:rPr>
                <a:t>Compatibilização dos produtos anteriores para versão preliminar</a:t>
              </a:r>
            </a:p>
          </p:txBody>
        </p:sp>
        <p:sp>
          <p:nvSpPr>
            <p:cNvPr id="35" name="Retângulo 34">
              <a:extLst>
                <a:ext uri="{FF2B5EF4-FFF2-40B4-BE49-F238E27FC236}">
                  <a16:creationId xmlns:a16="http://schemas.microsoft.com/office/drawing/2014/main" id="{88290C27-06B3-D977-73A4-36C3E941B809}"/>
                </a:ext>
              </a:extLst>
            </p:cNvPr>
            <p:cNvSpPr/>
            <p:nvPr/>
          </p:nvSpPr>
          <p:spPr>
            <a:xfrm>
              <a:off x="9314096" y="3489268"/>
              <a:ext cx="2130075" cy="588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dirty="0">
                  <a:solidFill>
                    <a:schemeClr val="tx1"/>
                  </a:solidFill>
                </a:rPr>
                <a:t>Adequações e elaboração da versão final do PMGIRS</a:t>
              </a:r>
            </a:p>
          </p:txBody>
        </p:sp>
        <p:sp>
          <p:nvSpPr>
            <p:cNvPr id="36" name="Retângulo 35">
              <a:extLst>
                <a:ext uri="{FF2B5EF4-FFF2-40B4-BE49-F238E27FC236}">
                  <a16:creationId xmlns:a16="http://schemas.microsoft.com/office/drawing/2014/main" id="{1EACD748-4EA4-5202-DE43-DC6B9B4B3814}"/>
                </a:ext>
              </a:extLst>
            </p:cNvPr>
            <p:cNvSpPr/>
            <p:nvPr/>
          </p:nvSpPr>
          <p:spPr>
            <a:xfrm>
              <a:off x="9314096" y="4302075"/>
              <a:ext cx="2274489" cy="3841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dirty="0">
                  <a:solidFill>
                    <a:schemeClr val="tx1"/>
                  </a:solidFill>
                </a:rPr>
                <a:t>Elaboração do Manual Operativo do PMGIRS</a:t>
              </a:r>
            </a:p>
          </p:txBody>
        </p:sp>
        <p:sp>
          <p:nvSpPr>
            <p:cNvPr id="37" name="Seta: para Baixo 36">
              <a:extLst>
                <a:ext uri="{FF2B5EF4-FFF2-40B4-BE49-F238E27FC236}">
                  <a16:creationId xmlns:a16="http://schemas.microsoft.com/office/drawing/2014/main" id="{B1E999CF-B81A-F1E7-264F-71EA2A315D39}"/>
                </a:ext>
              </a:extLst>
            </p:cNvPr>
            <p:cNvSpPr/>
            <p:nvPr/>
          </p:nvSpPr>
          <p:spPr>
            <a:xfrm>
              <a:off x="10247103" y="3175506"/>
              <a:ext cx="159488" cy="23391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9" name="Retângulo: Cantos Arredondados 38">
              <a:extLst>
                <a:ext uri="{FF2B5EF4-FFF2-40B4-BE49-F238E27FC236}">
                  <a16:creationId xmlns:a16="http://schemas.microsoft.com/office/drawing/2014/main" id="{61151A2A-6FEF-1132-8583-73B9AD457797}"/>
                </a:ext>
              </a:extLst>
            </p:cNvPr>
            <p:cNvSpPr/>
            <p:nvPr/>
          </p:nvSpPr>
          <p:spPr>
            <a:xfrm>
              <a:off x="9454703" y="2448289"/>
              <a:ext cx="1611339" cy="66033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chemeClr val="tx1"/>
                  </a:solidFill>
                </a:rPr>
                <a:t>Realização de consultas e Audiência públicas</a:t>
              </a:r>
            </a:p>
          </p:txBody>
        </p:sp>
        <p:sp>
          <p:nvSpPr>
            <p:cNvPr id="40" name="Retângulo: Cantos Arredondados 39">
              <a:extLst>
                <a:ext uri="{FF2B5EF4-FFF2-40B4-BE49-F238E27FC236}">
                  <a16:creationId xmlns:a16="http://schemas.microsoft.com/office/drawing/2014/main" id="{9F412CB2-3019-B293-5D57-7BC91A227E0B}"/>
                </a:ext>
              </a:extLst>
            </p:cNvPr>
            <p:cNvSpPr/>
            <p:nvPr/>
          </p:nvSpPr>
          <p:spPr>
            <a:xfrm>
              <a:off x="9570355" y="4967157"/>
              <a:ext cx="1611339" cy="66033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chemeClr val="tx1"/>
                  </a:solidFill>
                </a:rPr>
                <a:t>Solenidade de entrega do PMGIRS</a:t>
              </a:r>
            </a:p>
          </p:txBody>
        </p:sp>
      </p:grpSp>
      <p:grpSp>
        <p:nvGrpSpPr>
          <p:cNvPr id="47" name="Agrupar 46">
            <a:extLst>
              <a:ext uri="{FF2B5EF4-FFF2-40B4-BE49-F238E27FC236}">
                <a16:creationId xmlns:a16="http://schemas.microsoft.com/office/drawing/2014/main" id="{04283DC8-97D8-B4BE-BBDD-CC55BCCD1587}"/>
              </a:ext>
            </a:extLst>
          </p:cNvPr>
          <p:cNvGrpSpPr/>
          <p:nvPr/>
        </p:nvGrpSpPr>
        <p:grpSpPr>
          <a:xfrm>
            <a:off x="6444633" y="538700"/>
            <a:ext cx="2500857" cy="5196451"/>
            <a:chOff x="6444633" y="538700"/>
            <a:chExt cx="2500857" cy="5196451"/>
          </a:xfrm>
        </p:grpSpPr>
        <p:sp>
          <p:nvSpPr>
            <p:cNvPr id="25" name="Seta: para Baixo 24">
              <a:extLst>
                <a:ext uri="{FF2B5EF4-FFF2-40B4-BE49-F238E27FC236}">
                  <a16:creationId xmlns:a16="http://schemas.microsoft.com/office/drawing/2014/main" id="{E4923393-6229-10EA-6922-4FE1D4ABC259}"/>
                </a:ext>
              </a:extLst>
            </p:cNvPr>
            <p:cNvSpPr/>
            <p:nvPr/>
          </p:nvSpPr>
          <p:spPr>
            <a:xfrm>
              <a:off x="7581878" y="2200202"/>
              <a:ext cx="159488" cy="23391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Seta: para Baixo 26">
              <a:extLst>
                <a:ext uri="{FF2B5EF4-FFF2-40B4-BE49-F238E27FC236}">
                  <a16:creationId xmlns:a16="http://schemas.microsoft.com/office/drawing/2014/main" id="{1DBA2CF3-D501-85AA-3966-B07F74A4BA34}"/>
                </a:ext>
              </a:extLst>
            </p:cNvPr>
            <p:cNvSpPr/>
            <p:nvPr/>
          </p:nvSpPr>
          <p:spPr>
            <a:xfrm>
              <a:off x="7614618" y="3168546"/>
              <a:ext cx="159488" cy="23391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Cantos Arredondados 22">
              <a:extLst>
                <a:ext uri="{FF2B5EF4-FFF2-40B4-BE49-F238E27FC236}">
                  <a16:creationId xmlns:a16="http://schemas.microsoft.com/office/drawing/2014/main" id="{A56D0FAF-D4CA-4E71-5C63-2D176D5803E1}"/>
                </a:ext>
              </a:extLst>
            </p:cNvPr>
            <p:cNvSpPr/>
            <p:nvPr/>
          </p:nvSpPr>
          <p:spPr>
            <a:xfrm>
              <a:off x="6574430" y="538700"/>
              <a:ext cx="2371060" cy="744279"/>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ETAPA 3</a:t>
              </a:r>
            </a:p>
            <a:p>
              <a:pPr algn="ctr"/>
              <a:r>
                <a:rPr lang="pt-BR" sz="1500" b="1" dirty="0">
                  <a:solidFill>
                    <a:schemeClr val="tx1"/>
                  </a:solidFill>
                </a:rPr>
                <a:t>Cenários de demandas e proposições</a:t>
              </a:r>
              <a:r>
                <a:rPr lang="pt-BR" sz="1600" b="1" dirty="0">
                  <a:solidFill>
                    <a:schemeClr val="tx1"/>
                  </a:solidFill>
                </a:rPr>
                <a:t> </a:t>
              </a:r>
            </a:p>
          </p:txBody>
        </p:sp>
        <p:sp>
          <p:nvSpPr>
            <p:cNvPr id="24" name="Retângulo 23">
              <a:extLst>
                <a:ext uri="{FF2B5EF4-FFF2-40B4-BE49-F238E27FC236}">
                  <a16:creationId xmlns:a16="http://schemas.microsoft.com/office/drawing/2014/main" id="{011827FA-9442-AB3C-9DE1-A957511A842D}"/>
                </a:ext>
              </a:extLst>
            </p:cNvPr>
            <p:cNvSpPr/>
            <p:nvPr/>
          </p:nvSpPr>
          <p:spPr>
            <a:xfrm>
              <a:off x="6634700" y="1488513"/>
              <a:ext cx="2130075" cy="588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dirty="0">
                  <a:solidFill>
                    <a:schemeClr val="tx1"/>
                  </a:solidFill>
                </a:rPr>
                <a:t>Elaboração dos cenários de evolução</a:t>
              </a:r>
            </a:p>
          </p:txBody>
        </p:sp>
        <p:sp>
          <p:nvSpPr>
            <p:cNvPr id="26" name="Retângulo 25">
              <a:extLst>
                <a:ext uri="{FF2B5EF4-FFF2-40B4-BE49-F238E27FC236}">
                  <a16:creationId xmlns:a16="http://schemas.microsoft.com/office/drawing/2014/main" id="{7B1D7B35-D85D-CC7E-F5B3-A9BA5CCE9F94}"/>
                </a:ext>
              </a:extLst>
            </p:cNvPr>
            <p:cNvSpPr/>
            <p:nvPr/>
          </p:nvSpPr>
          <p:spPr>
            <a:xfrm>
              <a:off x="6698457" y="2484440"/>
              <a:ext cx="2130075" cy="588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dirty="0">
                  <a:solidFill>
                    <a:schemeClr val="tx1"/>
                  </a:solidFill>
                </a:rPr>
                <a:t>Planejamento dos projetos e ações</a:t>
              </a:r>
            </a:p>
          </p:txBody>
        </p:sp>
        <p:sp>
          <p:nvSpPr>
            <p:cNvPr id="28" name="Retângulo 27">
              <a:extLst>
                <a:ext uri="{FF2B5EF4-FFF2-40B4-BE49-F238E27FC236}">
                  <a16:creationId xmlns:a16="http://schemas.microsoft.com/office/drawing/2014/main" id="{FF3C80B0-E5B9-F5C3-099A-CA0762C3B0B0}"/>
                </a:ext>
              </a:extLst>
            </p:cNvPr>
            <p:cNvSpPr/>
            <p:nvPr/>
          </p:nvSpPr>
          <p:spPr>
            <a:xfrm>
              <a:off x="6758728" y="3475097"/>
              <a:ext cx="2130075" cy="588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dirty="0">
                  <a:solidFill>
                    <a:schemeClr val="tx1"/>
                  </a:solidFill>
                </a:rPr>
                <a:t>Tecnologias para gestão de resíduos</a:t>
              </a:r>
            </a:p>
          </p:txBody>
        </p:sp>
        <p:sp>
          <p:nvSpPr>
            <p:cNvPr id="29" name="Retângulo 28">
              <a:extLst>
                <a:ext uri="{FF2B5EF4-FFF2-40B4-BE49-F238E27FC236}">
                  <a16:creationId xmlns:a16="http://schemas.microsoft.com/office/drawing/2014/main" id="{E023CE93-F791-9DF0-4F7E-DCD8C6359F65}"/>
                </a:ext>
              </a:extLst>
            </p:cNvPr>
            <p:cNvSpPr/>
            <p:nvPr/>
          </p:nvSpPr>
          <p:spPr>
            <a:xfrm>
              <a:off x="6444633" y="4421973"/>
              <a:ext cx="2274489" cy="3841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dirty="0">
                  <a:solidFill>
                    <a:schemeClr val="tx1"/>
                  </a:solidFill>
                </a:rPr>
                <a:t>Projeções populacionais e de geração de resíduos no território</a:t>
              </a:r>
            </a:p>
          </p:txBody>
        </p:sp>
        <p:sp>
          <p:nvSpPr>
            <p:cNvPr id="38" name="Retângulo: Cantos Arredondados 37">
              <a:extLst>
                <a:ext uri="{FF2B5EF4-FFF2-40B4-BE49-F238E27FC236}">
                  <a16:creationId xmlns:a16="http://schemas.microsoft.com/office/drawing/2014/main" id="{6A2B8474-DB9E-C678-8A3E-D71019B5A1D8}"/>
                </a:ext>
              </a:extLst>
            </p:cNvPr>
            <p:cNvSpPr/>
            <p:nvPr/>
          </p:nvSpPr>
          <p:spPr>
            <a:xfrm>
              <a:off x="7055120" y="5074814"/>
              <a:ext cx="1372492" cy="66033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chemeClr val="tx1"/>
                  </a:solidFill>
                </a:rPr>
                <a:t>Oficina pública de Prognóstico</a:t>
              </a:r>
            </a:p>
          </p:txBody>
        </p:sp>
        <p:sp>
          <p:nvSpPr>
            <p:cNvPr id="41" name="Seta: para Baixo 40">
              <a:extLst>
                <a:ext uri="{FF2B5EF4-FFF2-40B4-BE49-F238E27FC236}">
                  <a16:creationId xmlns:a16="http://schemas.microsoft.com/office/drawing/2014/main" id="{27A8F45B-DA49-FCC2-DC96-48F3AADBD105}"/>
                </a:ext>
              </a:extLst>
            </p:cNvPr>
            <p:cNvSpPr/>
            <p:nvPr/>
          </p:nvSpPr>
          <p:spPr>
            <a:xfrm>
              <a:off x="7661622" y="4146844"/>
              <a:ext cx="159488" cy="23391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27539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1"/>
            <p:extLst>
              <p:ext uri="{D42A27DB-BD31-4B8C-83A1-F6EECF244321}">
                <p14:modId xmlns:p14="http://schemas.microsoft.com/office/powerpoint/2010/main" val="2543446160"/>
              </p:ext>
            </p:extLst>
          </p:nvPr>
        </p:nvGraphicFramePr>
        <p:xfrm>
          <a:off x="0" y="1712962"/>
          <a:ext cx="121920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7411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BE781-B028-EA91-02D1-BE81C569BE4A}"/>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D323D7BA-4DC3-6985-269D-DF4D36C197B7}"/>
              </a:ext>
            </a:extLst>
          </p:cNvPr>
          <p:cNvGraphicFramePr/>
          <p:nvPr>
            <p:extLst>
              <p:ext uri="{D42A27DB-BD31-4B8C-83A1-F6EECF244321}">
                <p14:modId xmlns:p14="http://schemas.microsoft.com/office/powerpoint/2010/main" val="1301060945"/>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ângulo 1">
            <a:extLst>
              <a:ext uri="{FF2B5EF4-FFF2-40B4-BE49-F238E27FC236}">
                <a16:creationId xmlns:a16="http://schemas.microsoft.com/office/drawing/2014/main" id="{9BF75C5B-F0F6-521D-BB2B-23289D545436}"/>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dirty="0"/>
              <a:t>Conteúdo</a:t>
            </a:r>
          </a:p>
        </p:txBody>
      </p:sp>
      <p:pic>
        <p:nvPicPr>
          <p:cNvPr id="6" name="Gráfico 5" descr="Papel com preenchimento sólido">
            <a:extLst>
              <a:ext uri="{FF2B5EF4-FFF2-40B4-BE49-F238E27FC236}">
                <a16:creationId xmlns:a16="http://schemas.microsoft.com/office/drawing/2014/main" id="{A8CDAA3C-A693-23D1-A03F-D2198705F5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04" y="2233105"/>
            <a:ext cx="4346989" cy="4346989"/>
          </a:xfrm>
          <a:prstGeom prst="rect">
            <a:avLst/>
          </a:prstGeom>
        </p:spPr>
      </p:pic>
      <p:sp>
        <p:nvSpPr>
          <p:cNvPr id="7" name="CaixaDeTexto 6">
            <a:extLst>
              <a:ext uri="{FF2B5EF4-FFF2-40B4-BE49-F238E27FC236}">
                <a16:creationId xmlns:a16="http://schemas.microsoft.com/office/drawing/2014/main" id="{BFA426CA-65EB-AF3B-5AC5-FAC42068EA59}"/>
              </a:ext>
            </a:extLst>
          </p:cNvPr>
          <p:cNvSpPr txBox="1"/>
          <p:nvPr/>
        </p:nvSpPr>
        <p:spPr>
          <a:xfrm>
            <a:off x="1179304" y="4083007"/>
            <a:ext cx="2187388" cy="400110"/>
          </a:xfrm>
          <a:prstGeom prst="rect">
            <a:avLst/>
          </a:prstGeom>
          <a:noFill/>
        </p:spPr>
        <p:txBody>
          <a:bodyPr wrap="square" rtlCol="0">
            <a:spAutoFit/>
          </a:bodyPr>
          <a:lstStyle/>
          <a:p>
            <a:r>
              <a:rPr lang="pt-BR" sz="2000" b="1" dirty="0"/>
              <a:t>APRESENTAÇÃO</a:t>
            </a:r>
          </a:p>
        </p:txBody>
      </p:sp>
      <p:sp>
        <p:nvSpPr>
          <p:cNvPr id="8" name="CaixaDeTexto 7">
            <a:extLst>
              <a:ext uri="{FF2B5EF4-FFF2-40B4-BE49-F238E27FC236}">
                <a16:creationId xmlns:a16="http://schemas.microsoft.com/office/drawing/2014/main" id="{B75A3824-5085-54EE-8B6E-7E03B61632D4}"/>
              </a:ext>
            </a:extLst>
          </p:cNvPr>
          <p:cNvSpPr txBox="1"/>
          <p:nvPr/>
        </p:nvSpPr>
        <p:spPr>
          <a:xfrm>
            <a:off x="3989297" y="2470233"/>
            <a:ext cx="7512423" cy="1200329"/>
          </a:xfrm>
          <a:prstGeom prst="rect">
            <a:avLst/>
          </a:prstGeom>
          <a:noFill/>
        </p:spPr>
        <p:txBody>
          <a:bodyPr wrap="square" rtlCol="0">
            <a:spAutoFit/>
          </a:bodyPr>
          <a:lstStyle/>
          <a:p>
            <a:r>
              <a:rPr lang="pt-BR" sz="2400" dirty="0"/>
              <a:t>Relacionar o contexto da elaboração do PGIRS, aspectos norteadores, equipe responsável, período de elaboração e outros.</a:t>
            </a:r>
          </a:p>
        </p:txBody>
      </p:sp>
      <p:pic>
        <p:nvPicPr>
          <p:cNvPr id="15" name="Imagem 14">
            <a:extLst>
              <a:ext uri="{FF2B5EF4-FFF2-40B4-BE49-F238E27FC236}">
                <a16:creationId xmlns:a16="http://schemas.microsoft.com/office/drawing/2014/main" id="{28AE887B-6E37-9DC0-F6A6-8DEF57C05E86}"/>
              </a:ext>
            </a:extLst>
          </p:cNvPr>
          <p:cNvPicPr>
            <a:picLocks noChangeAspect="1"/>
          </p:cNvPicPr>
          <p:nvPr/>
        </p:nvPicPr>
        <p:blipFill>
          <a:blip r:embed="rId9"/>
          <a:stretch>
            <a:fillRect/>
          </a:stretch>
        </p:blipFill>
        <p:spPr>
          <a:xfrm>
            <a:off x="7745509" y="3670562"/>
            <a:ext cx="2719780" cy="2909532"/>
          </a:xfrm>
          <a:prstGeom prst="rect">
            <a:avLst/>
          </a:prstGeom>
        </p:spPr>
      </p:pic>
    </p:spTree>
    <p:extLst>
      <p:ext uri="{BB962C8B-B14F-4D97-AF65-F5344CB8AC3E}">
        <p14:creationId xmlns:p14="http://schemas.microsoft.com/office/powerpoint/2010/main" val="696888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C4677-67F9-6824-B365-70FADD225809}"/>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906C9093-6853-C0F9-5E1F-C97593A653B5}"/>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ângulo 1">
            <a:extLst>
              <a:ext uri="{FF2B5EF4-FFF2-40B4-BE49-F238E27FC236}">
                <a16:creationId xmlns:a16="http://schemas.microsoft.com/office/drawing/2014/main" id="{F21FBBD0-F504-97DD-7A53-4DA87CF20043}"/>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dirty="0"/>
              <a:t>Conteúdo</a:t>
            </a:r>
          </a:p>
        </p:txBody>
      </p:sp>
      <p:pic>
        <p:nvPicPr>
          <p:cNvPr id="6" name="Gráfico 5" descr="Papel com preenchimento sólido">
            <a:extLst>
              <a:ext uri="{FF2B5EF4-FFF2-40B4-BE49-F238E27FC236}">
                <a16:creationId xmlns:a16="http://schemas.microsoft.com/office/drawing/2014/main" id="{5B10AB23-DDBA-D7D8-BF47-EE137E0538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04" y="2233105"/>
            <a:ext cx="4346989" cy="4346989"/>
          </a:xfrm>
          <a:prstGeom prst="rect">
            <a:avLst/>
          </a:prstGeom>
        </p:spPr>
      </p:pic>
      <p:sp>
        <p:nvSpPr>
          <p:cNvPr id="7" name="CaixaDeTexto 6">
            <a:extLst>
              <a:ext uri="{FF2B5EF4-FFF2-40B4-BE49-F238E27FC236}">
                <a16:creationId xmlns:a16="http://schemas.microsoft.com/office/drawing/2014/main" id="{1D7735BA-2D46-868C-429E-C7B54ED42C31}"/>
              </a:ext>
            </a:extLst>
          </p:cNvPr>
          <p:cNvSpPr txBox="1"/>
          <p:nvPr/>
        </p:nvSpPr>
        <p:spPr>
          <a:xfrm>
            <a:off x="1179304" y="4083007"/>
            <a:ext cx="2187388" cy="707886"/>
          </a:xfrm>
          <a:prstGeom prst="rect">
            <a:avLst/>
          </a:prstGeom>
          <a:noFill/>
        </p:spPr>
        <p:txBody>
          <a:bodyPr wrap="square" rtlCol="0">
            <a:spAutoFit/>
          </a:bodyPr>
          <a:lstStyle/>
          <a:p>
            <a:pPr algn="ctr"/>
            <a:r>
              <a:rPr lang="pt-BR" sz="2000" b="1" dirty="0"/>
              <a:t>DEFINIÇÃO DO PLANEJAMENTO</a:t>
            </a:r>
          </a:p>
        </p:txBody>
      </p:sp>
      <p:sp>
        <p:nvSpPr>
          <p:cNvPr id="8" name="CaixaDeTexto 7">
            <a:extLst>
              <a:ext uri="{FF2B5EF4-FFF2-40B4-BE49-F238E27FC236}">
                <a16:creationId xmlns:a16="http://schemas.microsoft.com/office/drawing/2014/main" id="{609B9FF7-B220-CCD7-3E0D-96053AB8FC05}"/>
              </a:ext>
            </a:extLst>
          </p:cNvPr>
          <p:cNvSpPr txBox="1"/>
          <p:nvPr/>
        </p:nvSpPr>
        <p:spPr>
          <a:xfrm>
            <a:off x="3848516" y="2689465"/>
            <a:ext cx="6643765" cy="3477875"/>
          </a:xfrm>
          <a:prstGeom prst="rect">
            <a:avLst/>
          </a:prstGeom>
          <a:noFill/>
        </p:spPr>
        <p:txBody>
          <a:bodyPr wrap="square" rtlCol="0">
            <a:spAutoFit/>
          </a:bodyPr>
          <a:lstStyle/>
          <a:p>
            <a:pPr marL="342900" indent="-342900" algn="just">
              <a:buFont typeface="Wingdings" panose="05000000000000000000" pitchFamily="2" charset="2"/>
              <a:buChar char="ü"/>
            </a:pPr>
            <a:r>
              <a:rPr lang="pt-BR" sz="2200" dirty="0"/>
              <a:t>Descrição do método de obtenção, análise e validação dos dados sobre os resíduos;</a:t>
            </a:r>
          </a:p>
          <a:p>
            <a:pPr marL="342900" indent="-342900" algn="just">
              <a:buFont typeface="Wingdings" panose="05000000000000000000" pitchFamily="2" charset="2"/>
              <a:buChar char="ü"/>
            </a:pPr>
            <a:r>
              <a:rPr lang="pt-BR" sz="2200" b="1" dirty="0"/>
              <a:t>Formação e atuação da equipe técnica </a:t>
            </a:r>
            <a:r>
              <a:rPr lang="pt-BR" sz="2200" dirty="0"/>
              <a:t>designada para o diagnóstico do PGIRS;</a:t>
            </a:r>
          </a:p>
          <a:p>
            <a:pPr marL="342900" indent="-342900" algn="just">
              <a:buFont typeface="Wingdings" panose="05000000000000000000" pitchFamily="2" charset="2"/>
              <a:buChar char="ü"/>
            </a:pPr>
            <a:r>
              <a:rPr lang="pt-BR" sz="2200" b="1" dirty="0"/>
              <a:t>Cronograma das ações para elaboração </a:t>
            </a:r>
            <a:r>
              <a:rPr lang="pt-BR" sz="2200" dirty="0"/>
              <a:t>do Plano;</a:t>
            </a:r>
          </a:p>
          <a:p>
            <a:pPr marL="342900" indent="-342900" algn="just">
              <a:buFont typeface="Wingdings" panose="05000000000000000000" pitchFamily="2" charset="2"/>
              <a:buChar char="ü"/>
            </a:pPr>
            <a:r>
              <a:rPr lang="pt-BR" sz="2200" b="1" dirty="0"/>
              <a:t>Definição das unidades territoriais de análise e planejamento </a:t>
            </a:r>
            <a:r>
              <a:rPr lang="pt-BR" sz="2200" dirty="0"/>
              <a:t>(abrangência do PGIRS);</a:t>
            </a:r>
          </a:p>
          <a:p>
            <a:pPr marL="342900" indent="-342900" algn="just">
              <a:buFont typeface="Wingdings" panose="05000000000000000000" pitchFamily="2" charset="2"/>
              <a:buChar char="ü"/>
            </a:pPr>
            <a:r>
              <a:rPr lang="pt-BR" sz="2200" b="1" dirty="0"/>
              <a:t>Atores envolvidos</a:t>
            </a:r>
            <a:r>
              <a:rPr lang="pt-BR" sz="2200" dirty="0"/>
              <a:t>;</a:t>
            </a:r>
          </a:p>
          <a:p>
            <a:pPr marL="342900" indent="-342900" algn="just">
              <a:buFont typeface="Wingdings" panose="05000000000000000000" pitchFamily="2" charset="2"/>
              <a:buChar char="ü"/>
            </a:pPr>
            <a:r>
              <a:rPr lang="pt-BR" sz="2200" b="1" dirty="0"/>
              <a:t>Meios de comunicação e mobilização social</a:t>
            </a:r>
            <a:r>
              <a:rPr lang="pt-BR" sz="2200" dirty="0"/>
              <a:t>;</a:t>
            </a:r>
          </a:p>
          <a:p>
            <a:pPr marL="342900" indent="-342900" algn="just">
              <a:buFont typeface="Wingdings" panose="05000000000000000000" pitchFamily="2" charset="2"/>
              <a:buChar char="ü"/>
            </a:pPr>
            <a:r>
              <a:rPr lang="pt-BR" sz="2200" dirty="0"/>
              <a:t>Definição das linhas e limites de atuação do Plano</a:t>
            </a:r>
          </a:p>
        </p:txBody>
      </p:sp>
      <p:grpSp>
        <p:nvGrpSpPr>
          <p:cNvPr id="9" name="Agrupar 8">
            <a:extLst>
              <a:ext uri="{FF2B5EF4-FFF2-40B4-BE49-F238E27FC236}">
                <a16:creationId xmlns:a16="http://schemas.microsoft.com/office/drawing/2014/main" id="{C5F0BF50-4A6D-5293-CAD4-60E563AD41AF}"/>
              </a:ext>
            </a:extLst>
          </p:cNvPr>
          <p:cNvGrpSpPr/>
          <p:nvPr/>
        </p:nvGrpSpPr>
        <p:grpSpPr>
          <a:xfrm>
            <a:off x="10126963" y="4195484"/>
            <a:ext cx="2004934" cy="2840970"/>
            <a:chOff x="9894304" y="3937171"/>
            <a:chExt cx="2253004" cy="3099283"/>
          </a:xfrm>
        </p:grpSpPr>
        <p:pic>
          <p:nvPicPr>
            <p:cNvPr id="3" name="Gráfico 2" descr="Presentation with Checklist">
              <a:extLst>
                <a:ext uri="{FF2B5EF4-FFF2-40B4-BE49-F238E27FC236}">
                  <a16:creationId xmlns:a16="http://schemas.microsoft.com/office/drawing/2014/main" id="{CDD16596-8347-1049-9C39-4D56D37A53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42580" y="3937171"/>
              <a:ext cx="1604728" cy="1604727"/>
            </a:xfrm>
            <a:prstGeom prst="rect">
              <a:avLst/>
            </a:prstGeom>
          </p:spPr>
        </p:pic>
        <p:pic>
          <p:nvPicPr>
            <p:cNvPr id="4" name="Gráfico 3" descr="Board Room">
              <a:extLst>
                <a:ext uri="{FF2B5EF4-FFF2-40B4-BE49-F238E27FC236}">
                  <a16:creationId xmlns:a16="http://schemas.microsoft.com/office/drawing/2014/main" id="{E74A3043-6611-D33F-F193-7E7777776E7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94304" y="4923435"/>
              <a:ext cx="2113019" cy="2113019"/>
            </a:xfrm>
            <a:prstGeom prst="rect">
              <a:avLst/>
            </a:prstGeom>
          </p:spPr>
        </p:pic>
      </p:grpSp>
    </p:spTree>
    <p:extLst>
      <p:ext uri="{BB962C8B-B14F-4D97-AF65-F5344CB8AC3E}">
        <p14:creationId xmlns:p14="http://schemas.microsoft.com/office/powerpoint/2010/main" val="3225753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5987E-D991-01E8-9C9A-6CD9C55317C5}"/>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97C5DAF5-DC1D-142A-86EB-8614E6B10E8B}"/>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ângulo 1">
            <a:extLst>
              <a:ext uri="{FF2B5EF4-FFF2-40B4-BE49-F238E27FC236}">
                <a16:creationId xmlns:a16="http://schemas.microsoft.com/office/drawing/2014/main" id="{3AF2EA4F-6570-517F-F239-0AD17D33C131}"/>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dirty="0"/>
              <a:t>Conteúdo</a:t>
            </a:r>
          </a:p>
        </p:txBody>
      </p:sp>
      <p:pic>
        <p:nvPicPr>
          <p:cNvPr id="6" name="Gráfico 5" descr="Papel com preenchimento sólido">
            <a:extLst>
              <a:ext uri="{FF2B5EF4-FFF2-40B4-BE49-F238E27FC236}">
                <a16:creationId xmlns:a16="http://schemas.microsoft.com/office/drawing/2014/main" id="{F96332CB-1015-5A4F-CD51-8CFC55C8D9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04" y="2233105"/>
            <a:ext cx="4346989" cy="4346989"/>
          </a:xfrm>
          <a:prstGeom prst="rect">
            <a:avLst/>
          </a:prstGeom>
        </p:spPr>
      </p:pic>
      <p:sp>
        <p:nvSpPr>
          <p:cNvPr id="7" name="CaixaDeTexto 6">
            <a:extLst>
              <a:ext uri="{FF2B5EF4-FFF2-40B4-BE49-F238E27FC236}">
                <a16:creationId xmlns:a16="http://schemas.microsoft.com/office/drawing/2014/main" id="{FED34A0E-C1E2-745D-BE74-2FF1C91903ED}"/>
              </a:ext>
            </a:extLst>
          </p:cNvPr>
          <p:cNvSpPr txBox="1"/>
          <p:nvPr/>
        </p:nvSpPr>
        <p:spPr>
          <a:xfrm>
            <a:off x="1179304" y="4083007"/>
            <a:ext cx="2187388" cy="1015663"/>
          </a:xfrm>
          <a:prstGeom prst="rect">
            <a:avLst/>
          </a:prstGeom>
          <a:noFill/>
        </p:spPr>
        <p:txBody>
          <a:bodyPr wrap="square" rtlCol="0">
            <a:spAutoFit/>
          </a:bodyPr>
          <a:lstStyle/>
          <a:p>
            <a:pPr algn="ctr"/>
            <a:r>
              <a:rPr lang="pt-BR" sz="2000" b="1" dirty="0"/>
              <a:t>CARACTERÍSTICAS GERAIS DO MUNICÍPIO</a:t>
            </a:r>
          </a:p>
        </p:txBody>
      </p:sp>
      <p:sp>
        <p:nvSpPr>
          <p:cNvPr id="8" name="CaixaDeTexto 7">
            <a:extLst>
              <a:ext uri="{FF2B5EF4-FFF2-40B4-BE49-F238E27FC236}">
                <a16:creationId xmlns:a16="http://schemas.microsoft.com/office/drawing/2014/main" id="{AF374BDF-746B-50CB-AC29-41BAD486C5D6}"/>
              </a:ext>
            </a:extLst>
          </p:cNvPr>
          <p:cNvSpPr txBox="1"/>
          <p:nvPr/>
        </p:nvSpPr>
        <p:spPr>
          <a:xfrm>
            <a:off x="3711395" y="2373458"/>
            <a:ext cx="7602070" cy="3785652"/>
          </a:xfrm>
          <a:prstGeom prst="rect">
            <a:avLst/>
          </a:prstGeom>
          <a:noFill/>
        </p:spPr>
        <p:txBody>
          <a:bodyPr wrap="square" rtlCol="0">
            <a:spAutoFit/>
          </a:bodyPr>
          <a:lstStyle/>
          <a:p>
            <a:r>
              <a:rPr lang="pt-BR" sz="2000" dirty="0"/>
              <a:t>Aspectos relacionados às características gerais do município</a:t>
            </a:r>
          </a:p>
          <a:p>
            <a:pPr marL="285750" indent="-285750">
              <a:buFont typeface="Arial" panose="020B0604020202020204" pitchFamily="34" charset="0"/>
              <a:buChar char="•"/>
            </a:pPr>
            <a:r>
              <a:rPr lang="pt-BR" sz="2000" dirty="0"/>
              <a:t>Localização, organização do território, população;</a:t>
            </a:r>
          </a:p>
          <a:p>
            <a:pPr marL="285750" indent="-285750">
              <a:buFont typeface="Arial" panose="020B0604020202020204" pitchFamily="34" charset="0"/>
              <a:buChar char="•"/>
            </a:pPr>
            <a:r>
              <a:rPr lang="pt-BR" sz="2000" dirty="0"/>
              <a:t>Área territorial, municípios vizinhos, vias de acesso rodoviário, distância da capital;</a:t>
            </a:r>
          </a:p>
          <a:p>
            <a:pPr marL="285750" indent="-285750">
              <a:buFont typeface="Arial" panose="020B0604020202020204" pitchFamily="34" charset="0"/>
              <a:buChar char="•"/>
            </a:pPr>
            <a:r>
              <a:rPr lang="pt-BR" sz="2000" dirty="0"/>
              <a:t>Atividades econômicas predominantes;</a:t>
            </a:r>
          </a:p>
          <a:p>
            <a:pPr marL="285750" indent="-285750">
              <a:buFont typeface="Arial" panose="020B0604020202020204" pitchFamily="34" charset="0"/>
              <a:buChar char="•"/>
            </a:pPr>
            <a:r>
              <a:rPr lang="pt-BR" sz="2000" dirty="0"/>
              <a:t>Meio físico (relevo, clima, solo, águas e vegetação)</a:t>
            </a:r>
          </a:p>
          <a:p>
            <a:pPr marL="285750" indent="-285750">
              <a:buFont typeface="Arial" panose="020B0604020202020204" pitchFamily="34" charset="0"/>
              <a:buChar char="•"/>
            </a:pPr>
            <a:r>
              <a:rPr lang="pt-BR" sz="2000" dirty="0"/>
              <a:t>Meio biótico (vegetação e áreas protegidas)</a:t>
            </a:r>
          </a:p>
          <a:p>
            <a:pPr marL="285750" indent="-285750">
              <a:buFont typeface="Arial" panose="020B0604020202020204" pitchFamily="34" charset="0"/>
              <a:buChar char="•"/>
            </a:pPr>
            <a:r>
              <a:rPr lang="pt-BR" sz="2000" dirty="0"/>
              <a:t>Características demográficas e socioeconômicas;</a:t>
            </a:r>
          </a:p>
          <a:p>
            <a:pPr marL="285750" indent="-285750">
              <a:buFont typeface="Arial" panose="020B0604020202020204" pitchFamily="34" charset="0"/>
              <a:buChar char="•"/>
            </a:pPr>
            <a:r>
              <a:rPr lang="pt-BR" sz="2000" dirty="0"/>
              <a:t>Instrumentos legais (federal, estadual e municipal)</a:t>
            </a:r>
          </a:p>
          <a:p>
            <a:pPr marL="285750" indent="-285750">
              <a:buFont typeface="Arial" panose="020B0604020202020204" pitchFamily="34" charset="0"/>
              <a:buChar char="•"/>
            </a:pPr>
            <a:r>
              <a:rPr lang="pt-BR" sz="2000" dirty="0"/>
              <a:t>Dos planos existentes (Plano Diretor, Uso e ocupação do solo, zoneamento)</a:t>
            </a:r>
          </a:p>
          <a:p>
            <a:pPr marL="285750" indent="-285750">
              <a:buFont typeface="Arial" panose="020B0604020202020204" pitchFamily="34" charset="0"/>
              <a:buChar char="•"/>
            </a:pPr>
            <a:r>
              <a:rPr lang="pt-BR" sz="2000" dirty="0"/>
              <a:t> Povos indígenas e comunidades tradicionais</a:t>
            </a:r>
          </a:p>
        </p:txBody>
      </p:sp>
      <p:pic>
        <p:nvPicPr>
          <p:cNvPr id="9" name="Imagem 8">
            <a:extLst>
              <a:ext uri="{FF2B5EF4-FFF2-40B4-BE49-F238E27FC236}">
                <a16:creationId xmlns:a16="http://schemas.microsoft.com/office/drawing/2014/main" id="{550817E2-3AA7-E7A2-3CBD-0CCF0F3223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10109" y="5603230"/>
            <a:ext cx="1667641" cy="1111760"/>
          </a:xfrm>
          <a:prstGeom prst="rect">
            <a:avLst/>
          </a:prstGeom>
        </p:spPr>
      </p:pic>
      <p:pic>
        <p:nvPicPr>
          <p:cNvPr id="4" name="Gráfico 3" descr="África com preenchimento sólido">
            <a:extLst>
              <a:ext uri="{FF2B5EF4-FFF2-40B4-BE49-F238E27FC236}">
                <a16:creationId xmlns:a16="http://schemas.microsoft.com/office/drawing/2014/main" id="{A70039C3-1B7B-2D33-1F6D-C432439A30B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58038" y="5098670"/>
            <a:ext cx="1434458" cy="1434458"/>
          </a:xfrm>
          <a:prstGeom prst="rect">
            <a:avLst/>
          </a:prstGeom>
        </p:spPr>
      </p:pic>
    </p:spTree>
    <p:extLst>
      <p:ext uri="{BB962C8B-B14F-4D97-AF65-F5344CB8AC3E}">
        <p14:creationId xmlns:p14="http://schemas.microsoft.com/office/powerpoint/2010/main" val="798219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5376E-B033-34A9-9EE4-F249625DC666}"/>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36EA940A-C1D6-89F1-B574-C7100D82FFF2}"/>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ângulo 1">
            <a:extLst>
              <a:ext uri="{FF2B5EF4-FFF2-40B4-BE49-F238E27FC236}">
                <a16:creationId xmlns:a16="http://schemas.microsoft.com/office/drawing/2014/main" id="{0959FBD1-B3DD-EB47-D5ED-2659F137A3A4}"/>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dirty="0"/>
              <a:t>Conteúdo</a:t>
            </a:r>
          </a:p>
        </p:txBody>
      </p:sp>
      <p:pic>
        <p:nvPicPr>
          <p:cNvPr id="6" name="Gráfico 5" descr="Papel com preenchimento sólido">
            <a:extLst>
              <a:ext uri="{FF2B5EF4-FFF2-40B4-BE49-F238E27FC236}">
                <a16:creationId xmlns:a16="http://schemas.microsoft.com/office/drawing/2014/main" id="{123A0271-B71E-BD51-CF52-BC42E27324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928" y="2233105"/>
            <a:ext cx="4346989" cy="4346989"/>
          </a:xfrm>
          <a:prstGeom prst="rect">
            <a:avLst/>
          </a:prstGeom>
        </p:spPr>
      </p:pic>
      <p:sp>
        <p:nvSpPr>
          <p:cNvPr id="7" name="CaixaDeTexto 6">
            <a:extLst>
              <a:ext uri="{FF2B5EF4-FFF2-40B4-BE49-F238E27FC236}">
                <a16:creationId xmlns:a16="http://schemas.microsoft.com/office/drawing/2014/main" id="{DEB83A91-8183-F0ED-29F3-1D3D74A06938}"/>
              </a:ext>
            </a:extLst>
          </p:cNvPr>
          <p:cNvSpPr txBox="1"/>
          <p:nvPr/>
        </p:nvSpPr>
        <p:spPr>
          <a:xfrm>
            <a:off x="1017943" y="4083007"/>
            <a:ext cx="2187388" cy="707886"/>
          </a:xfrm>
          <a:prstGeom prst="rect">
            <a:avLst/>
          </a:prstGeom>
          <a:noFill/>
        </p:spPr>
        <p:txBody>
          <a:bodyPr wrap="square" rtlCol="0">
            <a:spAutoFit/>
          </a:bodyPr>
          <a:lstStyle/>
          <a:p>
            <a:pPr algn="ctr"/>
            <a:r>
              <a:rPr lang="pt-BR" sz="2000" b="1" dirty="0"/>
              <a:t>DIAGNÓSTICO DOS SERVIÇOS</a:t>
            </a:r>
          </a:p>
        </p:txBody>
      </p:sp>
      <p:sp>
        <p:nvSpPr>
          <p:cNvPr id="8" name="CaixaDeTexto 7">
            <a:extLst>
              <a:ext uri="{FF2B5EF4-FFF2-40B4-BE49-F238E27FC236}">
                <a16:creationId xmlns:a16="http://schemas.microsoft.com/office/drawing/2014/main" id="{05EF34D4-061C-51E0-B3BA-94D3DC34C225}"/>
              </a:ext>
            </a:extLst>
          </p:cNvPr>
          <p:cNvSpPr txBox="1"/>
          <p:nvPr/>
        </p:nvSpPr>
        <p:spPr>
          <a:xfrm>
            <a:off x="3603812" y="2080282"/>
            <a:ext cx="8488684" cy="4708981"/>
          </a:xfrm>
          <a:prstGeom prst="rect">
            <a:avLst/>
          </a:prstGeom>
          <a:noFill/>
        </p:spPr>
        <p:txBody>
          <a:bodyPr wrap="square" rtlCol="0">
            <a:spAutoFit/>
          </a:bodyPr>
          <a:lstStyle/>
          <a:p>
            <a:pPr algn="just"/>
            <a:r>
              <a:rPr lang="pt-BR" sz="2000" b="1" dirty="0"/>
              <a:t>DIAGNÓSTICO DO MUNICÍPIO</a:t>
            </a:r>
          </a:p>
          <a:p>
            <a:pPr marL="342900" indent="-342900" algn="just">
              <a:buFont typeface="Arial" panose="020B0604020202020204" pitchFamily="34" charset="0"/>
              <a:buChar char="•"/>
            </a:pPr>
            <a:r>
              <a:rPr lang="pt-BR" sz="2000" b="1" dirty="0"/>
              <a:t>Aspectos legais relacionados </a:t>
            </a:r>
            <a:r>
              <a:rPr lang="pt-BR" sz="2000" dirty="0"/>
              <a:t>a Manejo dos Resíduos Sólidos e limpeza urbana (Código de Posturas, Plano Diretor e outras)</a:t>
            </a:r>
          </a:p>
          <a:p>
            <a:pPr marL="342900" indent="-342900" algn="just">
              <a:buFont typeface="Arial" panose="020B0604020202020204" pitchFamily="34" charset="0"/>
              <a:buChar char="•"/>
            </a:pPr>
            <a:r>
              <a:rPr lang="pt-BR" sz="2000" b="1" dirty="0"/>
              <a:t>Situação dos resíduos sólidos</a:t>
            </a:r>
          </a:p>
          <a:p>
            <a:pPr algn="just"/>
            <a:r>
              <a:rPr lang="pt-BR" sz="2000" b="1" dirty="0"/>
              <a:t>Aspectos Gerais</a:t>
            </a:r>
          </a:p>
          <a:p>
            <a:pPr algn="just"/>
            <a:r>
              <a:rPr lang="pt-BR" sz="2000" dirty="0"/>
              <a:t>Organização e responsabilidade pela prestação dos serviços (direta ou indireta)</a:t>
            </a:r>
          </a:p>
          <a:p>
            <a:pPr algn="just"/>
            <a:r>
              <a:rPr lang="pt-BR" sz="2000" dirty="0"/>
              <a:t>Estudo de caracterização dos resíduos sólidos</a:t>
            </a:r>
          </a:p>
          <a:p>
            <a:pPr algn="just"/>
            <a:r>
              <a:rPr lang="pt-BR" sz="2000" dirty="0"/>
              <a:t>Formas de gerenciamento (segregação, coleta, acondicionamento,</a:t>
            </a:r>
          </a:p>
          <a:p>
            <a:pPr algn="just"/>
            <a:r>
              <a:rPr lang="pt-BR" sz="2000" dirty="0"/>
              <a:t>armazenamento, transporte, tratamento e/ou disposição final) dos</a:t>
            </a:r>
          </a:p>
          <a:p>
            <a:pPr algn="just"/>
            <a:r>
              <a:rPr lang="pt-BR" sz="2000" dirty="0"/>
              <a:t>resíduos sólidos; resíduos sólidos especiais e de logística reversa</a:t>
            </a:r>
          </a:p>
          <a:p>
            <a:pPr marL="342900" indent="-342900" algn="just">
              <a:buFont typeface="Arial" panose="020B0604020202020204" pitchFamily="34" charset="0"/>
              <a:buChar char="•"/>
            </a:pPr>
            <a:r>
              <a:rPr lang="pt-BR" sz="2000" b="1" dirty="0"/>
              <a:t>Aspectos financeiros (despesas, custos por habitante, formas de cobrança)</a:t>
            </a:r>
          </a:p>
          <a:p>
            <a:pPr marL="342900" indent="-342900" algn="just">
              <a:buFont typeface="Arial" panose="020B0604020202020204" pitchFamily="34" charset="0"/>
              <a:buChar char="•"/>
            </a:pPr>
            <a:r>
              <a:rPr lang="pt-BR" sz="2000" b="1" dirty="0"/>
              <a:t>Carências do Poder Público no atendimento para atendimento da população</a:t>
            </a:r>
          </a:p>
          <a:p>
            <a:pPr marL="342900" indent="-342900" algn="just">
              <a:buFont typeface="Arial" panose="020B0604020202020204" pitchFamily="34" charset="0"/>
              <a:buChar char="•"/>
            </a:pPr>
            <a:r>
              <a:rPr lang="pt-BR" sz="2000" b="1" dirty="0"/>
              <a:t>Passivos Ambientais</a:t>
            </a:r>
          </a:p>
          <a:p>
            <a:pPr marL="342900" indent="-342900" algn="just">
              <a:buFont typeface="Arial" panose="020B0604020202020204" pitchFamily="34" charset="0"/>
              <a:buChar char="•"/>
            </a:pPr>
            <a:r>
              <a:rPr lang="pt-BR" sz="2000" b="1" dirty="0"/>
              <a:t>Programas e ações de educação ambiental existentes</a:t>
            </a:r>
          </a:p>
        </p:txBody>
      </p:sp>
    </p:spTree>
    <p:extLst>
      <p:ext uri="{BB962C8B-B14F-4D97-AF65-F5344CB8AC3E}">
        <p14:creationId xmlns:p14="http://schemas.microsoft.com/office/powerpoint/2010/main" val="2962539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2CF3D-C824-A443-FD92-4B50E88A9197}"/>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EA047B22-B7FA-0120-3750-3406E8F8DC19}"/>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m 5" descr="Montanha de pedras&#10;&#10;O conteúdo gerado por IA pode estar incorreto.">
            <a:extLst>
              <a:ext uri="{FF2B5EF4-FFF2-40B4-BE49-F238E27FC236}">
                <a16:creationId xmlns:a16="http://schemas.microsoft.com/office/drawing/2014/main" id="{153AFDC7-A060-968F-24B2-0A8E288B71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705" y="1608748"/>
            <a:ext cx="3526117" cy="2644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m 11" descr="Uma imagem contendo ao ar livre, grama, rocha, grupo&#10;&#10;O conteúdo gerado por IA pode estar incorreto.">
            <a:extLst>
              <a:ext uri="{FF2B5EF4-FFF2-40B4-BE49-F238E27FC236}">
                <a16:creationId xmlns:a16="http://schemas.microsoft.com/office/drawing/2014/main" id="{77269A16-AD6B-DD0D-28A6-A48A77AE49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9960" y="2392741"/>
            <a:ext cx="3657602" cy="2743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m 13" descr="Uma imagem contendo grama, ao ar livre, vaca, campo&#10;&#10;O conteúdo gerado por IA pode estar incorreto.">
            <a:extLst>
              <a:ext uri="{FF2B5EF4-FFF2-40B4-BE49-F238E27FC236}">
                <a16:creationId xmlns:a16="http://schemas.microsoft.com/office/drawing/2014/main" id="{74D66776-A525-6962-E486-B498CC9AD2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069" y="4576481"/>
            <a:ext cx="3000188" cy="2250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m 15" descr="Uma imagem contendo bagunçado, comida, cachorro, pilha&#10;&#10;O conteúdo gerado por IA pode estar incorreto.">
            <a:extLst>
              <a:ext uri="{FF2B5EF4-FFF2-40B4-BE49-F238E27FC236}">
                <a16:creationId xmlns:a16="http://schemas.microsoft.com/office/drawing/2014/main" id="{B271A20D-6E7A-10D6-C790-8DFE96BDC1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76360" y="2454977"/>
            <a:ext cx="2935135" cy="2201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tângulo 1">
            <a:extLst>
              <a:ext uri="{FF2B5EF4-FFF2-40B4-BE49-F238E27FC236}">
                <a16:creationId xmlns:a16="http://schemas.microsoft.com/office/drawing/2014/main" id="{70840059-8682-B0C4-A964-66DF129E9F25}"/>
              </a:ext>
            </a:extLst>
          </p:cNvPr>
          <p:cNvSpPr/>
          <p:nvPr/>
        </p:nvSpPr>
        <p:spPr>
          <a:xfrm>
            <a:off x="8776361" y="4253336"/>
            <a:ext cx="2935135" cy="608349"/>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1068268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D06C0-18B3-92A1-465D-1E4633F3DC3A}"/>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51646076-1CED-84E6-67CB-DB4A6B41A74C}"/>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m 9" descr="Uma imagem contendo rocha, comida, pilha, itens&#10;&#10;O conteúdo gerado por IA pode estar incorreto.">
            <a:extLst>
              <a:ext uri="{FF2B5EF4-FFF2-40B4-BE49-F238E27FC236}">
                <a16:creationId xmlns:a16="http://schemas.microsoft.com/office/drawing/2014/main" id="{9EAC33AF-63AA-1EC1-675E-1E25730575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68088" y="794680"/>
            <a:ext cx="2219926" cy="2959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m 11" descr="Uma imagem contendo ao ar livre, edifício, trem, coberto&#10;&#10;O conteúdo gerado por IA pode estar incorreto.">
            <a:extLst>
              <a:ext uri="{FF2B5EF4-FFF2-40B4-BE49-F238E27FC236}">
                <a16:creationId xmlns:a16="http://schemas.microsoft.com/office/drawing/2014/main" id="{055FCA46-DBC2-8B36-8979-A680FB7B79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6805" y="1873699"/>
            <a:ext cx="3394536" cy="2545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m 15" descr="Uma imagem contendo ao ar livre, edifício, laranja, fogo&#10;&#10;O conteúdo gerado por IA pode estar incorreto.">
            <a:extLst>
              <a:ext uri="{FF2B5EF4-FFF2-40B4-BE49-F238E27FC236}">
                <a16:creationId xmlns:a16="http://schemas.microsoft.com/office/drawing/2014/main" id="{D11666D0-98EA-AFBA-56C9-7AD4F6923E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583" y="2007531"/>
            <a:ext cx="2861239" cy="2145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Imagem 17" descr="Uma imagem contendo ao ar livre, carro, caminhão, estacionado&#10;&#10;O conteúdo gerado por IA pode estar incorreto.">
            <a:extLst>
              <a:ext uri="{FF2B5EF4-FFF2-40B4-BE49-F238E27FC236}">
                <a16:creationId xmlns:a16="http://schemas.microsoft.com/office/drawing/2014/main" id="{95D8E21B-FA6C-83E9-52D7-424AAC6872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19241" y="4087906"/>
            <a:ext cx="3394536" cy="2550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m 19" descr="Uma imagem contendo ao ar livre, grama, rua, edifício&#10;&#10;O conteúdo gerado por IA pode estar incorreto.">
            <a:extLst>
              <a:ext uri="{FF2B5EF4-FFF2-40B4-BE49-F238E27FC236}">
                <a16:creationId xmlns:a16="http://schemas.microsoft.com/office/drawing/2014/main" id="{C35AD876-77B3-E0E4-7A05-93595EBB00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46085" y="4511566"/>
            <a:ext cx="2835174" cy="2126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Imagem 21" descr="Pessoas na grama&#10;&#10;O conteúdo gerado por IA pode estar incorreto.">
            <a:extLst>
              <a:ext uri="{FF2B5EF4-FFF2-40B4-BE49-F238E27FC236}">
                <a16:creationId xmlns:a16="http://schemas.microsoft.com/office/drawing/2014/main" id="{879EBDE8-A35B-59F2-5462-1243EE605D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8866" y="4756015"/>
            <a:ext cx="2824662" cy="18819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70667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E1924-1385-375A-F458-19B0617C9D0A}"/>
            </a:ext>
          </a:extLst>
        </p:cNvPr>
        <p:cNvGrpSpPr/>
        <p:nvPr/>
      </p:nvGrpSpPr>
      <p:grpSpPr>
        <a:xfrm>
          <a:off x="0" y="0"/>
          <a:ext cx="0" cy="0"/>
          <a:chOff x="0" y="0"/>
          <a:chExt cx="0" cy="0"/>
        </a:xfrm>
      </p:grpSpPr>
      <p:pic>
        <p:nvPicPr>
          <p:cNvPr id="17" name="Imagem 16" descr="Multidão de pessoas&#10;&#10;O conteúdo gerado por IA pode estar incorreto.">
            <a:extLst>
              <a:ext uri="{FF2B5EF4-FFF2-40B4-BE49-F238E27FC236}">
                <a16:creationId xmlns:a16="http://schemas.microsoft.com/office/drawing/2014/main" id="{0CACD988-DDF4-D299-D7AE-5BE51E247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6748" y="3817471"/>
            <a:ext cx="2280397" cy="3040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5" name="Diagrama 4">
            <a:extLst>
              <a:ext uri="{FF2B5EF4-FFF2-40B4-BE49-F238E27FC236}">
                <a16:creationId xmlns:a16="http://schemas.microsoft.com/office/drawing/2014/main" id="{29D2ADBD-408A-130F-EE4C-FD4EF508F295}"/>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Agrupar 7">
            <a:extLst>
              <a:ext uri="{FF2B5EF4-FFF2-40B4-BE49-F238E27FC236}">
                <a16:creationId xmlns:a16="http://schemas.microsoft.com/office/drawing/2014/main" id="{132939F0-CD67-67B4-76D7-950DE58C928D}"/>
              </a:ext>
            </a:extLst>
          </p:cNvPr>
          <p:cNvGrpSpPr/>
          <p:nvPr/>
        </p:nvGrpSpPr>
        <p:grpSpPr>
          <a:xfrm>
            <a:off x="99506" y="1752077"/>
            <a:ext cx="3097492" cy="2741265"/>
            <a:chOff x="443752" y="1595717"/>
            <a:chExt cx="2805953" cy="2805953"/>
          </a:xfrm>
        </p:grpSpPr>
        <p:pic>
          <p:nvPicPr>
            <p:cNvPr id="6" name="Imagem 5" descr="Texto&#10;&#10;O conteúdo gerado por IA pode estar incorreto.">
              <a:extLst>
                <a:ext uri="{FF2B5EF4-FFF2-40B4-BE49-F238E27FC236}">
                  <a16:creationId xmlns:a16="http://schemas.microsoft.com/office/drawing/2014/main" id="{914A9A9F-E92B-F368-3B0A-62E76A76E7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752" y="1595717"/>
              <a:ext cx="2805953" cy="2805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tângulo: Cantos Arredondados 6">
              <a:extLst>
                <a:ext uri="{FF2B5EF4-FFF2-40B4-BE49-F238E27FC236}">
                  <a16:creationId xmlns:a16="http://schemas.microsoft.com/office/drawing/2014/main" id="{F4721515-4281-3D32-CDDA-DE3FCBC448FB}"/>
                </a:ext>
              </a:extLst>
            </p:cNvPr>
            <p:cNvSpPr/>
            <p:nvPr/>
          </p:nvSpPr>
          <p:spPr>
            <a:xfrm>
              <a:off x="1846729" y="3854825"/>
              <a:ext cx="663389" cy="394446"/>
            </a:xfrm>
            <a:prstGeom prst="roundRect">
              <a:avLst/>
            </a:prstGeom>
            <a:solidFill>
              <a:srgbClr val="F1F3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10" name="Imagem 9" descr="Placa com informação na frente de um prédio&#10;&#10;O conteúdo gerado por IA pode estar incorreto.">
            <a:extLst>
              <a:ext uri="{FF2B5EF4-FFF2-40B4-BE49-F238E27FC236}">
                <a16:creationId xmlns:a16="http://schemas.microsoft.com/office/drawing/2014/main" id="{70332967-DCE5-2837-E61F-E79E298DE7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52142" y="1619772"/>
            <a:ext cx="4604702" cy="20721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m 13" descr="Uma imagem contendo pessoa, pessoas, verde, comida&#10;&#10;O conteúdo gerado por IA pode estar incorreto.">
            <a:extLst>
              <a:ext uri="{FF2B5EF4-FFF2-40B4-BE49-F238E27FC236}">
                <a16:creationId xmlns:a16="http://schemas.microsoft.com/office/drawing/2014/main" id="{57997F29-A562-9E7C-D49A-2380FE179D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55791" y="1745129"/>
            <a:ext cx="2280397" cy="3040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m 14">
            <a:extLst>
              <a:ext uri="{FF2B5EF4-FFF2-40B4-BE49-F238E27FC236}">
                <a16:creationId xmlns:a16="http://schemas.microsoft.com/office/drawing/2014/main" id="{563B6761-208A-9732-7E15-F84E9B3B93DC}"/>
              </a:ext>
            </a:extLst>
          </p:cNvPr>
          <p:cNvPicPr>
            <a:picLocks noChangeAspect="1"/>
          </p:cNvPicPr>
          <p:nvPr/>
        </p:nvPicPr>
        <p:blipFill>
          <a:blip r:embed="rId11"/>
          <a:stretch>
            <a:fillRect/>
          </a:stretch>
        </p:blipFill>
        <p:spPr>
          <a:xfrm>
            <a:off x="2836209" y="4119593"/>
            <a:ext cx="2451592" cy="2567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58619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371D0-DAFD-1C0F-CF72-34489A5E1A8F}"/>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4F0F8B38-4980-569B-517F-9D6C02EB4933}"/>
              </a:ext>
            </a:extLst>
          </p:cNvPr>
          <p:cNvPicPr>
            <a:picLocks noChangeAspect="1"/>
          </p:cNvPicPr>
          <p:nvPr/>
        </p:nvPicPr>
        <p:blipFill>
          <a:blip r:embed="rId2"/>
          <a:stretch>
            <a:fillRect/>
          </a:stretch>
        </p:blipFill>
        <p:spPr>
          <a:xfrm>
            <a:off x="4912650" y="2926"/>
            <a:ext cx="7287817" cy="6855074"/>
          </a:xfrm>
          <a:prstGeom prst="rect">
            <a:avLst/>
          </a:prstGeom>
        </p:spPr>
      </p:pic>
      <p:sp>
        <p:nvSpPr>
          <p:cNvPr id="6" name="CaixaDeTexto 5">
            <a:extLst>
              <a:ext uri="{FF2B5EF4-FFF2-40B4-BE49-F238E27FC236}">
                <a16:creationId xmlns:a16="http://schemas.microsoft.com/office/drawing/2014/main" id="{EB98E093-0A9D-4674-777B-209A2DA65422}"/>
              </a:ext>
            </a:extLst>
          </p:cNvPr>
          <p:cNvSpPr txBox="1"/>
          <p:nvPr/>
        </p:nvSpPr>
        <p:spPr>
          <a:xfrm>
            <a:off x="8444753" y="824753"/>
            <a:ext cx="1255059" cy="369332"/>
          </a:xfrm>
          <a:prstGeom prst="rect">
            <a:avLst/>
          </a:prstGeom>
          <a:solidFill>
            <a:schemeClr val="bg1"/>
          </a:solidFill>
        </p:spPr>
        <p:txBody>
          <a:bodyPr wrap="square" rtlCol="0">
            <a:spAutoFit/>
          </a:bodyPr>
          <a:lstStyle/>
          <a:p>
            <a:endParaRPr lang="pt-BR" dirty="0"/>
          </a:p>
        </p:txBody>
      </p:sp>
      <p:grpSp>
        <p:nvGrpSpPr>
          <p:cNvPr id="22" name="Agrupar 21">
            <a:extLst>
              <a:ext uri="{FF2B5EF4-FFF2-40B4-BE49-F238E27FC236}">
                <a16:creationId xmlns:a16="http://schemas.microsoft.com/office/drawing/2014/main" id="{9F1C7042-98E3-BEC7-0DDF-D34194642D95}"/>
              </a:ext>
            </a:extLst>
          </p:cNvPr>
          <p:cNvGrpSpPr/>
          <p:nvPr/>
        </p:nvGrpSpPr>
        <p:grpSpPr>
          <a:xfrm>
            <a:off x="-59781" y="1009420"/>
            <a:ext cx="4972431" cy="5848580"/>
            <a:chOff x="-59781" y="1009420"/>
            <a:chExt cx="4972431" cy="5848580"/>
          </a:xfrm>
        </p:grpSpPr>
        <p:pic>
          <p:nvPicPr>
            <p:cNvPr id="8" name="Imagem 7" descr="Uma imagem contendo ao ar livre, grama, pequeno, terra&#10;&#10;O conteúdo gerado por IA pode estar incorreto.">
              <a:extLst>
                <a:ext uri="{FF2B5EF4-FFF2-40B4-BE49-F238E27FC236}">
                  <a16:creationId xmlns:a16="http://schemas.microsoft.com/office/drawing/2014/main" id="{903F407F-98C8-DDCC-CCCD-3F23C75ACD1E}"/>
                </a:ext>
              </a:extLst>
            </p:cNvPr>
            <p:cNvPicPr>
              <a:picLocks noChangeAspect="1"/>
            </p:cNvPicPr>
            <p:nvPr/>
          </p:nvPicPr>
          <p:blipFill>
            <a:blip r:embed="rId3">
              <a:extLst>
                <a:ext uri="{28A0092B-C50C-407E-A947-70E740481C1C}">
                  <a14:useLocalDpi xmlns:a14="http://schemas.microsoft.com/office/drawing/2010/main" val="0"/>
                </a:ext>
              </a:extLst>
            </a:blip>
            <a:srcRect l="-553" b="24944"/>
            <a:stretch>
              <a:fillRect/>
            </a:stretch>
          </p:blipFill>
          <p:spPr>
            <a:xfrm flipH="1">
              <a:off x="239058" y="1009420"/>
              <a:ext cx="3257176" cy="1823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Imagem 18" descr="Rocha em meio à vegetação&#10;&#10;O conteúdo gerado por IA pode estar incorreto.">
              <a:extLst>
                <a:ext uri="{FF2B5EF4-FFF2-40B4-BE49-F238E27FC236}">
                  <a16:creationId xmlns:a16="http://schemas.microsoft.com/office/drawing/2014/main" id="{AF5C1D2D-1FEC-41D3-2EBE-E273D21C7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6840" y="2617695"/>
              <a:ext cx="3095810" cy="2321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Imagem 20" descr="Uma imagem contendo ao ar livre, caminhão, coberto, edifício&#10;&#10;O conteúdo gerado por IA pode estar incorreto.">
              <a:extLst>
                <a:ext uri="{FF2B5EF4-FFF2-40B4-BE49-F238E27FC236}">
                  <a16:creationId xmlns:a16="http://schemas.microsoft.com/office/drawing/2014/main" id="{FE3967F7-26EC-19A0-DC89-0E77D814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81" y="4504759"/>
              <a:ext cx="4183540" cy="23532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21569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CA465-DE1B-FABF-73A9-C0F7798D7AF7}"/>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149F3105-F1B9-94E9-06AD-13EBED1328DA}"/>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ângulo 1">
            <a:extLst>
              <a:ext uri="{FF2B5EF4-FFF2-40B4-BE49-F238E27FC236}">
                <a16:creationId xmlns:a16="http://schemas.microsoft.com/office/drawing/2014/main" id="{34BFA770-3809-FF50-287C-73B080D1ED35}"/>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dirty="0"/>
              <a:t>Conteúdo</a:t>
            </a:r>
          </a:p>
        </p:txBody>
      </p:sp>
      <p:pic>
        <p:nvPicPr>
          <p:cNvPr id="6" name="Gráfico 5" descr="Papel com preenchimento sólido">
            <a:extLst>
              <a:ext uri="{FF2B5EF4-FFF2-40B4-BE49-F238E27FC236}">
                <a16:creationId xmlns:a16="http://schemas.microsoft.com/office/drawing/2014/main" id="{88F80989-D778-A985-618D-83A22F7725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928" y="2233105"/>
            <a:ext cx="4346989" cy="4346989"/>
          </a:xfrm>
          <a:prstGeom prst="rect">
            <a:avLst/>
          </a:prstGeom>
        </p:spPr>
      </p:pic>
      <p:sp>
        <p:nvSpPr>
          <p:cNvPr id="7" name="CaixaDeTexto 6">
            <a:extLst>
              <a:ext uri="{FF2B5EF4-FFF2-40B4-BE49-F238E27FC236}">
                <a16:creationId xmlns:a16="http://schemas.microsoft.com/office/drawing/2014/main" id="{B6A2A87A-B1A8-2479-52DB-656A8673C7A6}"/>
              </a:ext>
            </a:extLst>
          </p:cNvPr>
          <p:cNvSpPr txBox="1"/>
          <p:nvPr/>
        </p:nvSpPr>
        <p:spPr>
          <a:xfrm>
            <a:off x="1017943" y="4083007"/>
            <a:ext cx="2187388" cy="400110"/>
          </a:xfrm>
          <a:prstGeom prst="rect">
            <a:avLst/>
          </a:prstGeom>
          <a:noFill/>
        </p:spPr>
        <p:txBody>
          <a:bodyPr wrap="square" rtlCol="0">
            <a:spAutoFit/>
          </a:bodyPr>
          <a:lstStyle/>
          <a:p>
            <a:pPr algn="ctr"/>
            <a:r>
              <a:rPr lang="pt-BR" sz="2000" b="1" dirty="0"/>
              <a:t>PROGNÓSTICO</a:t>
            </a:r>
          </a:p>
        </p:txBody>
      </p:sp>
      <p:sp>
        <p:nvSpPr>
          <p:cNvPr id="8" name="CaixaDeTexto 7">
            <a:extLst>
              <a:ext uri="{FF2B5EF4-FFF2-40B4-BE49-F238E27FC236}">
                <a16:creationId xmlns:a16="http://schemas.microsoft.com/office/drawing/2014/main" id="{05A3E434-DD64-1C49-1911-85AE760BA662}"/>
              </a:ext>
            </a:extLst>
          </p:cNvPr>
          <p:cNvSpPr txBox="1"/>
          <p:nvPr/>
        </p:nvSpPr>
        <p:spPr>
          <a:xfrm>
            <a:off x="3644599" y="2344754"/>
            <a:ext cx="8488684" cy="2862322"/>
          </a:xfrm>
          <a:prstGeom prst="rect">
            <a:avLst/>
          </a:prstGeom>
          <a:noFill/>
        </p:spPr>
        <p:txBody>
          <a:bodyPr wrap="square" rtlCol="0">
            <a:spAutoFit/>
          </a:bodyPr>
          <a:lstStyle/>
          <a:p>
            <a:pPr marL="342900" indent="-342900" algn="just">
              <a:buFont typeface="Arial" panose="020B0604020202020204" pitchFamily="34" charset="0"/>
              <a:buChar char="•"/>
            </a:pPr>
            <a:r>
              <a:rPr lang="pt-BR" sz="2000" b="1" dirty="0"/>
              <a:t>Projeção populacional e geração de RSU </a:t>
            </a:r>
            <a:r>
              <a:rPr lang="pt-BR" sz="2000" dirty="0"/>
              <a:t>(áreas urbanas e rurais)</a:t>
            </a:r>
          </a:p>
          <a:p>
            <a:pPr marL="342900" indent="-342900" algn="just">
              <a:buFont typeface="Arial" panose="020B0604020202020204" pitchFamily="34" charset="0"/>
              <a:buChar char="•"/>
            </a:pPr>
            <a:r>
              <a:rPr lang="pt-BR" sz="2000" b="1" dirty="0"/>
              <a:t>Construção de cenários futuros </a:t>
            </a:r>
            <a:r>
              <a:rPr lang="pt-BR" sz="2000" dirty="0"/>
              <a:t>(recomenda-se horizontes de 20 anos) para cada item/situação apontada no diagnóstico;</a:t>
            </a:r>
          </a:p>
          <a:p>
            <a:pPr marL="342900" indent="-342900" algn="just">
              <a:buFont typeface="Arial" panose="020B0604020202020204" pitchFamily="34" charset="0"/>
              <a:buChar char="•"/>
            </a:pPr>
            <a:r>
              <a:rPr lang="pt-BR" sz="2000" dirty="0"/>
              <a:t>Elaboração de </a:t>
            </a:r>
            <a:r>
              <a:rPr lang="pt-BR" sz="2000" b="1" dirty="0"/>
              <a:t>prognóstico contendo as soluções ou alternativas para cada item/situação</a:t>
            </a:r>
            <a:r>
              <a:rPr lang="pt-BR" sz="2000" dirty="0"/>
              <a:t> apontada no diagnóstico, considerando os cenários vislumbrados;</a:t>
            </a:r>
          </a:p>
          <a:p>
            <a:pPr marL="342900" indent="-342900" algn="just">
              <a:buFont typeface="Arial" panose="020B0604020202020204" pitchFamily="34" charset="0"/>
              <a:buChar char="•"/>
            </a:pPr>
            <a:r>
              <a:rPr lang="pt-BR" sz="2000" dirty="0"/>
              <a:t>Estudo </a:t>
            </a:r>
            <a:r>
              <a:rPr lang="pt-BR" sz="2000" b="1" dirty="0"/>
              <a:t>do potencial e viabilidade de soluções consorciadas </a:t>
            </a:r>
            <a:r>
              <a:rPr lang="pt-BR" sz="2000" dirty="0"/>
              <a:t>para a gestão dos resíduos</a:t>
            </a:r>
          </a:p>
          <a:p>
            <a:pPr marL="342900" indent="-342900" algn="just">
              <a:buFont typeface="Arial" panose="020B0604020202020204" pitchFamily="34" charset="0"/>
              <a:buChar char="•"/>
            </a:pPr>
            <a:r>
              <a:rPr lang="pt-BR" sz="2000" dirty="0"/>
              <a:t>Ações para </a:t>
            </a:r>
            <a:r>
              <a:rPr lang="pt-BR" sz="2000" b="1" dirty="0"/>
              <a:t>emergência e contingência</a:t>
            </a:r>
          </a:p>
        </p:txBody>
      </p:sp>
      <p:pic>
        <p:nvPicPr>
          <p:cNvPr id="10" name="Imagem 9">
            <a:extLst>
              <a:ext uri="{FF2B5EF4-FFF2-40B4-BE49-F238E27FC236}">
                <a16:creationId xmlns:a16="http://schemas.microsoft.com/office/drawing/2014/main" id="{E28C4F57-925F-31EE-4801-FB2ABF715E82}"/>
              </a:ext>
            </a:extLst>
          </p:cNvPr>
          <p:cNvPicPr>
            <a:picLocks noChangeAspect="1"/>
          </p:cNvPicPr>
          <p:nvPr/>
        </p:nvPicPr>
        <p:blipFill>
          <a:blip r:embed="rId9"/>
          <a:stretch>
            <a:fillRect/>
          </a:stretch>
        </p:blipFill>
        <p:spPr>
          <a:xfrm>
            <a:off x="3540810" y="5382311"/>
            <a:ext cx="7017470" cy="965920"/>
          </a:xfrm>
          <a:prstGeom prst="rect">
            <a:avLst/>
          </a:prstGeom>
        </p:spPr>
      </p:pic>
      <p:pic>
        <p:nvPicPr>
          <p:cNvPr id="4" name="Imagem 3">
            <a:extLst>
              <a:ext uri="{FF2B5EF4-FFF2-40B4-BE49-F238E27FC236}">
                <a16:creationId xmlns:a16="http://schemas.microsoft.com/office/drawing/2014/main" id="{8DE76A32-7DCA-7C6E-EB72-69CE8BCFD5EE}"/>
              </a:ext>
            </a:extLst>
          </p:cNvPr>
          <p:cNvPicPr>
            <a:picLocks noChangeAspect="1"/>
          </p:cNvPicPr>
          <p:nvPr/>
        </p:nvPicPr>
        <p:blipFill>
          <a:blip r:embed="rId10"/>
          <a:stretch>
            <a:fillRect/>
          </a:stretch>
        </p:blipFill>
        <p:spPr>
          <a:xfrm>
            <a:off x="9796029" y="4760565"/>
            <a:ext cx="2210108" cy="1819529"/>
          </a:xfrm>
          <a:prstGeom prst="rect">
            <a:avLst/>
          </a:prstGeom>
        </p:spPr>
      </p:pic>
    </p:spTree>
    <p:extLst>
      <p:ext uri="{BB962C8B-B14F-4D97-AF65-F5344CB8AC3E}">
        <p14:creationId xmlns:p14="http://schemas.microsoft.com/office/powerpoint/2010/main" val="3301404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B7743-B71B-9ECD-0A29-0E0AB2BEF6A9}"/>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E4DE47CA-B807-79B8-A59D-6EBACA1E4B9D}"/>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ângulo 1">
            <a:extLst>
              <a:ext uri="{FF2B5EF4-FFF2-40B4-BE49-F238E27FC236}">
                <a16:creationId xmlns:a16="http://schemas.microsoft.com/office/drawing/2014/main" id="{F636B99A-B4DF-D4FA-D2F0-4DBBE0953DB2}"/>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dirty="0"/>
              <a:t>Conteúdo</a:t>
            </a:r>
          </a:p>
        </p:txBody>
      </p:sp>
      <p:pic>
        <p:nvPicPr>
          <p:cNvPr id="6" name="Gráfico 5" descr="Papel com preenchimento sólido">
            <a:extLst>
              <a:ext uri="{FF2B5EF4-FFF2-40B4-BE49-F238E27FC236}">
                <a16:creationId xmlns:a16="http://schemas.microsoft.com/office/drawing/2014/main" id="{70CE88D0-3873-18F7-02F0-72CBB9799C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928" y="2233105"/>
            <a:ext cx="4346989" cy="4346989"/>
          </a:xfrm>
          <a:prstGeom prst="rect">
            <a:avLst/>
          </a:prstGeom>
        </p:spPr>
      </p:pic>
      <p:sp>
        <p:nvSpPr>
          <p:cNvPr id="7" name="CaixaDeTexto 6">
            <a:extLst>
              <a:ext uri="{FF2B5EF4-FFF2-40B4-BE49-F238E27FC236}">
                <a16:creationId xmlns:a16="http://schemas.microsoft.com/office/drawing/2014/main" id="{F6DB2851-37F7-31F8-D39E-2D4744B5BFBC}"/>
              </a:ext>
            </a:extLst>
          </p:cNvPr>
          <p:cNvSpPr txBox="1"/>
          <p:nvPr/>
        </p:nvSpPr>
        <p:spPr>
          <a:xfrm>
            <a:off x="1017943" y="4083007"/>
            <a:ext cx="2187388" cy="1015663"/>
          </a:xfrm>
          <a:prstGeom prst="rect">
            <a:avLst/>
          </a:prstGeom>
          <a:noFill/>
        </p:spPr>
        <p:txBody>
          <a:bodyPr wrap="square" rtlCol="0">
            <a:spAutoFit/>
          </a:bodyPr>
          <a:lstStyle/>
          <a:p>
            <a:pPr algn="ctr"/>
            <a:r>
              <a:rPr lang="pt-BR" sz="2000" b="1" dirty="0"/>
              <a:t>OBJETIVOS,METAS PROGRAMAS, PROJETOS E AÇÕES</a:t>
            </a:r>
          </a:p>
        </p:txBody>
      </p:sp>
      <p:sp>
        <p:nvSpPr>
          <p:cNvPr id="8" name="CaixaDeTexto 7">
            <a:extLst>
              <a:ext uri="{FF2B5EF4-FFF2-40B4-BE49-F238E27FC236}">
                <a16:creationId xmlns:a16="http://schemas.microsoft.com/office/drawing/2014/main" id="{47F2F1B7-7FA3-61CA-9F6F-00345973C33C}"/>
              </a:ext>
            </a:extLst>
          </p:cNvPr>
          <p:cNvSpPr txBox="1"/>
          <p:nvPr/>
        </p:nvSpPr>
        <p:spPr>
          <a:xfrm>
            <a:off x="3644599" y="2147532"/>
            <a:ext cx="8488684" cy="3170099"/>
          </a:xfrm>
          <a:prstGeom prst="rect">
            <a:avLst/>
          </a:prstGeom>
          <a:noFill/>
        </p:spPr>
        <p:txBody>
          <a:bodyPr wrap="square" rtlCol="0">
            <a:spAutoFit/>
          </a:bodyPr>
          <a:lstStyle/>
          <a:p>
            <a:pPr algn="just"/>
            <a:r>
              <a:rPr lang="pt-BR" sz="2000" b="1" dirty="0"/>
              <a:t>OBJETIVOS, METAS, PROGRAMAS, PROJETOS E AÇÕES</a:t>
            </a:r>
          </a:p>
          <a:p>
            <a:pPr algn="just"/>
            <a:r>
              <a:rPr lang="pt-BR" sz="2000" b="1" dirty="0"/>
              <a:t>Considerações Gerais</a:t>
            </a:r>
          </a:p>
          <a:p>
            <a:pPr marL="342900" indent="-342900" algn="just">
              <a:buFont typeface="Arial" panose="020B0604020202020204" pitchFamily="34" charset="0"/>
              <a:buChar char="•"/>
            </a:pPr>
            <a:r>
              <a:rPr lang="pt-BR" sz="2000" dirty="0"/>
              <a:t>Estabelecer objetivos, metas e ações específicos para os resíduos domiciliares, limpeza pública, resíduos especiais e de logística reversa, reciclagem, tratamento e disposição final </a:t>
            </a:r>
            <a:r>
              <a:rPr lang="pt-BR" sz="2000" b="1" dirty="0"/>
              <a:t>= UNIVERSALIZAÇÃO DOS SERVIÇOS</a:t>
            </a:r>
          </a:p>
          <a:p>
            <a:pPr marL="342900" indent="-342900" algn="just">
              <a:buFont typeface="Arial" panose="020B0604020202020204" pitchFamily="34" charset="0"/>
              <a:buChar char="•"/>
            </a:pPr>
            <a:r>
              <a:rPr lang="pt-BR" sz="2000" dirty="0"/>
              <a:t>Estabelecer metas factíveis, acordadas, quantitativas e com prazos definidos, considerando a periodicidade de revisão;</a:t>
            </a:r>
          </a:p>
          <a:p>
            <a:pPr marL="342900" indent="-342900" algn="just">
              <a:buFont typeface="Arial" panose="020B0604020202020204" pitchFamily="34" charset="0"/>
              <a:buChar char="•"/>
            </a:pPr>
            <a:r>
              <a:rPr lang="pt-BR" sz="2000" dirty="0"/>
              <a:t>Definir planos de ação com cronograma de execução, custos envolvidos e priorização das ações.</a:t>
            </a:r>
          </a:p>
        </p:txBody>
      </p:sp>
      <p:pic>
        <p:nvPicPr>
          <p:cNvPr id="10" name="Imagem 9">
            <a:extLst>
              <a:ext uri="{FF2B5EF4-FFF2-40B4-BE49-F238E27FC236}">
                <a16:creationId xmlns:a16="http://schemas.microsoft.com/office/drawing/2014/main" id="{2E76E7DB-24FE-2123-CBD6-7A27C7193100}"/>
              </a:ext>
            </a:extLst>
          </p:cNvPr>
          <p:cNvPicPr>
            <a:picLocks noChangeAspect="1"/>
          </p:cNvPicPr>
          <p:nvPr/>
        </p:nvPicPr>
        <p:blipFill>
          <a:blip r:embed="rId9"/>
          <a:stretch>
            <a:fillRect/>
          </a:stretch>
        </p:blipFill>
        <p:spPr>
          <a:xfrm>
            <a:off x="3540810" y="5382311"/>
            <a:ext cx="7017470" cy="965920"/>
          </a:xfrm>
          <a:prstGeom prst="rect">
            <a:avLst/>
          </a:prstGeom>
        </p:spPr>
      </p:pic>
      <p:pic>
        <p:nvPicPr>
          <p:cNvPr id="4" name="Imagem 3">
            <a:extLst>
              <a:ext uri="{FF2B5EF4-FFF2-40B4-BE49-F238E27FC236}">
                <a16:creationId xmlns:a16="http://schemas.microsoft.com/office/drawing/2014/main" id="{0D44C734-6D05-A25A-CD40-F58212A78CC9}"/>
              </a:ext>
            </a:extLst>
          </p:cNvPr>
          <p:cNvPicPr>
            <a:picLocks noChangeAspect="1"/>
          </p:cNvPicPr>
          <p:nvPr/>
        </p:nvPicPr>
        <p:blipFill>
          <a:blip r:embed="rId10"/>
          <a:stretch>
            <a:fillRect/>
          </a:stretch>
        </p:blipFill>
        <p:spPr>
          <a:xfrm>
            <a:off x="10058399" y="4976569"/>
            <a:ext cx="1947737" cy="1603525"/>
          </a:xfrm>
          <a:prstGeom prst="rect">
            <a:avLst/>
          </a:prstGeom>
        </p:spPr>
      </p:pic>
    </p:spTree>
    <p:extLst>
      <p:ext uri="{BB962C8B-B14F-4D97-AF65-F5344CB8AC3E}">
        <p14:creationId xmlns:p14="http://schemas.microsoft.com/office/powerpoint/2010/main" val="290220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1771651555"/>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6" name="Agrupar 25">
            <a:extLst>
              <a:ext uri="{FF2B5EF4-FFF2-40B4-BE49-F238E27FC236}">
                <a16:creationId xmlns:a16="http://schemas.microsoft.com/office/drawing/2014/main" id="{6457162A-DCF7-6E22-2F02-579FD5252803}"/>
              </a:ext>
            </a:extLst>
          </p:cNvPr>
          <p:cNvGrpSpPr/>
          <p:nvPr/>
        </p:nvGrpSpPr>
        <p:grpSpPr>
          <a:xfrm>
            <a:off x="748559" y="1924938"/>
            <a:ext cx="5060570" cy="4933062"/>
            <a:chOff x="748559" y="1924938"/>
            <a:chExt cx="5060570" cy="4933062"/>
          </a:xfrm>
        </p:grpSpPr>
        <p:sp>
          <p:nvSpPr>
            <p:cNvPr id="7" name="TextBox 5">
              <a:extLst>
                <a:ext uri="{FF2B5EF4-FFF2-40B4-BE49-F238E27FC236}">
                  <a16:creationId xmlns:a16="http://schemas.microsoft.com/office/drawing/2014/main" id="{DB3940DE-4C44-97A7-81B5-CC8DF90A2472}"/>
                </a:ext>
              </a:extLst>
            </p:cNvPr>
            <p:cNvSpPr txBox="1"/>
            <p:nvPr/>
          </p:nvSpPr>
          <p:spPr>
            <a:xfrm>
              <a:off x="748559" y="1924938"/>
              <a:ext cx="2911291" cy="430887"/>
            </a:xfrm>
            <a:prstGeom prst="rect">
              <a:avLst/>
            </a:prstGeom>
            <a:solidFill>
              <a:schemeClr val="accent2">
                <a:lumMod val="60000"/>
                <a:lumOff val="40000"/>
              </a:schemeClr>
            </a:solidFill>
          </p:spPr>
          <p:txBody>
            <a:bodyPr wrap="square" rtlCol="0">
              <a:spAutoFit/>
            </a:bodyPr>
            <a:lstStyle/>
            <a:p>
              <a:pPr algn="ctr"/>
              <a:r>
                <a:rPr lang="pt-BR" sz="2200" b="1" dirty="0"/>
                <a:t>PROBLEMA PÚBLICO</a:t>
              </a:r>
            </a:p>
          </p:txBody>
        </p:sp>
        <p:sp>
          <p:nvSpPr>
            <p:cNvPr id="8" name="TextBox 10">
              <a:extLst>
                <a:ext uri="{FF2B5EF4-FFF2-40B4-BE49-F238E27FC236}">
                  <a16:creationId xmlns:a16="http://schemas.microsoft.com/office/drawing/2014/main" id="{FBC6D56E-6C45-BBAE-46AB-B08A82412FE8}"/>
                </a:ext>
              </a:extLst>
            </p:cNvPr>
            <p:cNvSpPr txBox="1"/>
            <p:nvPr/>
          </p:nvSpPr>
          <p:spPr>
            <a:xfrm>
              <a:off x="748559" y="2750282"/>
              <a:ext cx="4130352" cy="1323439"/>
            </a:xfrm>
            <a:prstGeom prst="rect">
              <a:avLst/>
            </a:prstGeom>
            <a:noFill/>
          </p:spPr>
          <p:txBody>
            <a:bodyPr wrap="square" rtlCol="0">
              <a:spAutoFit/>
            </a:bodyPr>
            <a:lstStyle/>
            <a:p>
              <a:r>
                <a:rPr lang="pt-BR" sz="2000" dirty="0"/>
                <a:t>Insalubridade ambiental</a:t>
              </a:r>
            </a:p>
            <a:p>
              <a:r>
                <a:rPr lang="pt-BR" sz="2000" dirty="0"/>
                <a:t>= </a:t>
              </a:r>
            </a:p>
            <a:p>
              <a:r>
                <a:rPr lang="pt-BR" sz="2000" dirty="0"/>
                <a:t>Problemas para </a:t>
              </a:r>
              <a:r>
                <a:rPr lang="pt-BR" sz="2000" b="1" dirty="0"/>
                <a:t>saúde das pessoas </a:t>
              </a:r>
              <a:r>
                <a:rPr lang="pt-BR" sz="2000" dirty="0"/>
                <a:t>e para a </a:t>
              </a:r>
              <a:r>
                <a:rPr lang="pt-BR" sz="2000" b="1" dirty="0"/>
                <a:t>qualidade ambiental</a:t>
              </a:r>
            </a:p>
          </p:txBody>
        </p:sp>
        <p:cxnSp>
          <p:nvCxnSpPr>
            <p:cNvPr id="19" name="Conector: Curvo 18">
              <a:extLst>
                <a:ext uri="{FF2B5EF4-FFF2-40B4-BE49-F238E27FC236}">
                  <a16:creationId xmlns:a16="http://schemas.microsoft.com/office/drawing/2014/main" id="{9CB7E989-AD00-2367-35AC-4CCA591F0B17}"/>
                </a:ext>
              </a:extLst>
            </p:cNvPr>
            <p:cNvCxnSpPr>
              <a:cxnSpLocks/>
            </p:cNvCxnSpPr>
            <p:nvPr/>
          </p:nvCxnSpPr>
          <p:spPr>
            <a:xfrm>
              <a:off x="4410635" y="2976285"/>
              <a:ext cx="1398494" cy="12700"/>
            </a:xfrm>
            <a:prstGeom prst="curvedConnector3">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Imagem 22" descr="Uma imagem contendo ao ar livre, edifício, vaca, casa&#10;&#10;O conteúdo gerado por IA pode estar incorreto.">
              <a:extLst>
                <a:ext uri="{FF2B5EF4-FFF2-40B4-BE49-F238E27FC236}">
                  <a16:creationId xmlns:a16="http://schemas.microsoft.com/office/drawing/2014/main" id="{9A39CF9C-A412-3668-1B26-FB53DE2E79F8}"/>
                </a:ext>
              </a:extLst>
            </p:cNvPr>
            <p:cNvPicPr>
              <a:picLocks noChangeAspect="1"/>
            </p:cNvPicPr>
            <p:nvPr/>
          </p:nvPicPr>
          <p:blipFill>
            <a:blip r:embed="rId7">
              <a:extLst>
                <a:ext uri="{28A0092B-C50C-407E-A947-70E740481C1C}">
                  <a14:useLocalDpi xmlns:a14="http://schemas.microsoft.com/office/drawing/2010/main" val="0"/>
                </a:ext>
              </a:extLst>
            </a:blip>
            <a:srcRect l="1" t="28069" r="4371" b="9814"/>
            <a:stretch>
              <a:fillRect/>
            </a:stretch>
          </p:blipFill>
          <p:spPr>
            <a:xfrm>
              <a:off x="895369" y="4244050"/>
              <a:ext cx="2764481" cy="2613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27" name="Agrupar 26">
            <a:extLst>
              <a:ext uri="{FF2B5EF4-FFF2-40B4-BE49-F238E27FC236}">
                <a16:creationId xmlns:a16="http://schemas.microsoft.com/office/drawing/2014/main" id="{F9B71FD2-BE4A-C8ED-C25D-995C0D5FF8EC}"/>
              </a:ext>
            </a:extLst>
          </p:cNvPr>
          <p:cNvGrpSpPr/>
          <p:nvPr/>
        </p:nvGrpSpPr>
        <p:grpSpPr>
          <a:xfrm>
            <a:off x="6196366" y="1771050"/>
            <a:ext cx="5332247" cy="5086950"/>
            <a:chOff x="6250153" y="1771050"/>
            <a:chExt cx="5332247" cy="5086950"/>
          </a:xfrm>
        </p:grpSpPr>
        <p:sp>
          <p:nvSpPr>
            <p:cNvPr id="9" name="TextBox 25">
              <a:extLst>
                <a:ext uri="{FF2B5EF4-FFF2-40B4-BE49-F238E27FC236}">
                  <a16:creationId xmlns:a16="http://schemas.microsoft.com/office/drawing/2014/main" id="{96E03AB0-9A43-ADEE-961E-448AD964081E}"/>
                </a:ext>
              </a:extLst>
            </p:cNvPr>
            <p:cNvSpPr txBox="1"/>
            <p:nvPr/>
          </p:nvSpPr>
          <p:spPr>
            <a:xfrm>
              <a:off x="6377899" y="1771050"/>
              <a:ext cx="1667435" cy="430887"/>
            </a:xfrm>
            <a:prstGeom prst="rect">
              <a:avLst/>
            </a:prstGeom>
            <a:solidFill>
              <a:schemeClr val="accent2">
                <a:lumMod val="20000"/>
                <a:lumOff val="80000"/>
              </a:schemeClr>
            </a:solidFill>
          </p:spPr>
          <p:txBody>
            <a:bodyPr wrap="square" rtlCol="0">
              <a:spAutoFit/>
            </a:bodyPr>
            <a:lstStyle/>
            <a:p>
              <a:pPr algn="ctr"/>
              <a:r>
                <a:rPr lang="pt-BR" sz="2200" b="1" dirty="0"/>
                <a:t>CAUSAS</a:t>
              </a:r>
            </a:p>
          </p:txBody>
        </p:sp>
        <p:sp>
          <p:nvSpPr>
            <p:cNvPr id="10" name="TextBox 26">
              <a:extLst>
                <a:ext uri="{FF2B5EF4-FFF2-40B4-BE49-F238E27FC236}">
                  <a16:creationId xmlns:a16="http://schemas.microsoft.com/office/drawing/2014/main" id="{6FBBCF24-ED0E-1003-03A0-3A109794A05B}"/>
                </a:ext>
              </a:extLst>
            </p:cNvPr>
            <p:cNvSpPr txBox="1"/>
            <p:nvPr/>
          </p:nvSpPr>
          <p:spPr>
            <a:xfrm>
              <a:off x="6250153" y="2442505"/>
              <a:ext cx="5332247" cy="1938992"/>
            </a:xfrm>
            <a:prstGeom prst="rect">
              <a:avLst/>
            </a:prstGeom>
            <a:noFill/>
          </p:spPr>
          <p:txBody>
            <a:bodyPr wrap="square" rtlCol="0">
              <a:spAutoFit/>
            </a:bodyPr>
            <a:lstStyle/>
            <a:p>
              <a:pPr marL="342900" indent="-342900">
                <a:buFontTx/>
                <a:buChar char="-"/>
              </a:pPr>
              <a:r>
                <a:rPr lang="pt-BR" sz="2000" b="1" dirty="0"/>
                <a:t>Falhas de prestação dos serviços </a:t>
              </a:r>
              <a:r>
                <a:rPr lang="pt-BR" sz="2000" dirty="0"/>
                <a:t>públicos de manejo de resíduos sólidos</a:t>
              </a:r>
              <a:endParaRPr lang="pt-BR" sz="2000" b="1" dirty="0"/>
            </a:p>
            <a:p>
              <a:pPr marL="342900" indent="-342900">
                <a:buFontTx/>
                <a:buChar char="-"/>
              </a:pPr>
              <a:r>
                <a:rPr lang="pt-BR" sz="2000" b="1" dirty="0"/>
                <a:t>Limitações de recursos </a:t>
              </a:r>
              <a:r>
                <a:rPr lang="pt-BR" sz="2000" dirty="0"/>
                <a:t>das instituições de governo</a:t>
              </a:r>
            </a:p>
            <a:p>
              <a:pPr marL="342900" indent="-342900">
                <a:buFontTx/>
                <a:buChar char="-"/>
              </a:pPr>
              <a:r>
                <a:rPr lang="pt-BR" sz="2000" b="1" dirty="0"/>
                <a:t>Falta de profissionais </a:t>
              </a:r>
              <a:r>
                <a:rPr lang="pt-BR" sz="2000" dirty="0"/>
                <a:t>com sensibilidade para o tema</a:t>
              </a:r>
            </a:p>
          </p:txBody>
        </p:sp>
        <p:pic>
          <p:nvPicPr>
            <p:cNvPr id="25" name="Imagem 24" descr="Uma imagem contendo ao ar livre, estrada, rua, caminhão&#10;&#10;O conteúdo gerado por IA pode estar incorreto.">
              <a:extLst>
                <a:ext uri="{FF2B5EF4-FFF2-40B4-BE49-F238E27FC236}">
                  <a16:creationId xmlns:a16="http://schemas.microsoft.com/office/drawing/2014/main" id="{C926A7D5-F72E-69E9-86AB-156A7E4759F7}"/>
                </a:ext>
              </a:extLst>
            </p:cNvPr>
            <p:cNvPicPr>
              <a:picLocks noChangeAspect="1"/>
            </p:cNvPicPr>
            <p:nvPr/>
          </p:nvPicPr>
          <p:blipFill>
            <a:blip r:embed="rId8">
              <a:extLst>
                <a:ext uri="{28A0092B-C50C-407E-A947-70E740481C1C}">
                  <a14:useLocalDpi xmlns:a14="http://schemas.microsoft.com/office/drawing/2010/main" val="0"/>
                </a:ext>
              </a:extLst>
            </a:blip>
            <a:srcRect r="-1902" b="32088"/>
            <a:stretch>
              <a:fillRect/>
            </a:stretch>
          </p:blipFill>
          <p:spPr>
            <a:xfrm>
              <a:off x="6851781" y="4381497"/>
              <a:ext cx="2787006" cy="24765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194660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F88A4-D41F-024D-A44C-FE35917993DF}"/>
            </a:ext>
          </a:extLst>
        </p:cNvPr>
        <p:cNvGrpSpPr/>
        <p:nvPr/>
      </p:nvGrpSpPr>
      <p:grpSpPr>
        <a:xfrm>
          <a:off x="0" y="0"/>
          <a:ext cx="0" cy="0"/>
          <a:chOff x="0" y="0"/>
          <a:chExt cx="0" cy="0"/>
        </a:xfrm>
      </p:grpSpPr>
      <p:pic>
        <p:nvPicPr>
          <p:cNvPr id="9" name="Imagem 8">
            <a:extLst>
              <a:ext uri="{FF2B5EF4-FFF2-40B4-BE49-F238E27FC236}">
                <a16:creationId xmlns:a16="http://schemas.microsoft.com/office/drawing/2014/main" id="{741686B8-D3FB-0711-B68A-27FF0F88A029}"/>
              </a:ext>
            </a:extLst>
          </p:cNvPr>
          <p:cNvPicPr>
            <a:picLocks noChangeAspect="1"/>
          </p:cNvPicPr>
          <p:nvPr/>
        </p:nvPicPr>
        <p:blipFill>
          <a:blip r:embed="rId2"/>
          <a:stretch>
            <a:fillRect/>
          </a:stretch>
        </p:blipFill>
        <p:spPr>
          <a:xfrm>
            <a:off x="8843497" y="5131544"/>
            <a:ext cx="3349330" cy="1719927"/>
          </a:xfrm>
          <a:prstGeom prst="rect">
            <a:avLst/>
          </a:prstGeom>
        </p:spPr>
      </p:pic>
      <p:graphicFrame>
        <p:nvGraphicFramePr>
          <p:cNvPr id="5" name="Diagrama 4">
            <a:extLst>
              <a:ext uri="{FF2B5EF4-FFF2-40B4-BE49-F238E27FC236}">
                <a16:creationId xmlns:a16="http://schemas.microsoft.com/office/drawing/2014/main" id="{7DC481F7-2446-429F-A5BA-F88A1735EEE9}"/>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tângulo 1">
            <a:extLst>
              <a:ext uri="{FF2B5EF4-FFF2-40B4-BE49-F238E27FC236}">
                <a16:creationId xmlns:a16="http://schemas.microsoft.com/office/drawing/2014/main" id="{001E7BA7-0592-DD3C-2EC5-5D6D99B6AEE3}"/>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dirty="0"/>
              <a:t>Conteúdo</a:t>
            </a:r>
          </a:p>
        </p:txBody>
      </p:sp>
      <p:pic>
        <p:nvPicPr>
          <p:cNvPr id="6" name="Gráfico 5" descr="Papel com preenchimento sólido">
            <a:extLst>
              <a:ext uri="{FF2B5EF4-FFF2-40B4-BE49-F238E27FC236}">
                <a16:creationId xmlns:a16="http://schemas.microsoft.com/office/drawing/2014/main" id="{EC9A1EEF-585C-C653-6966-DD01CDC303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928" y="2233105"/>
            <a:ext cx="4346989" cy="4346989"/>
          </a:xfrm>
          <a:prstGeom prst="rect">
            <a:avLst/>
          </a:prstGeom>
        </p:spPr>
      </p:pic>
      <p:sp>
        <p:nvSpPr>
          <p:cNvPr id="7" name="CaixaDeTexto 6">
            <a:extLst>
              <a:ext uri="{FF2B5EF4-FFF2-40B4-BE49-F238E27FC236}">
                <a16:creationId xmlns:a16="http://schemas.microsoft.com/office/drawing/2014/main" id="{1985D42A-4275-9823-EE1A-5E3E573C91AE}"/>
              </a:ext>
            </a:extLst>
          </p:cNvPr>
          <p:cNvSpPr txBox="1"/>
          <p:nvPr/>
        </p:nvSpPr>
        <p:spPr>
          <a:xfrm>
            <a:off x="1017943" y="4083007"/>
            <a:ext cx="2187388" cy="707886"/>
          </a:xfrm>
          <a:prstGeom prst="rect">
            <a:avLst/>
          </a:prstGeom>
          <a:noFill/>
        </p:spPr>
        <p:txBody>
          <a:bodyPr wrap="square" rtlCol="0">
            <a:spAutoFit/>
          </a:bodyPr>
          <a:lstStyle/>
          <a:p>
            <a:pPr algn="ctr"/>
            <a:r>
              <a:rPr lang="pt-BR" sz="2000" b="1" dirty="0"/>
              <a:t>INDICADORES DE DESEMPENHO</a:t>
            </a:r>
          </a:p>
        </p:txBody>
      </p:sp>
      <p:sp>
        <p:nvSpPr>
          <p:cNvPr id="8" name="CaixaDeTexto 7">
            <a:extLst>
              <a:ext uri="{FF2B5EF4-FFF2-40B4-BE49-F238E27FC236}">
                <a16:creationId xmlns:a16="http://schemas.microsoft.com/office/drawing/2014/main" id="{03B3A1C3-A25E-3321-1EF4-5C24C9E8A174}"/>
              </a:ext>
            </a:extLst>
          </p:cNvPr>
          <p:cNvSpPr txBox="1"/>
          <p:nvPr/>
        </p:nvSpPr>
        <p:spPr>
          <a:xfrm>
            <a:off x="3644599" y="2344754"/>
            <a:ext cx="8488684" cy="3170099"/>
          </a:xfrm>
          <a:prstGeom prst="rect">
            <a:avLst/>
          </a:prstGeom>
          <a:noFill/>
        </p:spPr>
        <p:txBody>
          <a:bodyPr wrap="square" rtlCol="0">
            <a:spAutoFit/>
          </a:bodyPr>
          <a:lstStyle/>
          <a:p>
            <a:r>
              <a:rPr lang="pt-BR" sz="2000" dirty="0"/>
              <a:t>Os indicadores de desempenho são adotados pelo município para </a:t>
            </a:r>
            <a:r>
              <a:rPr lang="pt-BR" sz="2000" b="1" dirty="0"/>
              <a:t>acompanhar e avaliar </a:t>
            </a:r>
            <a:r>
              <a:rPr lang="pt-BR" sz="2000" dirty="0"/>
              <a:t>o que foi </a:t>
            </a:r>
            <a:r>
              <a:rPr lang="pt-BR" sz="2000" b="1" dirty="0"/>
              <a:t>programado </a:t>
            </a:r>
            <a:r>
              <a:rPr lang="pt-BR" sz="2000" dirty="0"/>
              <a:t>e o que foi </a:t>
            </a:r>
            <a:r>
              <a:rPr lang="pt-BR" sz="2000" b="1" dirty="0"/>
              <a:t>efetivamente executado</a:t>
            </a:r>
            <a:r>
              <a:rPr lang="pt-BR" sz="2000" dirty="0"/>
              <a:t>. Mostram como os serviços estão sendo prestados à população, indicando </a:t>
            </a:r>
            <a:r>
              <a:rPr lang="pt-BR" sz="2000" b="1" dirty="0"/>
              <a:t>a efetividade, a eficiência e a eficácia </a:t>
            </a:r>
            <a:r>
              <a:rPr lang="pt-BR" sz="2000" dirty="0"/>
              <a:t>do alcance das metas e da execução e avaliação do PGIRS.</a:t>
            </a:r>
          </a:p>
          <a:p>
            <a:pPr algn="just"/>
            <a:r>
              <a:rPr lang="pt-BR" sz="2000" b="1" dirty="0"/>
              <a:t>INSTRUMENTOS DE MONITORAMENTO</a:t>
            </a:r>
          </a:p>
          <a:p>
            <a:pPr marL="342900" indent="-342900" algn="just">
              <a:buFont typeface="Arial" panose="020B0604020202020204" pitchFamily="34" charset="0"/>
              <a:buChar char="•"/>
            </a:pPr>
            <a:r>
              <a:rPr lang="pt-BR" sz="2000" dirty="0"/>
              <a:t>Definir e avaliar planilhas para os indicadores descritos;</a:t>
            </a:r>
          </a:p>
          <a:p>
            <a:pPr marL="342900" indent="-342900" algn="just">
              <a:buFont typeface="Arial" panose="020B0604020202020204" pitchFamily="34" charset="0"/>
              <a:buChar char="•"/>
            </a:pPr>
            <a:r>
              <a:rPr lang="pt-BR" sz="2000" dirty="0"/>
              <a:t>Definir critérios e periodicidade de avaliação;</a:t>
            </a:r>
          </a:p>
          <a:p>
            <a:pPr marL="342900" indent="-342900" algn="just">
              <a:buFont typeface="Arial" panose="020B0604020202020204" pitchFamily="34" charset="0"/>
              <a:buChar char="•"/>
            </a:pPr>
            <a:r>
              <a:rPr lang="pt-BR" sz="2000" dirty="0"/>
              <a:t>Estabelecer cronograma de reuniões da equipe gestora do PGIRS para realinhamento estratégico.</a:t>
            </a:r>
          </a:p>
          <a:p>
            <a:endParaRPr lang="pt-BR" sz="2000" dirty="0"/>
          </a:p>
        </p:txBody>
      </p:sp>
    </p:spTree>
    <p:extLst>
      <p:ext uri="{BB962C8B-B14F-4D97-AF65-F5344CB8AC3E}">
        <p14:creationId xmlns:p14="http://schemas.microsoft.com/office/powerpoint/2010/main" val="3502787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1275F-0DC2-D26D-31A8-5E0B6D01AA91}"/>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E7CD8647-5466-5FAC-1647-624442D30C0C}"/>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ângulo 1">
            <a:extLst>
              <a:ext uri="{FF2B5EF4-FFF2-40B4-BE49-F238E27FC236}">
                <a16:creationId xmlns:a16="http://schemas.microsoft.com/office/drawing/2014/main" id="{4F0038E7-E451-7382-22DE-7D24CC196F59}"/>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dirty="0"/>
              <a:t>Conteúdo</a:t>
            </a:r>
          </a:p>
        </p:txBody>
      </p:sp>
      <p:pic>
        <p:nvPicPr>
          <p:cNvPr id="6" name="Gráfico 5" descr="Papel com preenchimento sólido">
            <a:extLst>
              <a:ext uri="{FF2B5EF4-FFF2-40B4-BE49-F238E27FC236}">
                <a16:creationId xmlns:a16="http://schemas.microsoft.com/office/drawing/2014/main" id="{AFC6F545-B410-2AE2-9E67-EA39D67AF7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928" y="2233105"/>
            <a:ext cx="4346989" cy="4346989"/>
          </a:xfrm>
          <a:prstGeom prst="rect">
            <a:avLst/>
          </a:prstGeom>
        </p:spPr>
      </p:pic>
      <p:sp>
        <p:nvSpPr>
          <p:cNvPr id="7" name="CaixaDeTexto 6">
            <a:extLst>
              <a:ext uri="{FF2B5EF4-FFF2-40B4-BE49-F238E27FC236}">
                <a16:creationId xmlns:a16="http://schemas.microsoft.com/office/drawing/2014/main" id="{8DBF1704-512D-222B-CD4D-8EDEAF2A4130}"/>
              </a:ext>
            </a:extLst>
          </p:cNvPr>
          <p:cNvSpPr txBox="1"/>
          <p:nvPr/>
        </p:nvSpPr>
        <p:spPr>
          <a:xfrm>
            <a:off x="1017943" y="4083007"/>
            <a:ext cx="2187388" cy="1323439"/>
          </a:xfrm>
          <a:prstGeom prst="rect">
            <a:avLst/>
          </a:prstGeom>
          <a:noFill/>
        </p:spPr>
        <p:txBody>
          <a:bodyPr wrap="square" rtlCol="0">
            <a:spAutoFit/>
          </a:bodyPr>
          <a:lstStyle/>
          <a:p>
            <a:pPr algn="ctr"/>
            <a:r>
              <a:rPr lang="pt-BR" sz="2000" b="1" dirty="0"/>
              <a:t>REGISTRO DAS AÇÕES EXECUTADAS E PUBLICIDADE </a:t>
            </a:r>
          </a:p>
        </p:txBody>
      </p:sp>
      <p:sp>
        <p:nvSpPr>
          <p:cNvPr id="8" name="CaixaDeTexto 7">
            <a:extLst>
              <a:ext uri="{FF2B5EF4-FFF2-40B4-BE49-F238E27FC236}">
                <a16:creationId xmlns:a16="http://schemas.microsoft.com/office/drawing/2014/main" id="{CA5C1FD9-A1E9-471F-364A-905A98373390}"/>
              </a:ext>
            </a:extLst>
          </p:cNvPr>
          <p:cNvSpPr txBox="1"/>
          <p:nvPr/>
        </p:nvSpPr>
        <p:spPr>
          <a:xfrm>
            <a:off x="3644599" y="2459504"/>
            <a:ext cx="8488684" cy="1323439"/>
          </a:xfrm>
          <a:prstGeom prst="rect">
            <a:avLst/>
          </a:prstGeom>
          <a:noFill/>
        </p:spPr>
        <p:txBody>
          <a:bodyPr wrap="square" rtlCol="0">
            <a:spAutoFit/>
          </a:bodyPr>
          <a:lstStyle/>
          <a:p>
            <a:pPr marL="342900" indent="-342900" algn="just">
              <a:buFont typeface="Arial" panose="020B0604020202020204" pitchFamily="34" charset="0"/>
              <a:buChar char="•"/>
            </a:pPr>
            <a:r>
              <a:rPr lang="pt-BR" sz="2000" dirty="0"/>
              <a:t>Programação e registro das audiências e reuniões públicas para divulgação do Plano, permitindo a participação da sociedade, a coleta de contribuições e legitimidade das ações;</a:t>
            </a:r>
          </a:p>
          <a:p>
            <a:pPr marL="342900" indent="-342900" algn="just">
              <a:buFont typeface="Arial" panose="020B0604020202020204" pitchFamily="34" charset="0"/>
              <a:buChar char="•"/>
            </a:pPr>
            <a:r>
              <a:rPr lang="pt-BR" sz="2000" dirty="0"/>
              <a:t>Listas de presença e fotos</a:t>
            </a:r>
          </a:p>
        </p:txBody>
      </p:sp>
      <p:pic>
        <p:nvPicPr>
          <p:cNvPr id="9" name="Imagem 8">
            <a:extLst>
              <a:ext uri="{FF2B5EF4-FFF2-40B4-BE49-F238E27FC236}">
                <a16:creationId xmlns:a16="http://schemas.microsoft.com/office/drawing/2014/main" id="{4AE5B7B8-B1AC-39BB-E019-81CAB7A23ADB}"/>
              </a:ext>
            </a:extLst>
          </p:cNvPr>
          <p:cNvPicPr>
            <a:picLocks noChangeAspect="1"/>
          </p:cNvPicPr>
          <p:nvPr/>
        </p:nvPicPr>
        <p:blipFill>
          <a:blip r:embed="rId9"/>
          <a:stretch>
            <a:fillRect/>
          </a:stretch>
        </p:blipFill>
        <p:spPr>
          <a:xfrm>
            <a:off x="8905480" y="4643897"/>
            <a:ext cx="2676899" cy="1419423"/>
          </a:xfrm>
          <a:prstGeom prst="rect">
            <a:avLst/>
          </a:prstGeom>
        </p:spPr>
      </p:pic>
      <p:pic>
        <p:nvPicPr>
          <p:cNvPr id="14" name="Imagem 13" descr="Grupo de pessoas sentadas em auditório&#10;&#10;O conteúdo gerado por IA pode estar incorreto.">
            <a:extLst>
              <a:ext uri="{FF2B5EF4-FFF2-40B4-BE49-F238E27FC236}">
                <a16:creationId xmlns:a16="http://schemas.microsoft.com/office/drawing/2014/main" id="{AE3B288A-12F2-2CA6-3404-F14C0BAE10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8259" y="3939988"/>
            <a:ext cx="3890682" cy="2918012"/>
          </a:xfrm>
          <a:prstGeom prst="rect">
            <a:avLst/>
          </a:prstGeom>
        </p:spPr>
      </p:pic>
    </p:spTree>
    <p:extLst>
      <p:ext uri="{BB962C8B-B14F-4D97-AF65-F5344CB8AC3E}">
        <p14:creationId xmlns:p14="http://schemas.microsoft.com/office/powerpoint/2010/main" val="2126214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307E6-C2D8-2181-BC05-31C3DBB97776}"/>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4464DD5A-71BA-5A8F-9A2B-B371B1FBC5EC}"/>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ângulo 1">
            <a:extLst>
              <a:ext uri="{FF2B5EF4-FFF2-40B4-BE49-F238E27FC236}">
                <a16:creationId xmlns:a16="http://schemas.microsoft.com/office/drawing/2014/main" id="{515322E9-7AE0-0A48-B505-1B7D8796F792}"/>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dirty="0"/>
              <a:t>Conteúdo</a:t>
            </a:r>
          </a:p>
        </p:txBody>
      </p:sp>
      <p:pic>
        <p:nvPicPr>
          <p:cNvPr id="6" name="Gráfico 5" descr="Papel com preenchimento sólido">
            <a:extLst>
              <a:ext uri="{FF2B5EF4-FFF2-40B4-BE49-F238E27FC236}">
                <a16:creationId xmlns:a16="http://schemas.microsoft.com/office/drawing/2014/main" id="{8D44AC91-4FC2-79CB-85C5-EEB4584402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928" y="2233105"/>
            <a:ext cx="4346989" cy="4346989"/>
          </a:xfrm>
          <a:prstGeom prst="rect">
            <a:avLst/>
          </a:prstGeom>
        </p:spPr>
      </p:pic>
      <p:sp>
        <p:nvSpPr>
          <p:cNvPr id="7" name="CaixaDeTexto 6">
            <a:extLst>
              <a:ext uri="{FF2B5EF4-FFF2-40B4-BE49-F238E27FC236}">
                <a16:creationId xmlns:a16="http://schemas.microsoft.com/office/drawing/2014/main" id="{69498E7E-1B80-877D-1C26-E51268D4BBAB}"/>
              </a:ext>
            </a:extLst>
          </p:cNvPr>
          <p:cNvSpPr txBox="1"/>
          <p:nvPr/>
        </p:nvSpPr>
        <p:spPr>
          <a:xfrm>
            <a:off x="1017943" y="4083007"/>
            <a:ext cx="2187388" cy="1015663"/>
          </a:xfrm>
          <a:prstGeom prst="rect">
            <a:avLst/>
          </a:prstGeom>
          <a:noFill/>
        </p:spPr>
        <p:txBody>
          <a:bodyPr wrap="square" rtlCol="0">
            <a:spAutoFit/>
          </a:bodyPr>
          <a:lstStyle/>
          <a:p>
            <a:pPr algn="ctr"/>
            <a:r>
              <a:rPr lang="pt-BR" sz="2000" b="1" dirty="0"/>
              <a:t>VERSÃO RESUMIDA E MINUTA DE LEI</a:t>
            </a:r>
          </a:p>
        </p:txBody>
      </p:sp>
      <p:sp>
        <p:nvSpPr>
          <p:cNvPr id="8" name="CaixaDeTexto 7">
            <a:extLst>
              <a:ext uri="{FF2B5EF4-FFF2-40B4-BE49-F238E27FC236}">
                <a16:creationId xmlns:a16="http://schemas.microsoft.com/office/drawing/2014/main" id="{8E0EA55F-AE6D-BA69-90D1-8F0B6E48935D}"/>
              </a:ext>
            </a:extLst>
          </p:cNvPr>
          <p:cNvSpPr txBox="1"/>
          <p:nvPr/>
        </p:nvSpPr>
        <p:spPr>
          <a:xfrm>
            <a:off x="3644599" y="2344754"/>
            <a:ext cx="8488684" cy="3785652"/>
          </a:xfrm>
          <a:prstGeom prst="rect">
            <a:avLst/>
          </a:prstGeom>
          <a:noFill/>
        </p:spPr>
        <p:txBody>
          <a:bodyPr wrap="square" rtlCol="0">
            <a:spAutoFit/>
          </a:bodyPr>
          <a:lstStyle/>
          <a:p>
            <a:pPr marL="342900" indent="-342900" algn="just">
              <a:buFont typeface="Arial" panose="020B0604020202020204" pitchFamily="34" charset="0"/>
              <a:buChar char="•"/>
            </a:pPr>
            <a:r>
              <a:rPr lang="pt-BR" sz="2000" dirty="0"/>
              <a:t>Consolidar em único documento versão resumida do conteúdo do Plano, abordando os principais aspectos com linguagem clara e acessível a população;</a:t>
            </a:r>
          </a:p>
          <a:p>
            <a:pPr marL="342900" indent="-342900" algn="just">
              <a:buFont typeface="Arial" panose="020B0604020202020204" pitchFamily="34" charset="0"/>
              <a:buChar char="•"/>
            </a:pPr>
            <a:endParaRPr lang="pt-BR" sz="2000" dirty="0"/>
          </a:p>
          <a:p>
            <a:pPr marL="342900" indent="-342900" algn="just">
              <a:buFont typeface="Arial" panose="020B0604020202020204" pitchFamily="34" charset="0"/>
              <a:buChar char="•"/>
            </a:pPr>
            <a:r>
              <a:rPr lang="pt-BR" sz="2000" dirty="0"/>
              <a:t>Disponibilizar o PGIRS para registro no Sistema Nacional de Informações sobre a Gestão dos Resíduos Sólidos (</a:t>
            </a:r>
            <a:r>
              <a:rPr lang="pt-BR" sz="2000" dirty="0" err="1"/>
              <a:t>Sinir</a:t>
            </a:r>
            <a:r>
              <a:rPr lang="pt-BR" sz="2000" dirty="0"/>
              <a:t>), conforme Lei 12.305/2010, Artigo 19, § 7º;</a:t>
            </a:r>
          </a:p>
          <a:p>
            <a:pPr marL="342900" indent="-342900" algn="just">
              <a:buFont typeface="Arial" panose="020B0604020202020204" pitchFamily="34" charset="0"/>
              <a:buChar char="•"/>
            </a:pPr>
            <a:endParaRPr lang="pt-BR" sz="2000" dirty="0"/>
          </a:p>
          <a:p>
            <a:pPr marL="342900" indent="-342900" algn="just">
              <a:buFont typeface="Arial" panose="020B0604020202020204" pitchFamily="34" charset="0"/>
              <a:buChar char="•"/>
            </a:pPr>
            <a:r>
              <a:rPr lang="pt-BR" sz="2000" dirty="0"/>
              <a:t>Disponibilizar em canal oficial da Prefeitura Municipal ou consórcio;</a:t>
            </a:r>
          </a:p>
          <a:p>
            <a:pPr marL="342900" indent="-342900" algn="just">
              <a:buFont typeface="Arial" panose="020B0604020202020204" pitchFamily="34" charset="0"/>
              <a:buChar char="•"/>
            </a:pPr>
            <a:endParaRPr lang="pt-BR" sz="2000" dirty="0"/>
          </a:p>
          <a:p>
            <a:pPr marL="342900" indent="-342900" algn="just">
              <a:buFont typeface="Arial" panose="020B0604020202020204" pitchFamily="34" charset="0"/>
              <a:buChar char="•"/>
            </a:pPr>
            <a:r>
              <a:rPr lang="pt-BR" sz="2000" dirty="0"/>
              <a:t>Instruir sobre a minuta de lei para aprovação e instituição do PGIRS, bem como, quando possível, da Política Municipal de Resíduos Sólidos.</a:t>
            </a:r>
          </a:p>
        </p:txBody>
      </p:sp>
    </p:spTree>
    <p:extLst>
      <p:ext uri="{BB962C8B-B14F-4D97-AF65-F5344CB8AC3E}">
        <p14:creationId xmlns:p14="http://schemas.microsoft.com/office/powerpoint/2010/main" val="896611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0FEBA-263A-C406-9524-A1AE6568E759}"/>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8D95B4AF-27E8-76B5-BEB3-87A8506F3102}"/>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tângulo 1">
            <a:extLst>
              <a:ext uri="{FF2B5EF4-FFF2-40B4-BE49-F238E27FC236}">
                <a16:creationId xmlns:a16="http://schemas.microsoft.com/office/drawing/2014/main" id="{C2F4B051-C504-1117-E37A-7E05D6CD211F}"/>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dirty="0"/>
              <a:t>Cobrança pelos serviços</a:t>
            </a:r>
          </a:p>
        </p:txBody>
      </p:sp>
      <p:pic>
        <p:nvPicPr>
          <p:cNvPr id="6" name="Gráfico 5" descr="Papel com preenchimento sólido">
            <a:extLst>
              <a:ext uri="{FF2B5EF4-FFF2-40B4-BE49-F238E27FC236}">
                <a16:creationId xmlns:a16="http://schemas.microsoft.com/office/drawing/2014/main" id="{FE53B5FE-43BB-D843-B549-3A2CBF34D7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928" y="2233105"/>
            <a:ext cx="4346989" cy="4346989"/>
          </a:xfrm>
          <a:prstGeom prst="rect">
            <a:avLst/>
          </a:prstGeom>
        </p:spPr>
      </p:pic>
      <p:graphicFrame>
        <p:nvGraphicFramePr>
          <p:cNvPr id="10" name="CaixaDeTexto 7">
            <a:extLst>
              <a:ext uri="{FF2B5EF4-FFF2-40B4-BE49-F238E27FC236}">
                <a16:creationId xmlns:a16="http://schemas.microsoft.com/office/drawing/2014/main" id="{80925731-4D4F-A947-EC9B-4E9755057639}"/>
              </a:ext>
            </a:extLst>
          </p:cNvPr>
          <p:cNvGraphicFramePr/>
          <p:nvPr>
            <p:extLst>
              <p:ext uri="{D42A27DB-BD31-4B8C-83A1-F6EECF244321}">
                <p14:modId xmlns:p14="http://schemas.microsoft.com/office/powerpoint/2010/main" val="283505069"/>
              </p:ext>
            </p:extLst>
          </p:nvPr>
        </p:nvGraphicFramePr>
        <p:xfrm>
          <a:off x="3644599" y="2344754"/>
          <a:ext cx="8488684" cy="378565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9" name="CaixaDeTexto 8">
            <a:extLst>
              <a:ext uri="{FF2B5EF4-FFF2-40B4-BE49-F238E27FC236}">
                <a16:creationId xmlns:a16="http://schemas.microsoft.com/office/drawing/2014/main" id="{9F3632BB-D082-F9F7-C687-393BBACFCBC1}"/>
              </a:ext>
            </a:extLst>
          </p:cNvPr>
          <p:cNvSpPr txBox="1"/>
          <p:nvPr/>
        </p:nvSpPr>
        <p:spPr>
          <a:xfrm>
            <a:off x="1017943" y="4083007"/>
            <a:ext cx="2187388" cy="707886"/>
          </a:xfrm>
          <a:prstGeom prst="rect">
            <a:avLst/>
          </a:prstGeom>
          <a:noFill/>
        </p:spPr>
        <p:txBody>
          <a:bodyPr wrap="square" rtlCol="0">
            <a:spAutoFit/>
          </a:bodyPr>
          <a:lstStyle/>
          <a:p>
            <a:pPr algn="ctr"/>
            <a:r>
              <a:rPr lang="pt-BR" sz="2000" b="1" dirty="0"/>
              <a:t>MECANISMOS DE COBRANÇA</a:t>
            </a:r>
          </a:p>
        </p:txBody>
      </p:sp>
    </p:spTree>
    <p:extLst>
      <p:ext uri="{BB962C8B-B14F-4D97-AF65-F5344CB8AC3E}">
        <p14:creationId xmlns:p14="http://schemas.microsoft.com/office/powerpoint/2010/main" val="2831765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graphicFrame>
        <p:nvGraphicFramePr>
          <p:cNvPr id="4" name="Diagrama 3"/>
          <p:cNvGraphicFramePr/>
          <p:nvPr>
            <p:extLst>
              <p:ext uri="{D42A27DB-BD31-4B8C-83A1-F6EECF244321}">
                <p14:modId xmlns:p14="http://schemas.microsoft.com/office/powerpoint/2010/main" val="1368483668"/>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tângulo 4"/>
          <p:cNvSpPr/>
          <p:nvPr/>
        </p:nvSpPr>
        <p:spPr>
          <a:xfrm>
            <a:off x="99505" y="1443736"/>
            <a:ext cx="5088894" cy="369332"/>
          </a:xfrm>
          <a:prstGeom prst="rect">
            <a:avLst/>
          </a:prstGeom>
          <a:solidFill>
            <a:schemeClr val="accent6">
              <a:lumMod val="50000"/>
            </a:schemeClr>
          </a:solidFill>
        </p:spPr>
        <p:txBody>
          <a:bodyPr wrap="none">
            <a:spAutoFit/>
          </a:bodyPr>
          <a:lstStyle/>
          <a:p>
            <a:r>
              <a:rPr lang="pt-BR" b="1" dirty="0">
                <a:solidFill>
                  <a:schemeClr val="bg1"/>
                </a:solidFill>
              </a:rPr>
              <a:t>APURAÇÃO TRIMESTRAL PANORAMA DE RESÍDUOS</a:t>
            </a:r>
          </a:p>
        </p:txBody>
      </p:sp>
      <p:sp>
        <p:nvSpPr>
          <p:cNvPr id="12" name="CaixaDeTexto 11"/>
          <p:cNvSpPr txBox="1"/>
          <p:nvPr/>
        </p:nvSpPr>
        <p:spPr>
          <a:xfrm>
            <a:off x="400877" y="1968349"/>
            <a:ext cx="10873409" cy="369332"/>
          </a:xfrm>
          <a:prstGeom prst="rect">
            <a:avLst/>
          </a:prstGeom>
          <a:noFill/>
        </p:spPr>
        <p:txBody>
          <a:bodyPr wrap="square" rtlCol="0">
            <a:spAutoFit/>
          </a:bodyPr>
          <a:lstStyle/>
          <a:p>
            <a:pPr marL="285750" indent="-285750">
              <a:buFontTx/>
              <a:buChar char="-"/>
            </a:pPr>
            <a:r>
              <a:rPr lang="pt-BR" dirty="0"/>
              <a:t>Redução do nº de áreas irregulares de disposição final de resíduos - lixões</a:t>
            </a:r>
          </a:p>
        </p:txBody>
      </p:sp>
      <p:sp>
        <p:nvSpPr>
          <p:cNvPr id="3" name="AutoShape 1" descr="data:image/png;base64,iVBORw0KGgoAAAANSUhEUgAAAwEAAAE4CAYAAAAD9f9ZAAAQAElEQVR4AeydCbxO1frHn9fsHPM8V4iQRqk0oFmUhJLmNCd1K+rWleQ20aj+lVsabqUkaSA0EJVMTUQRiszzdByz//quY5/7Os7Emd7h52O9w9prr+G71t7n+a31rP0WMv0TAREQAREQAREQAREQARGIKwJeBCxatGjPnDlzFMRAYyBuxoCud93zNAY0BjQGNAY0BuJ4DIzzIiA5OdkaNGigIAYaAxoDGgMaAxoDsTwG1DaNb40BjQE3BtySR2svAtwH/RcBERABERABERABERABEYhBAuk1SSIgPSqKEwEREAEREAEREAEREIEYJiAREMOdq6aJQAoBvYqACIiACIiACIjAvgQkAvbloW8iIAIiIAIiEBsE1AoREAERyISAREAmcHRIBERABERABERABERABKKJQHbrKhGQXVJKJwIiIAIiIAIiIAIiIAIxQkAiIEY6Us0QgRQCehUBERABERABERCBrAlIBGTNSClEQAREQAREILIJqHYiIAIicIAEJAIOEJiSi4AIiIAIiIAIiIAIiEAkEMhJHSQCckJP54qACIiACIiACIiACIhAFBKQCIjCTlOVRSCFgF5FQAREQAREQARE4OAISAQcHDedJQIiIAIiIAIFQ0ClioAIiEAuEJAIyAWIykIEREAEREAEREAEREAE8pJAbuctEZDbRJWfCIhAjgiMGjXKLr/8cnv00Udt27ZtOcorpyevWbPG+vTp4+vTrVs3mzVrVk6zPOjzV65caffdd5+vy9NPP22rV6+2ESNGWL9+/Qqc00E3SieKgAiIgAgUGAGJgAJDr4JF4EAIxE5ajNeXXnrJrr/+euvatatde+219vjjj9uiRYt8I7dv32579uyxHTt22O7du31cXr9899133rju3r27LVmyxBdHPQYPHmx//PGHr09ycrIlJSXZW2+95dM+9dRTRhqfOB9ePv30U88INtOnT7cePXrYsGHDrHTp0lakSJF8qEFkFZFen0VWDVUbERABEYhsAhIBkd0/qp0IxBQBjNd7773XvvnmG9uyZYtvG7P9M2bMsNdff90wtH1kPr9s3bp1vxI3b95sixcv9vEIFoz/448/3n/nZdeuXbzlW4BNmzZt7JVXXrEzzzzTQqGQValSxdq3b2+FCxfOt3rkRUF//vmn3XDDDT7wOTtlpNdn2TkvL9OsX7/e7rzzTi8Sf/jhh9wpSrmIgAiIQB4RkAjII7DKVgREYF8Cy5Yts9dee80b+hUrVrRevXrZ22+/7eOuu+46P6NdqFDB3JIwqt955x174YUXrGbNmvtW3H0rVaqUN7Qxtq+88kojLfUvVqyYO5o//1mloOzExETDNYk6PPvss3bYYYflTwXysBRWfMJDdorKqs+yk0dupwnawGpNfovE3G6L8hMBEShYAvlResH8xc2PlqkMERCBiCIwefJkY6a0ePHidvPNN9sxxxxjGP0lSpSws846y+666y7jWHqV/u2337xvPq5DuBBdddVV9tBDD6W67nAOM8OsJpCGPQU9e/a0X3/9lUM+4OYT+Pdz/jPPPGPr1q3zx3788Uc/e0sdqOPUqVMNoxvXJRJgbFNueMCliWOEnTt32meffebPIc2NN95on3zyiRFPvRA75Ee9OH7LLbekHud8Aobj999/7zmQjnbQHs4PjiE8qDt5cJx6BW0gDwJ1pm4cJx3pH3vssX1YkS480GZmsAm4P7HngDpw7sCBA23Tpk2pyTF0ccWBFWkog7bRftpLQlZ32KvA7D793rt3b8/3yy+/5PA+AdYcZ6WDwGfyZSY9vF6ko37UaebMmZa2z8gU5tTnww8/9P0BZ/JiLNCu8DGAkCJ9UGfOh2U4O/qRvqMPOE7gM/0C3yBvxtn8+fONcuBPOvqGulBGVjyoA/zgyDm0Mas+owwFERABEcgJAYmAnNDTuSKQJwRiL1N853///XffsOrVq9shhxziP2fnBcPw/fff9775GFOcg9E0d+5ce9bNhGMoMuv63//+17744gu/SRajGYNv+PDhfuWBDb4YthiCHOP8adOm2ddff0123lgP4jFyfWQWL5RJEs7DVQhjce3atUQZrkQff/yxLVy40HB1wsDjGGlJsGHDBhs6dKh99dVXfPXh888/9ysRy5cv93sQaCvt4XyM03fffde7J1F3TuA4hvGgQYNS9yaweZgN1bhbcZx0pMdo7tu3ry1YsICo/QJtJlBH9mfgtkVdORcjnrbRXuIwal988UUL6klmnEcaVnpIR14EXL5YXcFA5txwMcF5WQXyIKxatcoQI7SPOjEmeCdP3klDXpTNOxumqQ+cScNYeOKJJ+xf//qXH0fEkQd7Kmgr56xfv95IE86OfqTv3njjDT9GyD+jcRbwJq+0gfoR0uNBXVjVIcCRc2kTfca+E9pMnIIIiIAI5DYBiYDcJqr8REAE9iOA8YQQ4EC1atUMlxY+ZyfgcnPyySfbAw88YBhjQ4YMsYcffthw0cFowsAnb9yNyI9VBgwqZv0rV65MlF+BwMgrV66csQKAIceMK3n7BGlemjdv7g3ySpUq+SN33nmnUS6hRYsWPi54YUMzM/ihUMguvvhiI28M1saNG/uVDkQPbjwYw9SL4y1btvSGPqKEfKgbIgCD8NRTT/UuUq+++qqdcsopftNvyZIl7ZxzzrFHHnnE508+d9xxh3dRWrp0qRcdnIuBjnHOXgHEAOkwfGGFQTt+/HiKyzBgfLLRmHNhfdppp/m0P//8s1EObcUoJvLCCy/0/YHhT52JY/aedHwmUKeEhAQ/Q/7mm29au3btiN4nwJpVA9pI4DP1Dt9/QT70BfUin+OOO26fPNJ+weCmfszYs58jFAr5PSjk0b9/f0M8Mg4Zlz/99JM/fdKkSX7j9RFHHGGIHPo6GGe06++///ZiK6NxhlvWgAEDjDLI8M69Y4Z68J1AO9LygCkrK1wT/3IihbbT94wf+hIRxrkKIiACIpDbBCQCcpuo8hMBEchVAvjhn3DCCTZx4kS7/fbb/ROFHnzwQW/44pqBAU0aDEgKZlYedxD2Hdx6661GPG5GGPykRQQwg44LUtu2bTklR+Gvv/7ydSlfvry1bt3aG+0Ygnfffbf3169Vq5YhPphhv/rqqw1XjwkTJvgymeFnBhnDGTFDXc8++2zDRQpj8bbbbjMMXuKPPfZYv3qAyMEN5bnnnjOMWGa0mfHmyUXBTD9G+aGHHuo3D2NMnnjiib48NjqT3n/J4KVLly7GufCCEWUjIJiRDm8r9SQNdb3gggv8ng5m+gMjOcgeIXHMMcdY0aJFfQjiD/QdY/rQQw/1eWT1NKT69ev7DdP0+9FHH230DeV17tzZ6A9EUt26dYnyDOE4e/Zs/50VK8YNIjEYZ7BlNSKrceYzyOIlLY+AKYz//e9/e7cphEtQH0RCFlnqsAiIQJQTKKjqSwQUFHmVKwJxSgBjF+M9u83HcGcGGDcNjMzw85hZxYDDGL3mmmusXr16/jGeuAExU44gYHabzb5sPma2FaOKWXkEBTO84fkdzGdWIziPVQcMdz6HB2b4KQ8DnLqEH2PGmoAByGoG9UO8hKfhM3VmhhzXIFxKiAsC5xM4n3yIr1OnDm+poUKFCqmfs/rAPo0gTfA54JxRW6k3BndwXvg7qxChUCg86qA+k092TwzqTfpQKORXZCyTf7DD0M8oCaIDMZTVOMvo/PB42hEK/Y9HwDQ8TfhnVmbCv+uzCIiACOQWAYmA3CKpfETgoAjEx0kYUMzA0loM2mDGmu9ZhYULFxpuEeTxz3/+0z9RCKOa2fbwc5ndxX2DGXdcTDg2btw4wx89FAoZqwls+rzzzjv9E4Aw+vAd5520BxsCw5+Z4rQGOsYlG1gxonFp4vGeuJkwIx1eHgY0s8zUBZEUfozPbIzeuHGjfyQoG0ZxGUEUwITjBM7HSOUzjHkPQmBoYhwTgvis3lmlQGSRN3XMqK3Um7ShUMi7KFmU/aN9ATueOkQfhQdcuJo2bepbldk48wkO8CVgWqNGDWN8hpfLZ1aPDjBLJRcBERCBbBGQCMgWJiUSARHIKQFcVDAkMRYxhufNm+d/DAxDmVn+hx56yPvupy2H2XNmujHScKvhMz7UrBAEafmMv/wvv/zi3T26dOniXUAoC1cZDPEnn3zSMLARA7iWcC6GNWn4fLABFxXahWsPPvfUl/rgd87MPd/Ju0yZMt41CdcfNiUTF4SqVat6dxpcddgMzEoJAZ922AR1xPWmbNmyfvMz7lGkCfJghjkQWt9++63hZoL4wK1kypQpPtnhhx+e4ROYfAL3woZlzkXQjBkzxvvBUyY+9OFtpZ70HXXgh8xYpcHtJqiDyyrb/+lbZtvJixUT8iVkO4McJqT8w/Y+ahVWPO2HcUYdcN1ifwnjiH7NbJyFiwnGNz94F/TdflXcGxEwxY0qYErZ/F4C7kiM6b1J9SYCIiACuUpAIiBXcSozERCBjAg0aNDAOnTo4P3U8S/HwLniiivsmmuu8TOguLKEQv9zkwjywajEuMQI44fG8KnnSTmBcR2kYyaeTZ/kyeMrmf3GuMb3G2OYDaD/+Mc/vM81M66c16hRI8PA5fPBBlyQmCWmDPYiUD98ynE1wg8ew5u8x44da9Ttnnvu8QY6cUGgnogTvmPA47pEwCjEGG/YsKE33pnhJ+/gGGVyDgEDlD0OiAH43n///b6t+JnDlg3K+PGTNrOAMcq5+KUHT85hMzQz4LSV/QWUyyZk+o66UOdQKOQ3L9OWzPJP7xjuSrhTkS9POyJfNiOnlzav4s444wxD6MAK9zP6inpQH4x5+FJ2ZuMM9oxX0o0cOdKYxQ82UhOXXghnyvihTMpmIzz9zRhK7zzFiYAIRCeBSKq1REAk9YbqIgIxTCAUChkbSDEw2bjJzC/NZRb9qKOOsh49eniDPDC2cFshYFSyGRa//lAo5I1hjNlmzZp51xPOx5DnCTwYcaFQyG/OxTDH4MZtiM/M/mOkUSbv559/vl177bU+D8oMhULed5wyzf3jnRAKpeTnovz/wCjjHCJoB4Y5daIuxGHUXnbZZdakSRO76KKLLDgWCoW8KxIrFfjRMwNNPqFQyBvs7du396sF5EG+rJ7g2oSA4rn25Msx6k/agCP5EI/g4GlAtJfzicPdBAMX0ZXefgPShAc2xNIfoVDI14VyOnXq5MUbeWL0szE5qEsoFDL2ICCw6F/yghuBz7SP98wCLC655JLUJ+vQPuLIgxAKhXw/Wdg/8g2FQvv0GXHm/nEOwX1MPR4Khfy4II6Qth8ROYxNeAf9yDsbeRGV1CmrcUb5HTt29DxCoZSxioClLgTKJQ3vQQiY0n7yJz4UCvn9LfzuAEKVOAUREAERyG0ChXI7Q+UnAiKQEQHFh0Ihbxjju4+fNT7PuLzcd9993nCCEMY68fxoFEYYcUceeaTx+EV84UmP8Y5hxsZfnv4SCoWMR0ryWwCkIW/2iE6p2QAAEABJREFUDyAcOB8j+dJLL7X//Oc//lGfvDPbWqJECQ77czkPF55y5cr5ON75TjxP6PGR7uWmm27yefBDVO6r/08+1Im6UXf2LCAyMPDCj5EX7aCNuERRR+pGJrxTR3z9KRvDG3GBERkKhQxBQL7kT/1JC0dmqmvXrk0WPmCQky8MSMvjJpnVDwxMnyiTF4xh+oO6Dh482CiHugWn8JkVh6AupGMfBqIsFEpZyaHf6D/Kp63BuZm9Izx4tCrn0D4EFByCPqB/w8/nO2VznHQcoyzOp2zqQBzHSEParPoRwciekaAfeaefiSevUCjkx0pG44w09AU8KI/zW7Vq5YUrdaJu1JF04QGmiEVWqEjDuYwDGIRCKUzD0+uzCIiACOQGAYmA3KCoPERABEQghwRwX2I1hNULfM9xX2KPQA6z1emRQEB1EAEREIEIJCAREIGdoiqJgAjEHwFmrgN3Jp76c95553l3nPwggasKqxahUGg/txvTPxEQAREQgYMiEOknSQREeg+pfiIgAnFBAB94fNJxBcENhw24+dXwcuXKWeDigptNfpWrckRABERABAqOgERAwbFXyTFNQI0TAREQAREQAREQgcglIBEQuX2jmomACIiACEQbAdVXBERABKKEgERAlHSUqikCIiACIiACIiACIhCZBKKxVhIB0dhrqrMIiIAIiIAIiIAIiIAI5ICAREAO4OlUEUghoFcREAEREAEREAERiC4CEgHR1V+qrQiIgAiIQKQQUD1EQAREIIoJSAREceep6iIgAiIgAiIgAiIgAvlLIFZKkwiIlZ5UO0RABERABERABERABEQgmwQkArIJSslEIIWAXkVABERABERABEQg+glIBER/H6oFIiACIiACeU1A+YuACIhAjBGQCIixDlVzREAEREAEREAEREAEcodALOciERDLvau2iYAIiIAIiIAIiIAIiEA6BCQC0oGiKBFIIaBXERABERABERABEYhNAhIBsdmvapUIiIAIiMDBEtB5IiACIhAHBCQC4qCT1UQREAEREAEREAEREIHMCcTbUYmAeOtxtVcEREAEREAEREAERCDuCUgExP0QEIAUAnoVAREQAREQAREQgfghIBEQP32tloqACIiACKQloO8iIAIiEKcEJALitOPVbBEQAREQAREQARGIVwJqt5lEgEaBCIiACIiACIiACIiACMQZAYmAOOtwNRcCCiIgAiIgAiIgAiIQ3wQkAuK7/9V6ERABEYgfAmqpCIiACIhAKgGJgFQU+iACIiACIiACIiACIhBrBNSe9AlIBKTPRbEiIAIiIAIiIAIiIAIiELMEJAJitmvVsBQCehUBERABERABERABEUhLQCIgLRF9FwEREAERiH4CaoEIiIAIiECmBCQCMsWjgyIgAiIgAiIgAiIgAtFCQPXMPgGJgOyzUkoREAEREAEREAEREAERiAkCEgEx0Y1qRAoBvYqACIiACGREYPXq1dalSxdr3br1PmHixImpp/Tr1y/DY+mdH35uaib6IAIiEBUEJAKioptUSREQAREQgQwJ6MABEWjatKmNGjXKxo8f78Ppp5/uz0cATJkyxV588UV/nHT9+/e33377zbZs2WIPP/ywTzds2LD9jvsDehEBEYgqAhIBUdVdqqwIiIAIiIAI5D4BZvlnzZpldevWtUMOOcQSEhLshBNOsKSkJJs+fboXAStXrkwtmOOVK1dO/a4PIlAQBFRmzghIBOSMn84WAREQAREQgZgkgBgIGlapUiVr0qSJrVixwrp3725PP/20jRs3zk488URr1KhRkEzvIiACUURAIiCKOktVDSegzyIgAiIgAgdDYObMmda2bVvv+88eAVYBmNmvUqWKLViwwBYuXOizDd79F/fSu3dvu+6667wQ+PTTT61q1ap2yy23uCP6LwIiEI0EJAKisddUZxEQgf0IvPXWW96oCd/02KNHD+/GQGIMHQye8ONpNzXyneOkIz3nKUQYAVXnoAkwm//ee+/5fQDsBwgM+sDXPzDob731Vn8tvfbaa6llsSeA64m4vn37GoFVgWuuucbvGUhNqA8iIAJRQ0AiIGq6ShUVARHIDgGMEwwcwsCBA71vMwZMYOhktKmRTZF9+vTJThFKIwIxQaBZs2aWmJho+PpzjeDWM3LkyH1EAsdJx6oAqwRnnHGGsZGYgIgI9gzEBBA1IqIJqHK5T0AiIPeZKkcREIEII4CBg6ETVAvXh/BNjcz6syny9ttv9y4OQTq9i0AsEWClixWzoE1s+MWIx9efVYIgnneuCZ4glNbnf9WqVamra3/99RdJ/UZi/0EvIiACUUVAIiCquiteK6t2i0DOCGDgYOjgvpDepkaO4ybB7GbOStLZIhC5BILxjcsbAdceZvPx9afWrIYRT+jcubPfCBwcY5WgV69eFr6fgI3BrLwF+ZKHggiIQPQQkAiInr5STUVABLJBAJcejBhC+KwnxgwGD0JAmxqzATISkqgOuU7gyiuvTHX3wWWO70EhXCPEBYHvwTHeMfaDY8E7cRxTEAERiD4ChaKvyvFZ4/AZGowbAnHhNPhOfBAwgHCDYDNXEBf+zvHw8/VZBKKZAMZMYJjg98+TS5jpxAUiuA74zswlATGgTY3R3OOquwiIQKwSULvyh4BEQP5wzpVS2KDFLzkGhk74LA0CIPilx+A4RhG+z2yODOJ4Z2MXFQp/BjTfFUQgVgjg3oP7D+1hQyNBmxqhoSACIiACIiACKQQkAlI4RPUrP+mOALj00kuz/NGWIC0/B88THyKv4aqRCBw4AWb6EcJsZuRs3tnoi3AOH+fa1AgdBREQAREQAREwkwiIgVEQPOGBWf7A3addu3bpPrv5gw8+MJ4G0alTJ//oxBhovpogAn4s84xzNv1yDbCpESxvvPGGF8ZZbWpENPDbAJyHmxCBz7jSITDISyGPCSh7ERABERCBfCUgEZCvuHNWGMZ78CMuGDr4OofnSBxCAJch4l966aXUR7nxHUOH2VF8pRs3bkyUggjEDAFcgHjCD9cAgc/EBQ1kAyPx4YE4jpOO9OHH+IwrHS51pFEQAREQARHIfQLKseAISAQUHPsDKhn/f4wSAkY+bg79+/dPd7YfX/+6deum/gBMUNDo0aONGc62bdsaRk8Qr3cREAEREAEREAEREIH4IiAREIX9HRj5rAzg45ydJrAKwA+/IB7CfaSzc27epVHOIiACIiACIiACIiACBUFAIqAgqB9gmRjwbHoMfJODJ50Ebj0Y9Rj306ZN8+4/7BHgB114Okow4z979my/CpD21x8PsCpKLgIiIAI5J6AcREAEREAECpyARECBd0HWFcCQZyPvJZdcYvj9sy8Adx+eec6xtJse+bEkHgOKCxG5Ix7YEMznli1b8qYgAiIgAiIgAiIgAvlKQIVFFgGJgMjqjwxrg6E/cuTI1F96TLthkQ2O7BcIQiAAyJCNjaTnGOmIUxABERABERCBtARWrdtlT7y6yf759EbrP3iTrVm/O20SfRcBEYgRAhIBMdKRkd8M1VAEREAERCCSCXgB8Mpm+2PhLlu1brfN/WuXPfYfCYFI7jPVTQRyQkAiICf0dK4IiIAIiEDmBHT0oAhs2262ecseW7dxj61cu9uWrtxtC5fusnmLdtlvC3bazLk77cfZO2zKjB323Y/b7eup2+2LSdts9Dfb7JPxW23458k2dHSyvf3pFnt9xBZ7ZViSvfhukj331mZ76vXNbpZ/s/V7aZM9+PxGu/+ZjdZzwAZ74JlNtn7Tnn3qy/fBw5P2idMXERCB2CAgERAb/ahWiIAIiIAI5AKB7TvMtmzdYxs27/GuMMtX77a/l++yPxfvcjPjO23WvJ32y+87bPqvO+z7n7fbN9O327jJ22zsd9ts5ISt9vG4rTZsbLINGZVsb368xQYP32IvD02y599JsmfeTDG+Hxm0yfr+3yb713Mb7b6nN9rdT2ywHo9ssFsfXm/X904Jt/Vbb3c+tsEb5xjpGOsY7Y+/sskb8RjzGPUY9xj5GPsY/Rj/n7g6IAYQBYgDRAJi4UcnGhAPiIi5f+30ogJxgchAbOza1/5Ppbl2g1yCUmHoQ7YJKGHkE5AIiPw+Ug1FQAREIC4IZDb7PefPvJn9xtDG4A6MbwxxDHIM83uf2ugNdQx2DPf+gzd7Qx6DHsMeAx9DH4N/2Jhk++jLrfapm4Uf++02LwwQCN87oYBgQDggIDC+/3SCAmGBwFi9brcXHAgPBEhBdnQoAxFQsaxMhYLsF5UtAnlFQFd2XpGN63zVeBGIPALe31kbHtPtmB07zZLd7PdGZr/drO8KN/u9mNnvJW72e+FOm83s9xw3+z3LzX7/4ma/f9hu46Zs87Pfo9zs90dfbbUP3Oz3u272+79u9vs1N/s9yM1+v+Bmv5/972Yb8Npme9TNfj/84ibrPXDv7Hf/DXbHoymz3zc8mPXsN3nkxew3LjeIj3TBFFBkKGRWrKhZYsmQlS0dskrlC1n1yoWsTvXCVrdWYWt4WBE78vAidswRRe2EI4tai2OK2enNitmZJxW3804tbu1albAOZ5WwS84raV3blbSrL0qwbp0S7OYuiXb7FYl219WlrNf1peyBm0vbQ7eVtkfuKGNP3FPGet9a2sqWcoWHtbucK79bp8SwGH0UARGIFQISAbHSk2qHCIhAhgS8AIjADY+7dpthgGKI4o6xKsz3e/7fu+z3BTvt1z922k+/7bCpM3fYpJ+224Rp2+3L77fZmG+2+VnnD7/Y6n2/3/k02d7wvt9bvO/3wLeT7Kk3NhvuI/9+eZP1eWGj3f/sRuv15Ab7x+MbrPu/19vND6UY37f0XW+3P7LB7npig9375EZ74LmN9tD/bbJH3Hn9X91sT7+52Z53+b38XpIN/mCLvfnRFhsyMtmY/R7hZr9Hfr3VxrjZ768mb7OJ07fbJDf7Pe3XHfbz7zt8/ZnFX+Bmvxct22XLVu02P/u9aY8lJe8xZr/3ZDADnWGH5uGBIoXNShQ3K50YsgplQ1alYiGrWbWQHVqzsNWvU9ga1StiRzUsasc1LmonHlXMTj2umLVuXtzOblHczj+9hLU/o4R1OqekdTm/pF15YYJdd3GC3XhJot3WNdHuvKqU3XNtKfvnjaWt9y2l7eHby9hj/yhjA3qWtWf/Wdb+r3c5G9S3nL3ycDl78cFy9tz9Ze2pXmXt8bvKWL8eZexBZ6Tff1Np63ldKZ9X98sT7aZLE+26jgl2VfsEu6xtSet0bkm76MwS1rZlCTvnlOJ2xonF7bTji9nJRxezZk2K2tGu7o3rF7EGhxSxw1ybalUrbFUrFbKKbrb/kBqFjfwbHFrYKlcoZA3dO98ruGN5iFxZi4AIFBABiYACAq9iRUAE8o/Aq85wZYNjeIl8/8/7SVaQs9839VlvuKLcudf3+5/PbPQbNfH95qksT76+2ZhJ/78hSUZdX/twi731yRZ777Nk+x8ie+MAABAASURBVODzZO9//tnErX5D6Pip2+zbH7fblBnb/YbRGW7m/rf5O/1G0r+W7LIlK3bbyjW7be2GPbYpaY9t3Wa2c1c4kYL9XFCz30/fW9aef6CsvdSnnL3ar5y9/FA5e+Ff5eyZ+8pa/3vK2qN3lrG+3cvYv9ys+X03lLa7ryllPa5ItFsvS7QbOifYNR0S7PILStqlbUraxWeXsAtal7DzTituZ51c3FqeUMxaHFvMmjctasc2Kupn74+oW8Tq1S5sGNw1qhTyxnb5MiErlRCy4sXMChcq2H6oWK6Q9epW2ouTnu5dAqBg+yNaSlc9o5NAAd9uohOaai0C8UwA1xEMSGZxN2ze441KZrDxb8bQZLb3Tzfry1NMmAHGlYTNiMxmT5+V8jQTZorxl8ZwZVabTZUYs5+6GWU2VrK58f0xyYZ7CRsemXl+bfgW/4QTZqNxM8E15Ok3NntXE2a7mbXG3eTB5zf6mWw2XPYcsMHPbs9flL61O2/RTn883me/Gc8YoBiiGKRV3CwwBiqGqp/9doZr0wZF9s5+F7VT3Ox3q+bF/Ox3G2fwXuhmvzu62W8M4SsuSLBrnWF8Q+cUQ/mOK0vZ3W72GwM6mP1+NM3sN8b3KwU0+12mVMhKlghZ0SJQUBABERCB+CEgERA/fZ1HLVW22SWA2web/5iFZRZ6zfqUmVncI/C/5vF/C/7e5Z9AwgwubiBsJuSJHtNm7rDvf9nuZ3pxB8Efmyd/4IKBTzaPBMQthKeSMEv8zshkwzebp4YwC45/Nk8SwaWDmeWn3Awzbh6P/meTf0zgQy9s8r7aPIXk3ic32t39N/gnk+AicuvDKS4jwcZJXEdwJcGf++4nNnj3EmawedIJLicY4myixDDHjxtXEgx2ZrMx4HmaCQY9GypxYaG+uJVQ/4+/2updXHiyyeffbbOvJm/zjz785oft3sVkyowdhpDAzQRhMdvNdCM05jkj/88luwwBwtNO8GnH5WTdxj1+pt8ycDcJWSi73Zdn6fD9TnBGKL7Y+H5Xq1TIalcrbIfVKmwNDi1iTeoXsaOPKGrNjixqJx9TzE5rVszOOKm4nXtqcT/rfNFZJawzvt9tS9rV7ROsW8cEu/nSRLv98kT7B77f3UrZAzeVtj63lbZ/4/t9dxl76t6yNjBs9vtVNwOOKwouKQN6utlvZ6TjqoLRjvGOEY8xnzL7neiNfIx9jH6M/wtblzDEAC4xiANEwolHFfWiAfHQyIkIxASiAnGByEBsIDoQH3kGVxmLgAiIgAhkSEAiIEM00XXA+zzH4KbH8FnnjXkw68yGxtyedcY4xki+ue++xjNuHz0e2eD9se9xRjZPHrn/2Y3e+Mb/GhcQjHKeQIIvN8Y6TyHBeB/0fpL3xcbnG3cQ/LF5HCCbMfHJ5pGAzKTzVBJm1sdP2eZ9s3k04GQnHvDPRkz8MifFR9s/InDhTkN0ID4Wr0jx1eZRgWs27LYNm/b4Z5Qnb93jfbaj62pIp7bO1k+rA/herJh5NwwMUgxTDFQM1QbO+MZwxYBN8f0u6n2/MXAxdDF4c2P2G+Mb328Mcgzzx+8q4w11DHYM917OgP+HM+Qx6DHsMfAx9Ls6g7/zuSW9/3m7liXsXHy/nTBAICAUEAwIBwQEbUFQICwQGLh7IDgQHjma/U4Hs6JEQAREQASih4BEQPT0VYY19QIgzaZHjMklzrBjwyEGHYYdBp6fdXbxGH4YgHOdIYhB6GednYGIoYjBiOGIAckmPwxKDEsMTAxNHoGH4YkBiiGKQYphioHKpkEMVgxXDFgMWQxaDFt8nNmgiMHLE0IwgDGEMYj/8fgG/5xsDOWbH1pvwdNCwmed2bTY68kN9s9nNvrH9uXGrPPIr7f6H9fJzVnnpOQ9Kf7WOzPssqg9gN82GyeZvcWILJ0YMp4egmHJBkqeYMJGQzZR4veMAcpGyiMPT5nNxqA+oamb0T66mDeq8Zlm4yKGNU81YTMjGyvxrcbIZXPl5e1K+k2PuJhc3ynBb4RkRpqnnLDRkllqnnRy/97Nlg91L+03UeJy8sQ9bta7V8qmy4dd/OF1Clvl8oX8hscB7hgGeHqz3xjf5Bs++43vt2a/o3boquIiIAK5REDZxA4BiYAY6EvcPXAvCW8Khn+f5zd5lw5cO+59cqP/VUiMb1w/UmedX93sf3gGYx1XEYx3XEfIE1cSXEpwLfEuG2OT7cMvtvrNiLig4IqCSwquKbiosCkRlxVcVxATuLIgLnBtmfvXTuNpJ2xQxPUFMcImxTXrd/tfqNyUtMdwlcFlhs2KkfS0kHCuOflcpIj5p44klgxZmVIhY/YZ94+qlQoZM9A8/o+ndeA2wSMAG9crYk0bFDEeA3h8E55EUtRa4A5yfDFjRvpMN/PL0z+YlWYzYvszS/iNibiGeOP5gpLePYQnh+CfzeMBeUIJhu1dV5fyTxjB1YMZZ5460rd7GT8LzdNK+t9T1ruM8HQSNkkGmybx2375oXL+KSbMXj9zX1l70hnZT9xdxm+g5AkmPHKQTZQ8AcUb09eU8k8yYTYb4/2mSxL94woxqnl6Sldn5ONWwlNNeKwhbeEpK7i7nHVycWt9YnH/+ENcTE46upjxSETEBE85QVwwY8+TTuru3WxZq2phQ4wws88TT3jEYqmEkNV08ffeUNoec7Pt2vCYk5Gsc0VABERABGKBgERADPTi2g27023FHsPhId1DBxlZMKfhM12yRMrTMzDoMOww8DD0MPhw38AAxBDEIMQwxEDEUMRgxHDEgOQ52hiUGJYYmBiauHRgeGKAYohikGKYYqB2Y9bZGawYrhiwftbZGbQYtvcHs863lU6Zdb6zjGEIYxBjGGMg42ONu0cQXu5TzjCoMax5IsmAnimP/uMZ3fhfY4jz3G4M857XlbK7XFkY7DwG8JYuiYYhj0F/9UUJxow0jwPkOeD4ZDN7fkGrEv4RhbiG0EYeW3has2JeOOCfzeMBeUJJUycseEQgQgPBgasIAqRm1UKGu0jlCoX8oxFxGUGwlChu2jRZMENfpYqACIiACIhAnhEolGc5K+N8I1C5XPrdWCgU8j82c6CzzhiLGI0tCnjWOTCecdngEX64bfDMbFw8cPXws87dSxubFzHKcQnBhQNjHVcRjHeeoY0LCa4kPEf7cjfrzCw5ria4nLChERcUXFFwScE1BRcVnv3Nc7VxXUFM4F+NuMC1pcGhRQzRgfjA9QUxUqViIavo+gHXGFxkEpxowWUm3waBChKBvCSgvEVABERABGKOQPrWY8w1M7Yb1K1TomF8hreS7xjLBzPrjNuIZp3DaeqzCIiACIiACMQfAbU4tglIBMRA/zIDjf91g0ML+x+eaeje9SuPMdCxaoIIiIAIiIAIiIAI5BEBiYA8Apvf2SIEenUrbWzqzJ1Nj/ndApUnAiIgAiIgAiIgAiKQXwQkAvKLtMoRAREQgWggoDqKgAiIgAjEBQGJgLjoZjVSBERABERABERABDImoCPxR0AiIP76XC0WAREQAREQAREQARGIcwISAXE+AFKar1cREAEREAEREAEREIF4IiAREE+9rbaKgAiIQDgBfRYBERABEYhbAhIBcdv1argIiIAIiIAIiEA8ElCbRQACEgFQUBABERABERABERABERCBOCIgERBHnZ3SVL2KgAiIgAiIgAiIgAjEOwGJgHgfAWq/CIhAfBBQK0VABERABEQgjIBEQBgMfRQBERABERABERCBWCKgtohARgQkAjIio3gREAEREAEREAEREAERiFECEgEx2rEpzdKrCIiACIiACIiACIiACOxPQCJgfyaKEQEREIHoJqDai4AIiIAIiEAWBCQCsgCkwyIgAiIgAiIgAiIQDQRURxE4EAISAQdCS2lFQAREQAREQAREQAREIAYISATEQCemNEGvIiACIiACIiACIiACIpA9AhIB2eOkVCIgAiIQmQRUKxEQAREQARE4CAISAQcBTaeIgAiIgAiIgAiIQEESUNkikFMCEgE5JajzRUAEREAEREAEREAERCDKCEgERFmHpVRXryIgAiIgAiIgAiIgAiJw8AQkAg6enc4UAREQgfwloNJEQAREQAREIJcISATkEkhlIwIiIAIiIAIiIAJ5QUB5ikBeEJAIyAuqylMEREAEREAEREAEREAEIpiAREAEd05K1fQqAiIgAiIgAiIgAiIgArlLQCIgd3kqNxEQARHIHQLKRQREQAREQATykIBEQB7CVdYiIAIiIAIiIAIicCAElFYE8ouAREB+kVY5IiACIiACIiACIiACIhAhBCQCIqQjUqqhVxEQAREQAREQAREQARHIewISAXnPWCWIgAiIQOYEdFQEREAEREAE8pmAREA+A1dxIiACIiACIiACIgABBREoSAISAQVJX2WLgAiIgAiIgAiIgAiIQAEQkAgoAOgpRepVBERABERABERABERABAqGgERAwXBXqSIgAvFKQO0WAREQAREQgQggIBEQAZ2gKoiACIiACIiACMQ2AbVOBCKNgERApPWI6iMCIiACIiACIiACIiACeUxAIiCPAadkr1cREAEREAEREAEREAERiBwCEgGR0xeqiQiIQKwRUHtEQAREQAREIEIJSAREaMeoWiIgAiIgAiIgAtFJQLUWgWggIBEQDb2kOoqACIiACIiACIiACIhALhKQCMhFmClZ6VUEREAEREAEREAEREAEIpuAREBk949qJwIiEC0EVE8REAEREAERiCICEgFR1FmqqgiIgAiIgAiIQGQRUG1EIFoJSAREa8+p3iIgAiIgAiIgAiIgAiJwkAQkAg4SXMppehUBERABERABERABERCB6CMgERB9faYai4AIFDQBlS8CIiACIiACUU5AIiDKO1DVFwEREAEREAERyB8CKkUEYomAREAs9abaIgIiIAIiIAIiIAIiIALZICARkA1IKUn0KgIiIAIiIAIiIAIicLAE1q5daz169LCuXbv60LdvX0tOTj7Y7PY7j7z69+9v8+fP3+9YRhFTp071daJuGaXJKn7EiBFGyCpdpB2XCIi0HlF9REAEIouAaiMCIiACIuAJ7N6927/n5KVixYr2wgsv2JAhQ4zPY8aMyUl2OT63efPmNnDgQKtQoUKO84q2DCQCoq3HVF8REAEREAEREIE8J6AC/kdg1bpd9sSrm+yB5zZZ/9c22Zr1ORcD5I4BvmTJEj762ftu3br5FQJWC4KZeWbYg5UD3hEQzPQz48/MPyeThsDnIJAmyI/zmPHnGO+sQFAG77Nnz7YgL/ImLYHj1I00fCdwnDwIlEccZfzxxx9E+UC9OTc4Rj38gQh8kQiIwE5RlURABERABERABEQgEgh4AfDKZvtj4S5btXaPzf1zlz32n9wRAhjkCAGM+dGjR9uAAQP8CsEVV1zh3zGoZ8yY4VcOMMAbNmzoRUJ2uNSrV88GDx7s8+nXr599/fXXqa5HixYtsjvuuMPMk6+dAAAQAElEQVT69OljxYsXT82ue/fuPn3nzp2tQYMGVrNmTZ+GVQvy2rJlixcrGPaTJ0/29aLOixcv9nnQjueff96C+t9000329ttvp5brE0XQi0RAup2hSBEQAREQAREQAREQgVc/2GLrN+3ZBwTfBw9P2icuu1/WrFljGNvMlGNkByJg7ty5qfHPPvuskW7r1q3ZzTbddAgHyundu/c+hvixxx5riIT0TgqEB+dxHKHCZ2b858yZQ5Sv20knneRdiHAjat26tY9HBODi1LRpU/+d95IlS9rSpUv990h7kQiItB5RfURABAqOgEoWAREQgTgh8MWkbXZbv/V2fe/Mw7xFu9IlMufPnVmeS96UQVlBJhjJGOfMzjObjtG9bt06q1WrVurMPTPvzNKXL1/en4ZoIBx11FHe8PaRWbxgvJOEvCgLY5zvWQXSt2nTxpdD3VihoL6sBLASwfm4CfGeNtAOVgvSxkfqd4mASO0Z1UsEREAEREAERCBfCMRjIaMnbrVt27PR8j37rgIEZ4QsFHzM9J0yKCttImbia9eubRMmTLAaNWr4mfqZM2fuk4wZdMQBhjmhQ4cO/jjigFl3Aob6+PHjfXxGL6wqkDaj40F8IBxYnQjignfOJx++I0bYB0BcePlp20F7SEM850VakAiItB5RfURABERABERABEQgjwkc06ioFSmcdSGhUMjSygD/PXsawJdBWemVxIw7qwEYyvjRDxo0yPv8437DxluM/V9++SU1Dpcc/PFxwcEQZ3WgZ8+efhUhbf7169c3XIzI66233rLsrAQgAiZNmuTLoyxm9lm5CMrZs1cQIWASEhKMNA899JAdffTRvnjKCG8H7eE78T5BhL1IBFiE9YiqIwIiIAIiIAIiIAJ5TOCq9gn28kPl7NV+WYf+d5exBocWtsrlC9kRhxW2AfeUydZ55E0ZlEVzMN5x8+Gd7xjTTzzxhHe94TMuN8z4E5j1nzdvnt+gy3dCu3btjI3CnMtx4jinV69exneMbT6TF2Xw6E/SsFmXeI4zy49RTx4E0gbHiCc9gXw5FsTxnacIEcd5QTxlIAYon3iOkzY8D+IjMUgERGKvqE4iIAJ5T0AliIAIiIAIZItAxXKFrFe30vbYXWXsnutKW4Wy+WM+srEWFxxm8wm4/bRs2TJbdVairAnkTy9mXQ+lEAEREAEREAEREIE8J6ACoocAM/esHDCrTmDWnRn+6GlBZNdUIiCy+0e1EwEREAEREAEREAEREIFcJxBnIiDX+SlDERABERABERABERABEYg6AhIBUddlqrAIiMABE9AJIiACIiACIiAC+xCQCNgHh76IgAiIgAiIgAjECgG1QwREIGMCEgEZs9ERERABERABERABERABEYhJAjEsAmKyv9QoERABERABERABERABEcgxAYmAHCNUBiIgAhFFQJURAREQAREQARHIkoBEQJaIlEAEREAEREAERCDSCah+IiACB0ZAIuDAeCm1CIiACIiACIiACIiACEQ9gRgRAVHfD2qACIiACIiACIiACIiACOQbAYmAfEOtgkRABHKdgDIUAREQAREQARE4KAISAQeFTSeJgAiIgAiIgAgUFAGVG5sE1q5daz169LC+ffvazJkzbfDgwbHZ0AhplURAhHSEqiECIiACIiACIiACsUwgMPJfeOGF1GbOnz/f+vfvb8nJybZu3Tpr27atHXXUUfbYY49Z06ZNU9Nl9WHEiBHWtWvX1DB16tSsTjmg4+QXXu+sTqY9iBnqlVXajI7Dizx4zyhNTuKjUATkpLk6VwREQAREQAREQARE4GAI7N69+2BO2+eckiVL2qJFiwzjf58D7ku9evXs3HPPtQ4dOtiQIUOsefPmdiD/Onfu7M/r16+fDR8+3PLKeM5OnWhnnz59fFuyk74g0hQqiEJVpgiIgAgcMAGdIAIiIAIiUCAEdv65wVa2HGorGrxmq1oNtZ2LNh50PRISEuzMM8+0t99+28/+h2fEbHswm9+tW7dUoRDMqgfHSBd+XtrPNWrUsIoVK/qVBY4xgx+cG8zMIxBwPQrig/JIG+RPmvRm4kkTnMdx6kdgRYPAMfIgHe8IHvInnkAdiOczgWOkoa6UGdTr+eefJyo1cB7pCeSdeuAgP0gEHCQ4nSYCIiACIiACIpD3BFRCwRJAAKw67T3bPnGx7Zq/wbZNWGwrWwzJkRAI3Hzw+w9vHTP/rAAQbrrpJhs9erQ/zN4AXISIz84s/9KlS/15iAGM7Zo1a/oVAvL5448/DIN7woQJ1rp1ax/PCkK7du2MlQh/YhYv3bt39+dRH8RG0A6EACKHeNoSZEO+lI3hXrt2be/uxHHSEcLbyvegXrR5zZo1PhvaMWPGDL9PgryIJ84fPMgXiYCDBKfTREAEREAEREAERCBaCWx+5gdbUmagLQ49lWlYXvcV27Vk8z7N3L0kyZYf8kqm5wX5UgZlhWdQokQJa9OmjTfyt2zZknoII7pv377er//ZZ5/18cTxoWXLlrx5Qx1Det68ef57+MuwYcP8uc8995xdf/31hkvOkiVLLIhnxv3nn382DOjw8w70MyKCvJiRnzRpUurplEe7UiPSfEB4nHTSSb4NtCurttJmRAbZ0A7ypgwCn2NcBNBsBREQAREQAREQAREQgdwksPGJqbZn047czDLdvCiDstIeTG81YMyYMX6WnNnwO++805+CsZxdo50Zfc5t0KCBYXCTAcYzeREfBGbhWR0IxMH48eMNg5v0WQXqw36D+++/368GtGjRIqtT/HGEA6sQ5513nv9+oG2lHf7EXHzRSkAuwlRWIiACuURA2YiACIiACOQpgZLt65sVL5ynZfjMXRm+LP/lfy/BbPbIkSP32xtAqsDorVChgvfvD4x6jOm///7b6td39SdhOoFZ8smTJ/uNwRj8uBVhvIcnxYUH1yKEwcCBA41yOI44CMqmzMwECHlmdpz8CKRDOHTs2NGvThAXHoLyqAMz/8EqR3j54e0gP9pEXHg+B/pZIuBAiSm9CIiACIiACIhAnhBQpvlHoPygs63W1jut1p67Mw3VFt5ohWom7lOxwjVKWbW/b8z0vNR8XRmUZen8YzWgYcOGqUfwgUcU4GYzbty4VIOZ78zW8967d2/DmMZgTj0xzQd88HEZwojGUMawDtx32HTL5lvOJy/yJOCvTzasCARl4YPPucQHAfFy+OGHG+eSZ1JSUnAow3f2KMyZM8efE5SVUVsRMIMGDfJuTdQzKD+8HZRLPHEZFpqNAxIB2YCkJCIgAiIgAiIgAiIQjwSK1CljVSZ1tWIta1nhemWtWOvaVnlKVytSq/QB48Dw5rGZvHMyBjXfCXzGeGfTK7PzPBkHY5d0pGe2nnhCesYvjxUlkJ7A5t3gO585j0A+lIVrTrASgABgRh+jO7ws6kUgjjLJh7zJl7wIPA2IY+TZq1cvow2kIZCeY8QF7eIc4sPjwtsaHk/7g/KD/DifQB7E5SREkAjISTN0rgiIgAiIgAiIgAiIQF4Q8ELg60ut+rzrrcq4Sw5KAORFvQ42Twz2Vq1apc7MY1AzM4+xf7B5RuN5EgHR2GuqswjEEgG1RQREQAREQATymQAz9MyoB4HZ/XyuQoEXJxFQ4F2gCoiACIiACIhA/BFQi0VABAqWgERAwfJX6SIgAiIgAiIgAiIgAiKQ7wQKSATkeztVoAiIgAiIgAiIgAiIgAiIwF4CEgF7QUT6G7+ox2Ot+ClpQpcuXWz16tWp1Z44caL/+WuOEd56663UY3xgBzzxBH4a+7fffiNaQQTyl4BKEwEREAEREAERiAgCEgER0Q2ZVwIB8PDDD9stt9xiPLv2uuuusxUrVhhxHEMA8CxcjvHrd1WrVrXXXnvNiCdnBEDw3Nu+ffsaz7TlPVxEkE5BBERABERABPKCgPIUARGIPAISAZHXJ/vVKCEhwR5//HFr1KiRP9asWTNLTEy0lStXGiLg9NNP94+5MvevUqVK1qRJE/fJbOHChf6dH7QgDV8aN25siITNmzfbqlWriFIQAREQAREQAREQARGIMwL5IALijGg+NrdKlSqGQMioyEMOOSSjQ1aqVCmrXLlyhsd1QASikQCrXri8EdJze0M0B251aV3mWDnjvCCkPR6NPFRnERABERABEciIgERARmQiNB4j5qWXXvIuPZ06ddpPBGDI8FPb/BQ3KwZpm8G5uBK1bdvWWDVIe1zfRSDXCORzRgiAzNze2AdzySWX2MyZM/erGddNWpe6oUOHGufsl1gRIiACIiACIhADBCQCoqwTn3rqKW/EsC8gcPEJmoDB0r9/f+/u8+CDD+4nEJjZRCCcccYZduWVVwan6V0EYoJAVm5v06dPt7p169qll166X3u5ljifA4hjXOrYOyOXOYgoiMCBEVBqERCB6CAgERAd/eRryUwnRjwCIK0RjwDo2bOnd/N54YUX9pvlRwCwWRgBEBg7PlO9iEAMEwh3e+OaGThwoN9Pk1mTuZamTJnixTR7aDJLq2MiIAIiIAIiEK0EclkERCuGyK83RnxGAoCn/PC0Hwye9AQArg4SAJHfx6ph7hE4GLc3RDb7AW699VZfkT59+uwnpv0BvYiACIiACIhADBCQCIiCTsTIHzVqlK8pxjyGShAw8EePHu0fGYqvf+fOnVN/L4ANkJz7wQcf+HMREcF5vCMs/AG9iEBOCUTQ+YxrxjqrXsz+Z7dqrJDxmF3CiSeeaIgB8sru+UonAiIgAiKQOYG1a9cak5a8Z54y947Onz/fcJVOTk7OvUxjJKdCMdKOmG4GPsrvvfee/40ADJTwgC8zhk54XPAZ1wfO5T2IC3/nvJgGp8bFHQGMdoQyAgCj/mABsMGYc6dNm+Yfw8tnBRGIFQK4vPH0LAKfw9sVrIgxUURgoik4zoMpmFwinsCPVjLRFBzXe+wT2L17d+w3Mo5aKBEQR52tpopALBPAWDlYAYB4IAR8eFIQn0844YT9NtgTryAC0UqAcc4qFxvf07YBAcB+mBdffNFYfeYpc8ygIhQQAPxAZdofrcT1Lm0++h57BBZv2mxXjfnC2n70qV3j3pdtTspxI5mhZ1Xg3nvvNcTlkiVL/Iw9Y65r1642depUI023bt2M76QJVhBGjBjh44gn4ApNet6DivGZuOA77+H5cV5wnLQE4sibtPEQciAC4gGP2igCIhANBDBQsnJ7w/hh9hKhQJt45zvigVWxv/76K9WVDnei9Dbgc56CCEQrAa4TVrd4QhYGfng7mNGfNWuWf4IWvzHDb9AgghELPFmL7+n9aCVP0CLf8Lz0ObYIIACuHPO5/bBipS1yYmCae+/62VjLDSGwaNEi69ixo+GxUKFCBcNlh7E2ZMgQY4zi7jxgwADj+xVXXOHfEQIzZswwjHZCw4YNvSDIDvV69erZ4MGDfT6I3q+//tqXyblr1qzxxzp06MDXuAgSAXHRzWqkCOQigQjMij8aKTS/0gAAEABJREFU/BEJd3cLPmPgU2Xeg7jwd1zqOI77UHg86YlXEIFYIRBcJ1dddVW2moQYyCghohuBgFAg34zSKT76Cdz3zXe2ckvyPg1ZmZxs9307aZ+4g/mCAY+xH5xbsmRJa9Omjf+KIJg7d651797dG/nPPvusYahv3brVHz/YF4QDM/7c8ykjyIdyKT/4Hg/vEgHx0MtqowiIgAiIgAhkQgBDnl+hX7BggS1cuNCnDN79FzPDLYh9BKygsVrG3huJ5YBO9L2/Oft3O+GdodbkzXcyDT+uWpVu41gRyOpcjlMGZaWbSSaR69ats1q1avnZeVYCCDy1rXz58v4sxAHhqKOOMlYRfGQWL4H7D3mxEhBvRn9aPBIBaYnouwiIgAiIgAjEGQFEAP7+NJs9Axj6uMzxPQiNGjWykSNH+odUsG+A/QPaHBzQib73wTNn2ZadOw++4nv2ZOtcyqCsbCUOS1SjRg3vqpP2V96XLl3qxQGGPKHDXvedihUr+gc5MLuP7/9PP/0Ultv+H1lVIO3+R+InJpsiIH6AqKUiIAIiIAIiEI8Ewo18XOPYF5OYmGjNmjXbDweuQnXr1vWPp549e/Z+xxUR+QTOqFPLihbK2gwMWcjSmvt8D4VC2WokZVBWthKHJWKWnn0AgwYN8u5AuPCwaZeVgF9++SU1jo3DGP34+yNm+f7cc89ZnTp1wnJL+Vi/fn3DxYi82CdGGSlH4vM1696PTy5qtQiIAAQUREAE4pIAG4V5QhC/mYE44DtPZ+EdIAsXLjRch6pWrWqNGzcmSiHKCDx08on285WX2ayrL88yfNXxIjvB9XXt0qWsebWqNq5ThyzPCfKlDMoCD247uPTwjtHeq1cvCwxx3vlOPGkJfA428gaz/vPmzbMGDRr4zb3E4aLGRmHS4x5EHHvEKKd58+ZGHuRL/pTLMdI8//zzFsRzHmnJI55CoXhqrNoqAiIgAiIgAvFKgKf4YMi3bdvWcLFgYy+uP4FLDz7SuAEROnfubE2aNDE2T8KL35y55ZZb7JprrvFP0eK8UqVK+Se0cIw0CrFLoHqpRHvjvLNszMXt7fVzz7JqiQlWUP/YSIwrD7P5BFatgt92Kag6RWu5EgHR2nNp6s0jvHiG73kffmxX59IzfNMUoa8iIAIiIAJRTABXCWZBMZrCAz9GiSGPwR8ez/fw5rIiEOwJIF1wXngafRaBvCbAjD6z/MzmExjTzPDndbmxmH86IiAWmxnbbUIABM/w/XvTZpuei8/wjW1yap0IiIAIiIAIiIAIxCcBiYAY6Pf78vAZvjGAR03ILgGlEwEREAEREAERiBsCEgEx0NXLkrak2wpWBJoPed9OfneYnfreB9by/eF25rARds7wj6zNhx9bu48+tfYfj7SOn35ml4wcbV1GjbErRn/u3Ym6ff6V3fjFOLv5y/HWfdwEu2P8RLtrwjfWa+J3dt83k+xf331vfSZNsYcnT7VHp0y3x6f9YAOm/2jP/PizDfzpF3vxl5n28oxf7ZWZs+z1WbPtv7N/t3d+n2PvzZlrw+bOsxHz5tsn8/+0UX/+ZWP+WmhfLPzbxv292CYuXmrfLV1mk5ctN55B/OPKVTZj9WqbtWat/b5unf2xfr0t2LDRFm3aZEs2J9nyLVtsVXKyrd26zTZs325JO3bY1l270uWhyPgmwIqZXObiewyo9ekTUKwIiEB8EpAIiIF+r1kqMd1W7NmzxxvFG51xvG7bNludvNUbzRjPizZttj+dMT1v/Qb7fe06b2TPXL3GfnJGN+IBIxxj/JslS228M86/XPS3jf1rkTfaP13wpzPiF9gHf8yzoXP+8Mb9W87If2PWb/aqM/oHOeP//36eYc87MfCsEwVPTv/JnnAiAbHQb/I0e+j7KU5ETLZ/fjvJi4q7J3xrd3490W53YuOWr8Z78YEIuWbMF3alEyWXjRrrRUrHTz6ziz4eZRc48dLmw0+8mEHUtHr/Qztt6AfWwokdRM/xb7+33w+fHOfi+MGSk959307ZK4jOcILorA8+svOcIGo74lO78OORdvEno6yTE0UIoss/G2sYjdeN/dKud6IIQXTbV19bDwTR19/YPRO/tXudIHrACaIHJ022vk4Q/XvKNHts6nQviJ7+4Sd7zjH4P8fiJSeKEESv/Trb+NGUt3+bY+/+Ptfen/uHffjHfPt4/gIb6biOdoLo84WLvCCasHiJwf97J4imLl9hCKJfVq02+uk312dz1623+Rs22MKNmww3sGVJSf5XHdds3Wobtm23TU4Q8XzmdAdHnEUiAOQyF2edruaKgAiIgAhkRsAkAjLFEx0HnzjtFKtSsuQ+ld3jvoVC2XuGr0sa8/+3udUBDOJN23fY+r2CaIVbRcBwxoD+a+NGm+8E0RxnWGNgY2j/7AzuH1astCnOAMcQxyD/2hnmXyGInKE++s+F3nD/aN4CG+4M+fedIMKwx8BHEA12Bv9/nCBiVeQFJwQQRE85YdDfCSKEAoKh7/dTrbcTEPd/+70XFPc4QfQPJzAQRLd+9bVfiUGAXOuECIKoqxMmCBSESgcnWC78aKSdP+ITL2QQNK2HfWinDx1uLd4bZie5VSCET5N0fg2y2Tvv2YnuOOkQUAipsz4YYecO/9jnd4ETWgguVokuHTnGKJfyr3H1QKDd9OU4o363j5/gBRxC7t5vvjPaQXse+n6KIfgedYKI9tJu2o8whAdc4AOnt3773YbsFURwHOF4fuoE0WeO71jHGd4IUfhPcqtECCL6BcFKP812q0T0G/33p+tHBO5SJ4jo39VOECGAEWwrtyTvM85XuhWk+5wQ3SdSX0RABERABEQgTghIBMRAR1d3KwFDzj93n2f4julwoU27/FL7/rLO9m2XTjbh0o42rnMH+6LTRTb64vY2ssMF9kn7dvbhhW1tWLs29l7b8+ztNufYf88721479yx75ewz7OWzWtsLZ7S0ga1Pt6dbnWYDTj/VHj+thf37lJPt4RYnWZ+Tm9sDJ55g9zU/3no2O87uOv5Yu+PYo+22Y46yW49uajc0bWLXHdnYrm58hF3eqKF1adjAOjeobx3q17P29epau7qH2nmHHmJnH1Lbzqhdy1rWqmmn1qxuJ1WvZidUq2rHValsR1euZEdWrGhHVChvh5crZ3XLlrFDypS2WqVKWfXEBKvsxE+FEsWtbPFiVqpoUStZpLDpX9YEknfuss1upWCDWzHAlWqVM4iXJW2xxZs3GysLuFzhesUq0a9r1hgrEKxETHOCaLJbmfh2yTJjpWLcosXelWuMW8EYueAvv6LBygYuX7h+veNWPFj5YAWElZCXnSj6PyeIWCFhpWTA9B/t8ak/2CNuBaWvE0SsqOBqhstZT7fScpcTRKy84JLGSswNX4wzBBErNLiudRk1xjqPHO1XcFjJaedWdHB1O9ut8LDS09IJIlzhcClLjwqrXhw/060KcR7ucbjG8YStbm71h5WpO9zKD25w//pusnd/Y1ULtzfEzKu/zvKubqyIIV5wb2PVDMECJ4TKLCdSWHFDnOC+hihBkKZXH8WJgAiIgAiIQH4RKJRfBamcvCWAEAh/hm8dZygnFCliZYoVs/LFi1ulEiWsakKC1UhMtDqlS9lhZcpYvXJlrWH5cta4YgVrWqmiHeuM7uOrVrETnQHeokZ1O61mDWtdu5adWae2nXtIHTv/sEPsgrqHWYf6da3j4fXskgaHW9cjGtiVjY6wa5o0sm7O4L/xqCO9AEAI3HncMXa3Ewa9Tjje7m/ezHqfdILxgyH/PuUke/TUk40VjKdanmrPtjrdnndi48UzW9mgs86wweecaW84IfKWEyWIm6HtzrPhF5xvH7Vva59edIF95gTO2I7t7ctOHezrSy62by7tZJO6dLYpXS+x6Zd3SfcHTKY5QTTZHSfdRCeIxne+2J1/kfHMY/L75KJ2NsIJog9cOQgiyqV8nof8qqvPy04QUT/q+YwTRE+6ej9xWgvfjn57BdG/nCD6p2sn7aXdtL/7XkEEF/jA6QoniC47ooFd0vBwz/Eix7Od49rG8YUzvFvVqun5n+wEEf1BvxzjBBH91KhCed9v9N+hrh/58Zbqrl/p30olS1g519+lixU1+r944cKmf44AS2PuLe1/XOYwyjHOMdIx1jHaEQcY8RMXLzWMeox79rFg7LO/Bbc3xMwzP/zsXd0enjzVEC+IBUQDgqWbExEIFUQF4gKRgdhAdISv0OC+dvK7w/yenXOGf+T36nTc65KGGGFvDiKIPTm40LEX59Ep0+3J6T8ZdcD9jhUV9tzgosdem7F/LfJufLj00RZWTNhTw0rJUrdKsjp5q+EmyApZWib6HtsE1DoREAERCAgUCj7oXQRimQAGcWm3UlDWrRhUdIKoSkJJt5KQaBjQrCzUK1vWGpQvZxjYGNqsQLAS0dwJIgxxBBErFaxYnOMEURu3goHhzorGxXsFEYY9Bj4rH6yAsBJyi1sRQRCxQsJKCSsmCAUEQ5+TmvsVlUfcygqC4km30sKKCysv/+cEEcIDAfKaE0Ss0LzjVnsQKAgVVnBYyRnlVnQQMl+6FZ5xbqVnwiUd7Tu38jP5sksM4fPjFfuLoulOKE1FELlVIgQUQupLJ6g+73iRjb74Qi+0EFwIr/fdKtG7bc81BNEbbpUIgfYft0r00pmtvXBDwCHk+p9+ij12agu3SnSSIfQQfPef2MzudQLwnmbHGoLo9r2rRDc5oXh90yZeOF7JKtERDe1SJ4g6HV7fEJgIzbaHHWrnHlrHzqpT2wtR+J/ihCmrRM2cUEWw0k9NnIBllai+E7SHuVUiBC57ZKo5wYsgQgAjhBNc36cd3+iCUCiUNjrfv7ORHYMcw5z9OuzVYQUGwx0DHkMedygMewx8DH0M/tdnzfYb8NmIz4oKwgCBgFBAMCAcEBAICVZMOn7ymbFScrZbJeEhAQgP9so02esuhjBBoCBUECwIFwQM5yNocrIqgguXVkXyfWipQBEQAREICKT7LhGQLhZFikDsEihZpLAlOqO4rFslwpUKl6rqiQmG8VyndGnvcoXrFcY1RvZRlSp516wTnPGNEY4xfnqtGt6FC1cuXLow2i+sd5gz4ut5l68uDRvY5c64v8oZ+dc2aWwIopud8Y+bWA8nBv5x3DHehew+JxIQCw86QdS3xYlORJzsXc4QFU+3PM2ea326d0lDECE+ECFvOjGC6xqCCJGCWPm4fTsb6VaJRl/c3hAzX+0VRLjC4RI33a0EfelEzglVq3rhh7jDZY7VIVzlvnQiCkGFuCJfRBcucYixp93KD25wuMDh/taz2XHe7Y32IPZwdcPNrX29ugYLhOKpNat7l7aj3OoNHHFjw4UN1nCnDwpFgAAJH+W4KOXVqgguXFmtijT97xBjrwob/Fu9/6Hfn3LBR5/6p5dd9tlYYz8Ke1HYL8MeFPafPPT9FGPfCXtO2G/CXhNWRdhjwv4S9p60nsgAABAASURBVJawr4S9POwnYS8J4oo9JOwDYk8Q+0bYRK9VkfDRoM8iIALxQEAiIB56WW2MbwJqvSeQnsscq0OV3MpQ9cREw7UK97imlSoa7le4xOGWhYsWqxO4wOH+dk2TRoZ7FysbuH3h6sbqx6OnnmysiuAyNuisMwyXtnfd6g0iBTc2XNhYdZnkVmBYjZl5VVf7xYVpTqCwesNKDqs6rPCwT4eVH1aBXj6rtbE6xJ6cR1wZ7MVhHw4rS6wyIbBYfUJ4dahfz++1QZyxcoVoO65KZb+vBmGHyKvuBB/iDyFYtFDk/AnYvWePJe/c5R/1uyo52e9PYW8KqyIzVq029qOwF4VHCY/5a6Hff8LeE/adsOeE/SbsNWFV5JEp04z9Jewtuevrb4ynerGfhL0krIpc/Mko44lgZ7EqMnS430QfrIoc89a71nzI+/6JY2yWb/PhJ/6pZGyQZ3M8qyK3fvW13xDPZnj2irAJng3wbH5nr8jgX2cbG97fn/uHfTR/gbHJ/atFf/unffGgAR46wIZ2NrPzYAI2sa/fts0QYjsdBz9gC+hl8abN/qlo5334sX9c9LLNSQVUExUrAiKQ1wQi5y9AXrdU+YuACIhAhBEo4lYDEooUsXLFi/s9O7insdeDfTrsAWE/yGk1a/h9OezJucitNrAXh3047DFhZQVXK/ah4ILFfpsnTjvF77NhDwsrJ7hysa8GF6/RF19oX3bq4PfR4BL285WX+T00uI1pVSRlcOzYvds/WpkN88uStvjfJGGT/K9r1vjH9E5ettxviue3TdgMz14RNsGzAZ7N7+zTYNM7G977fj/VHvj2e2OTe4/xE/3Tvq4b+6Vd7lY22NDOZnaMbTax8+jiE94Zake7FZHcWhU50FURVklYsWHFBHGCO1pXV1cJgZSxoVcRiDUCEgGx1qNqjwiIgAgcIAE2kBf0qsisqy83VkVw4cKda/TF7Q03L1y+cP9C0LAqgosY7mL/PuVkw42MfSf/OP4Y/1Qy9prggsYekw716xpuauwrwX2NVRH2kuDiVr9cWf+ABPaOsG8EIWYR9K+gVkUuHTXa//hiOAo9Sjechj6LQFQQyHYlJQKyjUoJRUAEREAE8pIAxjhGOcZ5ndKlDGMdox3jHSOeVRGMeox7jHyMfYz+649sYqyKsNcEUYA4QCQgFhANbGRHRCAmEBWIC0QGYgPRgfhAhBB+uKKLf7Qym+x5pDKPUx5+4fn+McrsR2FvCo9OZs/KY6e2MPaysK+FvSLsd6Ee1zZp7PfEsNn9wnqH+U3uPGmN/TRsbMfl7IgK5Y3N7OzFYRM7G9hLROjTvJa7FZG87HflLQIiUDAEChVMsSpVBEQgTwgoUxEQgRwRwBDHIMcw55HKPE75iPLlDcMdAx5DHoOep1dh4GPoswn+miaNjCdfsU/jnmbHGsIAgYBQQDAgHBAQCAk2n7NXhM3sbGRHcLCBHQGCECEgTBAoCBUEC8IFAYOQQdDkdFWEtiCwEFoILoRXEQuly459JOkeUKQIiEBUE5AIiOruU+VFQAREQARikUBCkSL+N14wzjHSMdYx2jNaFTnQVRHECKICcYHIQGyM7XiRVSlZch+cPE758dNO2SdOX0RABGKDgERAbPSjWiECIiACIiACOSJQvVSi8UOJ4Y/Sfff886xaYkKO8tXJIiACeUYgRxlLBOQIn04WAREQAREQgdghgBB447yzjMfVvn7uWRIAsdO1aokI7EdAImA/JIoQgSghoGqKgAiIgAiIgAiIwEESkAg4SHA6TQREQAREQAQKgoDKFAEREIHcICARkBsUlYcIiIAIiIAIiIAIiIAI5B2BXM9ZIiDXkSpDERABERABERABERABEYhsAhIBkd0/qp0IpBDQqwiIgAiIgAiIgAjkIgGJgFyEqaxEQAREQAREIDcJKC8REAERyCsCEgF5RVb5ioAIiIAIiIAIiIAIiMCBE8iXMyQC8gWzChEBERABERABERABERCByCEgERA5faGaiEAKAb2KgAiIgAiIgAiIQB4TkAjIY8DKXgREQAREQASyQ0BpREAERCA/CUgE5CdtlSUCIiACIiACIiACIiAC/yNQYJ8kAgoMvQoWAREQAREQAREQAREQgYIhIBFQMNxVqgikENCrCIiACIiACIiACBQAAYmAAoCuIkVABERABOKbgFovAiIgAgVNQCKgoHsgB+W/9dZb1rp169TQr1+/fXL77bffrF27dv542mP7JNQXERABERABERABERCBvCYQUflLBERUd2S/MgiA1157zfr27Wvjx4/3oXfv3qkZbNmyxV566SU78sgjLTExMTVeH0RABERABEQgnACTROETSvx94Th/R3r06OEnkjjepUsXW716NYcUREAEYoCAREAUdiI34VGjRtkZZ5xhp59+erotmD59ui1YsMCaN2+e7nFFFgABFZmvBNIaNhgxxAWVCF8p4xjGDkZPcFzvIhAPBLgmpkyZYi+++KKfTGJS6corrzSuhYcffthuueUWH3/dddfZihUrjDiOxQMbtVEEYp2AREAU9vDs2bP9zfjPP/9MnaHBiJk4caJvDTfoDz74wE488URr1KiRj9OLCMQjAVbBwo2bYLUMAdCzZ09/jWD0sKI2c+ZMe+qpp+IRk9qcxwQiNXuuAwTApZdeut/fioSEBHv88cdT45s1a+ZXlVeuXOkFQqS2SfUSARHIPgGJgOyziriUhx12mJ+hGTZsmFWtWtXP5LBKMHz4cL8K0KlTp4irsyokApFAgJWypKQka9mypa9O48aN/TU0a9YsuTt4InqJBwLBdYAQZiKJwD4yxEFG7a9SpYohEDI6rngREIFUAhH/QSIg4rso6wpWqlTJmjRpYps3b7Y//vjDcBXSKkDW3JRCBAICGDUYN8F3vYtAPBHA+EcIsGpGu9lPxooynwl8Jg7hzOQS1wvxCiIgAtFNQCIguvtvv9qvW7fOi4Fx48Z5V6Fbb73VuHHzXT7P++HKuwjlHBEEGPtcAxg5hMBl7pBDDvH1mzBhgn/HyMHNwX/RiwjEKQGui7p16xrXAtdEgAE3Odzl2BeQ0T60IK3eRUAEooeARED09FVqTdO6LrB0i18nN+9WrVrZyJEjvZtQMLODXzSbiAcOHKhl3FSK+hDrBPD/5xogMMPJddC/f3/jesGQ4ZpAHCMOOnfu7PfZxDoTtS/vCcRaCWwc5jpBALBhONbap/aIQDwTkAiIwt7H/adPnz5+xh/jhZlOBACbuLRMG4UdqirnOYFghpOVgVWrVvnywkVCsK8GtzquL59ALyIQ4wSCzb7Tpk3zm33ZI8CMf3Ad8KhQCYAYHwRqXm4RiMp8JAKistvMP7EhfMY/o1l+ng5EOgyeKG2qqi0CB0yADfLMYAYuDQsXLvSb5dlAz0pa2gxHjx7tRTX+zmmP6bsIxCoB/j706tXLMPzbtm1rTC6xQsbfC64h9pfRdn6ThhWzIARudRxTEAERiF4CEgHR23eqeaQQUD0ijgCz+Rj0l1xySereGFbLMGY4hksQT0EJjJqhQ4fagAEDvLiOuMaoQiKQhwRwjcNlLggIAIrjOnnvvfdSXUuD47xzDmkUREAEopuAREB0959qLwIikAEBZjlZBcNoIYSvlqU9RjriMshK0SKQLgFFioAIiEA0E5AIiObeU91FQAREQAREQAREQATyk0DMlCUREDNdqYaIgAiIgAiIgAiIgAiIQPYISARkj5NSiUAKAb2KgAiIgAiIgAiIQAwQkAiIgU5UE0RABERABPKWgHIXAREQgVgjIBEQaz2q9oiACIiACIiACIiACOQGgZjOQyIgprtXjRMBERABERABERABERCB/QlIBOzPRDEikEJAryIgAiIgAiIgAiIQowQkAmKkY3f+ucFWthxqy+q/aqtaDbWdizbGSMvUDBEQARHIXwIqTQREQATigYBEQAz0MgJg1Wnv2faJi23X/A22bcJiW9liiIRADPStmiACIiAC+UmAvyeaUMpP4iorggjEXVUkAmKgy9de8ZntWrJ5n5bsXpJk664cvU+cvohAPBOQcRPPva+2Z4cA14gmlLJDSmlEIDYISATEQD/u+jt9159tbmVgcegpCw9LEp6zJYkulHKh9EBbUvZ5W1LOhfIv2JIKL9jSSv9nSyu/aEuruFDtJVta3YUaL9vSmi/bstqDbFmd/9iyQ1w49BVbVteFeq96F6Tlhw+25Q1fs+VHuNDodVve5A1bfqQLTd+wFUe9aSuO+a+tONaF496yFce7cMLbtrL5O7byRBdOcsGtXKw85V1beaoLp79nq1oONdyaVrV+31ad6cJZw2zV2S6c84GtPm+4rW7jwvkf2up2LlwwwlZf6EL7j2xNh49tzcUudPzE1nRy4ZJPbc2lLnQZaWsuG2lrLx9liKa1V35ma68ebWuvGWNrrx1ja68bY+uuH2vrbvjc1t3owk1f2LpbvrR1t35p62/7ytZ3d6HHOFt/hwt3jrf1/3Dh7q9twz0TbENPF+6daBvuc+Gf39iG+13417e2sfd3tvFBFx6aZBv7fm8bH3ahnwuPTLZNj06xTY+58PhU29R/mm0a4MKTLjw13TY/84NtftaF5360zQNdeOEn2/x/P9vmF3+2pJd/saRBLvxnhiW94sLgmZb02q+W9PqvtuWNWbblvy68Ndu2vO3CO7/Zlnd/ty3v/W7JQ+dY8rC5lvyBC8Nd+PAPS/5oniV/PM+2fjLftn7qwqgFtvWzP23raBfGuPD5X7bti4W27UsXxi2ybeP/tm1fu+BWmrZ9s9i2f7vEtn/nwqSltn3yMts+xYWpy237tOW244cVtuNHF35aaTt+dmHGKtsxc7Xt+HW17Zy9xnb+5sLva23nHBf+WGc75623nfPX264FG2zXXxtt10IXFrnw9yYvcHct3Wy7lyXZ7hVbbPdKF1Yl2+7VLqzdarvXbbU967fZng0ubNpuezbvsD1JLmzZaXu27vRXeHaNG9LvSXbncT75kB/5uvwpZzflUS7lUw/q4+pF/RDiu6gv9ab+tMO1h3b59tFO2ku7af+sNZ6H5wIfOMELbo4fHLfDE67fO8ZwhrfjzrXNit82+oN++cr1D/3k+mvr2L9sK/1HP9KfI12/0r+un+nv5BF/WDL9zzhgTLw/x48PxsmWIW7MMG4YP4yjN914cuOK8ZXEWHvVjTfGHePPjcXNL/3sx6Ufn8+7ccp4Zdw+84Ntenq6bXLjeRPjmjH+hBvrjHc39je6a2DjvyfbRq6Hvu6a4Brp464Td71scNfOhge+TbmOuKa4tnpN9NfZenfNrb/r65Trj+uQa/J2d22665Nr1V+zN7tr9yYXbnDXMdd0t7G21l3fa7nWueavcte9mzjx94Kuo/x9wd8juFd0/jTlvsE9xN1LVl/0Ucq9hXsM95q27n7Dvcfdg1ad+4GtcvejVdybuEed4e5TrYb6+9ZKdw9b6VZTG0DMAAAQAElEQVRn/T2Ne9vJQ2wl9zl3z1vh7n0rmr1tK7gXck/k3nj0m7bc3Sv9PZN7Z2N3D+Veyj21wWB/j13Gvbauu+ce5gL34Dr/Sbkn1xpkS7lHc6/mns29m3s49/KK/2dLuLdzj+dezz2fez9/A9zfgvC/DXxe7vJnHPuLZu+LJpT2gtCbCMQgAYmAGOjUwoeWy3Yr9mDgYBwlOUMHI2ejM5o2uOCMnD3rttnuNVvNG1cYORg4y53B5Yyc3UuTbNfizZZi5DjDDCPnT2ekOSMHFyRv5Mx1xtwcFzByMPSckbPzV2foYPz94ozAn13wRs5K2zF9hf3PyFlu2793BqQ3cpyx880S28fIGecMT2/kOEMn1chxhg5GzihnrHojZ4FhzCZj2I5wxq03cpyx442cud7ISX5vjm0Z8rtt8UaOM3b+6wzlvUbOltdnWdLgXy3JGznO0Nlr5CS99EsaI+cn24yR8+yPtvnpH/YaOdPNG/JPTLNNGDmPOWPnkSmWYuQ4Q6dvuJHjDJ1/fWcpRo4zdBANqUaOM3ScqEgxcpyhg5FzhxMbt49LESFOjKQYOU6cYOTc6Ayd652h44ycddc5Qwcxc/UYW4uR41aBvNhxRs7ay5yhgwhKNXKcoYNIckbOmos+ttVOPK2+8CMnqEbYaowcxFUbZ+ycOzzFyDn7A1t1phNgGDmIMgyd04eaN3JOfc+8oeONHGfoIOowdDByjg8MHSf6jnYCEDHY1Bk73sh5w5YjFo9wxk6D18yLyPrO2MHQOcwZOYe6cIgLdZyh44ycZTUHpRg6GDlVnTANDB1n5CytEBg6L9iSMk7QekPHCVwMnZLPeRGckXGz3JWB8ROEJS79EmccLSnlzicf8ivn8nWGFOUspTwMLMqnHtTHGWDUbxn1pL4uz2XUn3a49ix37fLto520l3Y3du13InmF4+FFMnyOdZwwDOHm+P1PJDuuLZw49iLZ8XbG5T4imX7BEKWfnFGaIpI/tNX0I/2JAUv/un6mv9dc/Imtof87uXHAmLh0pK1x44NxsvZyJ44xkBk/jCMMZzeuGF/rGGs3uPHGuGP8OZG8/tav0ojk8baecesM9Q13T7AUkezGNWP8PieOGe/OwN/oroGNXiS76wEBwDXiRfJk2+SunU1OKGziOuKaQkB4kewEsrvmUkTyjynXIcLjhZ+9SOZaTRHJThxz/XItc007kcz1vYVrnWseccM9gHvBu78b94Xk9909gnuFF8nuvsE9xN1Ltn4837Z+usC2jnSBew2iaoy794z9y7Z97sSxux9t4940zt2jEGMIZBe2u3uYF8nc07i3eZHs7nMIZHfv2+FE3g7uhdwTuTfOcOLY3St3cs/k3vnbWieQ3b2Ue+ofThzPd+KYey33XMTlIncPRnByT3arwF4gc6/mns29G6HKvdyJ1j3c27nHc6/nns+9n78B7m9Bdv9w7Fy8KbtJlU4ERCCKCEgERFFnZVTVCm+3sUI1EzM6rHgREAEREAERyAaBULppitQunW68IkUgigmo6o6ARICDEO3/i9QpY1UmdbViLWtZ4XplrVjr2lbt7xut1p67U0PN5DusZpILm3tYzU0ubLzdaq7vbjXXdbcaa2+zGmtcWHWr1VjpwopbrMZyF5bebNWX3GTVF7uw6EarvvAGq/6XC3+6MP96qzavm1X7w4W511m136+1ar+5MPsaqzbrGqs682qrOsOFX66yqj9daVV/dOGHK6zq9CusytTLrcoUFyZ3tSrfu/DdZVbl2y5W5ZsuVnnipVb5axfGX2KVx7nwVWer/EUnq/x5J6s0tqNVGn2xVfrMhVEujOxglT65yCp9fJFV/Ki9VRzhwvALreIHF1jFYS6878J77azCu22twhAX3j7fKrzVxir814U3z7MKr59n5V8718oPduHVc6z8f8628oNcePksK//SWVbu/860ci+48PwZVu651lbuWReeaWXlnm5lZZ9saWUHnG5l+7vwhAuPnWZlHz3Vyj5yqpX59ylW5uEWVqavCw+50OdkK9P7JCvzr5Os9AMnWul/NrfS97lw7wlWupcL9zSz0nc3s1J3HW+l7jzOSt3hQo9jrdTtLtx2jJW69RhLvOVoS7zZhRuPssQbmlri9S50O9ISrm1iCde4cLULVza2hCsaWcLlLnQ9wkp2aWglL3XhkgZWsrMLHQ+3khe70KG+lbyovpW4sJ6VuKCulWjnQtvDrEQbF8471Eqce6gVP/sQK35WHSt+pgtn1LbirVxw46v46bWs2Gk1rdgpNaxYCxdOrm7FTqxmxZq7cEI1K9qsqhU9rooVPdaFYypb0aNdaFrJihxZ0Yo0caGxC0dUsCINy1uRBi7UL+fHbOG6Za3wYWWs8CEu1ClthZ3RUbhWKStUI9EKVXehWoIVqupC5ZJWqJILFUtYqHxxC5VzoWwxC5VxoVRRCyUWsVCCCyWLpLms0zdu0iRK/Rpy5/t8yK+0y5f8KceVV6hCCSvkyvf1oD7Ui/q5ehauWcqot68/7TjUtYd20T53bRY5vFxKu2l/I8cBHnBxfIoeVSmFF9zgd7xj6XgWc1w945OqWzF4w/1U1weuH4rTJwR3zRenn+gv+u6cQ3w/lqA/zz/MStC/9DP93b6e7/+SjAPGRCc3NhgfjBM3ZhIuO8IS3Pjx44gxdZUbV4wvN9YSrzvSEt248+OPsXiTG4+MSzc+SzFWu7vxyrhlDDOW/3G8H9elGeM93VhnvDPuuQbud9eCux78tfHgyVaG64TrhWunn7uG3HXE9VSWa+txd31xnXHNce091dK4DstxTXJtDnTXKNcq1+yLZ1p5d/36a5lr+hV3bXN9u2uda77CG+7a5x7AvYB7wjvuvuDuERXdvaLi0HZWkfsG9xDuJR9e6O8t3GP8veZTd8/h3sM9iHvRmI7+3uTvUV+6exX3LO5d3MMmXOrvaf7exj1u0mVWhXse9z53D6zq7oVVuSdyb+Qeyb2Se6a7d1b79Rqrxr2Ueyr3Vu6x3GvdPbe6u/dW5x7MvZh7Mvdm7tHuXl3D3bP9vZt7OPdy7unc2909nnt9Te753Pv5G8Dfgi3ub4L72xD8rajm8ks7oVS4Rikr7zilXhz6IAIiEDMECsVMS+K8IV4IuD881eddb1XcH6IitUrvQyRUokiKcZToDJpSLpR2RlNZZ0Bh1JR3Rg2GDcYVRk0VZ2xh2GDUuD8A3rDBKHNiwxtpGDbOqClSzxk0zogrcrgz5ho6gwbjrlFFK+IMm6JHOoPGGX9Fj3JG4DHOIMSoOc4ZNcdXNW/UYDSe6IwaDBuMmlOcUeMMm+Kn1TJv2GB0esPGGaFnOYPUGTYlzjnUSpznDBqMVW/YOOP1gnremC3Zvn6KYYOR29EZNYFh44zghC5HmDdsMI6vaGwJ3rBxRrMznhOvdUaNN2ycUX2DM2i8YeOMbWfYYHynGDbHWqkezjD3ho0zapxhg9Fe+h5n1ASGDUb9P51R4wybMg84g7+3M2r2MWycUeMMm7L/PtWJBWfQeMPGiQdv2DhB4Qybck+1snLPOKHhDRtn1IQZNuVfPCvMsHFGjTdszrUKrzmDxomZ/xk2zqBxf7ArvNPWKr7rDBpv2Dgx5A2bC62iN2zae8GUYtg4owbDZqQTVd6w6WiVUg0bZ9Rg2Hx1iVUON2wmOsH2rTNovGHjRNxkJ+gCw2baFVb1Byf4vGHjBODPLjjDptpMZ9Rg2DiB6MXi7044znHBGTaMWW/YLHDi0hs2N1p1DJu/b7IaS242b9gsuyVFmAaGzerbrOba7pZi2DhBu8EFb9g4owax64ybwLDhPSPjploasUxaQk13fopodvltdKKZ/Ne7MhDNGFWu/BoYWNQHwUz9nAHmBbOrt6//whvNG2u0C8PNXZvV5nazarSb9s92ohkecHF8qv7iRDO8fnLM4IeR6HhWcQZjFRgjmJ3YrwJ3J5iruH6o7K55H9w1X5l+or+cYK481olm14+VRrv+xGilf+nnT1x/f3SR7/+KH7px8IEbE4FgHurGiRszXjC78VOBcYSx/GYb8+PLjbUUwexEM+PPC2YnmjG43fhMEcxnWjnGLWOYsewEM+O67AA3xgPB/Lgb94+6a8AJZq6HMg+7a2MfwXyyF8xcR6Xd9ZQimJvvFczumnOCufRdTjS76zBFMLtrE+GBCLn1GCt1yzFhgtld014wu+vbXesJ7ppPQNBwD+BewD2hayPjHpEimBvuFczuHsK9pIMTze7ekiKY3b0GIcW9h3sQ96JzD7UUwezuUQgw7lncuxBmCGZ3TyvGvY173MlONHPP4953QjUr6u6FRbkncm/kHnmUu1dyz3T3Ti+YuZdyT+Xeyj22vrvf1itnXjBzD/aC2YlM7s2IT3ev9oKZe3cVdw/nXl6ppHnR6u7xIXevD3HP595fyv0N4G8BYtf9bQj+WPi/I26MhU8oVZ7S1dL+PQnS610ERCC6CRSK7uqr9iIgAiKQNQEZN1kziocUamPWBPy14sQl4jy9CaWsc1AKERCBaCEgERAtPaV6ioAI5IiAjJsc4dPJIiACIhCtBFTvDAhIBGQARtEiIAIiIAIiIAIiIAIiEKsEJAJitWfVrhQCehUBERABERABERABEdiPgETAfkgUIQIiIAIiEO0EVH8REAEREIHMCUgEZM5HR0VABERABERABERABKKDgGp5AAQkAg4AlpKKgAiIgAiIgAiIgAiIQCwQkAiIhV5UG1II6FUEREAEREAEREAERCBbBCQCsoVJiURABERABCKVgOolAiIgAiJw4AQkAg6cmc4QAREQAREQAREQAREoWAIqPYcEJAJyCFCni4AIiIAIiIAIiIAIiEC0EZAIiLYeU31TCOhVBERABERABERABETgoAlIBBw0Op0oAiIgAiKQ3wRUngiIgAiIQO4QkAjIHY7KRQREQAREQAREQAREIG8IKNc8ICARkAdQlaUIiIAIiIAIiIAIiIAIRDIBiYBI7h3VLYWAXkVABERABERABERABHKVQI5FwJo1a2zu3LkKYqAxoDEQNWPg77//jpq6xvP9VW3X31aNgf+NAeytXLUAlVncE8ixCKhYsaI1aNBAQQw0BjQGomYM1K5dO2rqqvur/r5oDGgMMAawtyw+/qmV+UQgxyIgn+qpYkRABERABERABERABERABHKJgERALoFUNrlEQNmIgAiIgAiIgAiIgAjkOQGJgDxHrAJEQAREQASyIqDjIiACIiAC+UtAIiB/eas0ERABERABERABERCBFAJ6LUACEgEFCF9Fi4AIiIAIiIAIiIAIiEBBEJAIKAjqKjOFgF5FQAREQAREQAREQAQKhIBEQIFgV6EiIAIiEL8E1HIREAEREIGCJyARUPB9oBqIgAiIgAiIgAiIQKwTUPsijIBEQIR1iKojAiIgAiIgAiIgAiIgAnlNQCIgrwkr/xQCehUBERABERABERABEYgYfri7RwAAChRJREFUAhIBEdMVqogIiIAIxB4BtUgEREAERCAyCUgERGa/+FrNnz/funXrZn379rXk5GQfpxcREIH/EeC64PrgOuF6+d8RfRIBEQgITJ061bp27WovvPBCEKV3EchrAso/CghIBORhJwUGCjffHj162Nq1a31p+XlDxjDCQKIOhLR/BEaMGOH/OHCMQN18Jd1LVue6JF6cYIRxbngbOaYgAlkRCL9GGItBeq4VxhOBz0F8XryH1yG9cZzVdcA1xXkErjXSU0/qTf2JDw/h1xjpFEQgMwIZjS/O4ZphbPHO97wMjFvKCkLaMjOrZ2bnkk+QZ/DO3xSuy7xsj/IWAREwkwjIw1EwZswY27Jli9WuXfugSqlXr54NHjzY+vTpYyVLljzgPDBGhg8f7md/yKdhw4Y2adIk46ZLZrwPGzbM7rzzThsyZIi1aNHCnn32WeOGndW5nE9It40cUBCBLAgwxrp3725z5syxg/3HdcH1wfjmejnQfDA0nn/+ebviiiv8NdC5c2dbvXq1Eccx6vjoo4/ascce64/f6a4VriEMHsrivXnz5qnHOOe5555LFfyk4bqjflxjBNITryACWRHIzvjKKg+OM+YYe1xvfD/QwN8EAnlQp0qVKhl/O4gjL+J++ukn69evn/+bVadOHeO64fohDSGjczmfwLVFGgLXNNc28QoiIAJ5R0AiII/YMgs4fvx4O/rooy0hISG1FG6GGNpEYEww80EcN0tmEbkB8s4M4oIFC4z3YFYkSDN27Fgfz7mkJZ6bMN8J5Ef+GEW9evXyAoIb6lFHHUW0LVmyxM/gz5gxw7iZ169f38fzh4IPnJ/ZuaQhZNRGjimIQFYEGH8YC+3atdsnKePqoYce8sY4BjmGC+ObeK4HDGrew8d+8DlIw3XEdcP1QGBMI3r5TOAzhXJdcI0w3vnONULcmjVrUq8RDPvg2uBa4ZqZO3euN/SpW9pjSUlJtm7dOrKLu6AG5y6BzMYXYxhDnBJ5D64B4rk+uE4Y61w7/I3gOJ9JH6ThbwlpCFwvS5cuTf3bQh5cT6RnjFMXPleoUMEaNGjAR/+3hDRcD1zLNWrU8H9vuI64brjGMzvXZ6IXERCBAiMgEZBH6CdMmOBzbtWqlX8PXrghMuPBd2beMVaI4zth5MiRdtNNN9nAgQOtXLlyRO0X3n//fbvjjjv8rAsHe/fubeTBDR4D5e233/YGCsfSCzVr1vQGDoZOxYoV/U2bdOGf+Z5e4NwgPqM2Bsf1LgKZEejQoUO6q1wYGYgAxjKBcR0YIOT31VdfWevWrf2MY2C8Ex8euI7atGnjV8HI41m3wsVxDCNm5jmOYURceiG4FhDMiAK+ky78M9/TC4mJiVa+fPn0DilOBHJMIBhfXD+sXJEh74zt4HpAPP/yyy9+/IdfO6QNAmkmT57sryPOZ0Xu8ccfN649/kZxnL9PQfr03vl7gOBF+HKNcH2QjnjeMwvZSZPZ+ToWUQRUmSglIBGQBx2HcYGRgaFyoMYAwgCDPrNq4ZrAzZ68+YOAUdO0aVPDeGKGhhsyN+bwPII6YRC1bNky/FCWn9M7N4g7mDZmWaASiEAmBBjv5513XiYpzEjDNYFRgnESjHu+B7OUiODwTJi5REDzjoAgbfjxrD5jMGE4cU1wLQbpMa6YhWW2NXx2NTiudxHIDoGMxldG5+LiFj4O00sXjPPAIA/GbrDixTXC9RB+LqtqrGIH11j4saw+Z3YuQp1rhMBKRVZ56bgIiEDOCUgE5JzhfjmMHj3aMM4P1NjeL6NcimC5Fj9lsmMFIas/DKQLQkbnprbxAAVFkK/eRSDSCDCTisHOrGhWQjxt3TFaMIwQ8czQcpzrjBU9jDcC+SISgv0GpFEQgewQSG98Zee83E7D5M+gQYO8G+ntt9+euoqcnXIyOpfrheuDwKofgh33JgRDdvJVGhEQgYMnIBFw8OzSPZNZE2ZP+GPPMiwzgBgWfO/Zs6dxI0z3xDyKxIhneZfVgfvvv99YQaAoZjmZIaWu1Jm44HMwK5TRuaQnLW2KhDZSdwURyAkBjA+MeAx1jJIgL66FYLwTF3zm2uEaIg4DDaMFAcD1QFx6gRUIzuHaIZ/00kRTnOqaPwSyO77yujb87WKzLxNc/E1B5FJmsCIdPq5xo+MY1w/vGZ3LsfBAnqxmExfkwWcFERCBvCEgEZDLXPkjz5MNmNUgMLvIsimzGwMGDPBGeLgBkcvF75MdhgazjmkFAImoJ0YJhvy8efOI8k8FCuKzOjerNvoM9SICB0mAcch1cpCnH9BpGFnpCQAy4RqhLsGsJNcK10x4fEYCgHPIm3wIbJLkusLIwdghTkEEMiPAGMpofHFeYGTzOS8DE0KsJqcVAJTJWGZML1q0yNhYzBhnrPM3D7eizM4lLQKcNOTFO5uMuea4xohTiDgCqlAMEZAIKIDOZDYev34MD/wfudHnRTVmzpzpH7/IjZbNw5RFCPySmfFk9jLwxeQRb8FqQVbn5kV9lWd8EcBAZjxi5NBy3vnO9YARgL8yBjez6xgKpMntgNHBU7zINyifOhCoB9cqG/WDa5VrJVgt4LrCLY5zg+OcR6BtgUsR3wnkz7m0h3MURCAzAlmNL85l3wuTTIwtVp2ZcSc+twMPgeBaJDB+Gc+Evnt/yJKyeToQf2f4zKpAsFqQ2bnUk3xIyzt5ExdMmPFZQQREIO8ISATkHVufM8YMs+b4BjNj4iPdCzc7VgoIGAsYG6waEO8O+/+k5zzOJ5+0adIe5yTOJx/Ski/5pw3kyblB+uB4cB7x6Z47ZIh/alFwLukI1I06hudLvIIIZEYAERqMvfB3xh7n8R7EM64Zd4wxxhpjjjQEjgVjN20a0pGe8zhG+qBc8ieOY0E54e8cJz3v4fGcT3yQd/ix4HOQhvcgjne+c66CCGRFIDvjKzxNcA0wxhhrjNugDP4ecJxrhbi0aUjLOcRzPLguuHYog3iOpw3BcdLwOTjONUUe5JXVuaQjfXrncr6CCIhA3hGQCMg7tspZBERABGKCgBohAiIgAiIQewQkAmKvT9UiERABERABERABEcgpAZ0f4wQkAmK8g9U8ERABERABERABERABEUhLQCIgLRF9TyGgVxEQAREQAREQAREQgZglIBEQs12rhomACIjAgRPQGSIgAiIgAvFBQCIgPvpZrRQBERABERABERCBjAgoPg4JSATEYaerySIgAiIgAiIgAiIgAvFNQCIgvvs/pfV6FQEREAEREAEREAERiCsCEgFx1d1qrAiIgAj8j4A+iYAIiIAIxC8BiYD47Xu1XAREQAREQAREIP4IqMUi4AlIBHgMehEBERABERABERABERCB+CEgERA/fZ3SUr2KgAiIgAiIgAiIgAjEPYFABIyfO3euKYiBxoDGgMZAbI4B9av6VWNAY0BjQGMgGANOAY3/fwAAAP//VSp59wAAAAZJREFUAwB01BvbYIgBjw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Imagem 5"/>
          <p:cNvPicPr>
            <a:picLocks noChangeAspect="1"/>
          </p:cNvPicPr>
          <p:nvPr/>
        </p:nvPicPr>
        <p:blipFill>
          <a:blip r:embed="rId7"/>
          <a:stretch>
            <a:fillRect/>
          </a:stretch>
        </p:blipFill>
        <p:spPr>
          <a:xfrm>
            <a:off x="556700" y="2376398"/>
            <a:ext cx="10103260" cy="4481602"/>
          </a:xfrm>
          <a:prstGeom prst="rect">
            <a:avLst/>
          </a:prstGeom>
        </p:spPr>
      </p:pic>
    </p:spTree>
    <p:extLst>
      <p:ext uri="{BB962C8B-B14F-4D97-AF65-F5344CB8AC3E}">
        <p14:creationId xmlns:p14="http://schemas.microsoft.com/office/powerpoint/2010/main" val="641897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graphicFrame>
        <p:nvGraphicFramePr>
          <p:cNvPr id="4" name="Diagrama 3"/>
          <p:cNvGraphicFramePr/>
          <p:nvPr>
            <p:extLst>
              <p:ext uri="{D42A27DB-BD31-4B8C-83A1-F6EECF244321}">
                <p14:modId xmlns:p14="http://schemas.microsoft.com/office/powerpoint/2010/main" val="2990880175"/>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m 8">
            <a:extLst>
              <a:ext uri="{FF2B5EF4-FFF2-40B4-BE49-F238E27FC236}">
                <a16:creationId xmlns:a16="http://schemas.microsoft.com/office/drawing/2014/main" id="{AFF76AB3-7935-808B-DC74-764C2B8422F1}"/>
              </a:ext>
            </a:extLst>
          </p:cNvPr>
          <p:cNvPicPr>
            <a:picLocks noChangeAspect="1"/>
          </p:cNvPicPr>
          <p:nvPr/>
        </p:nvPicPr>
        <p:blipFill>
          <a:blip r:embed="rId7"/>
          <a:stretch>
            <a:fillRect/>
          </a:stretch>
        </p:blipFill>
        <p:spPr>
          <a:xfrm>
            <a:off x="0" y="1426275"/>
            <a:ext cx="11736438" cy="5382376"/>
          </a:xfrm>
          <a:prstGeom prst="rect">
            <a:avLst/>
          </a:prstGeom>
        </p:spPr>
      </p:pic>
    </p:spTree>
    <p:extLst>
      <p:ext uri="{BB962C8B-B14F-4D97-AF65-F5344CB8AC3E}">
        <p14:creationId xmlns:p14="http://schemas.microsoft.com/office/powerpoint/2010/main" val="1990491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C3036-0A16-2F3C-8AD4-EA637491D60E}"/>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3D4D5A4C-E02E-BC9E-B711-EBF77AE6214C}"/>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Agrupar 7">
            <a:extLst>
              <a:ext uri="{FF2B5EF4-FFF2-40B4-BE49-F238E27FC236}">
                <a16:creationId xmlns:a16="http://schemas.microsoft.com/office/drawing/2014/main" id="{5C18EE4F-FAC5-769E-252C-82F98C8034DE}"/>
              </a:ext>
            </a:extLst>
          </p:cNvPr>
          <p:cNvGrpSpPr/>
          <p:nvPr/>
        </p:nvGrpSpPr>
        <p:grpSpPr>
          <a:xfrm>
            <a:off x="99504" y="81542"/>
            <a:ext cx="11787696" cy="6569413"/>
            <a:chOff x="99504" y="81542"/>
            <a:chExt cx="11787696" cy="6569413"/>
          </a:xfrm>
        </p:grpSpPr>
        <p:pic>
          <p:nvPicPr>
            <p:cNvPr id="9" name="Imagem 8">
              <a:extLst>
                <a:ext uri="{FF2B5EF4-FFF2-40B4-BE49-F238E27FC236}">
                  <a16:creationId xmlns:a16="http://schemas.microsoft.com/office/drawing/2014/main" id="{F9E26B72-C380-F2BC-6EEE-B2484A2FC257}"/>
                </a:ext>
              </a:extLst>
            </p:cNvPr>
            <p:cNvPicPr>
              <a:picLocks noChangeAspect="1"/>
            </p:cNvPicPr>
            <p:nvPr/>
          </p:nvPicPr>
          <p:blipFill>
            <a:blip r:embed="rId7"/>
            <a:srcRect l="-1" r="532" b="73501"/>
            <a:stretch>
              <a:fillRect/>
            </a:stretch>
          </p:blipFill>
          <p:spPr>
            <a:xfrm>
              <a:off x="213317" y="81542"/>
              <a:ext cx="11673883" cy="1426275"/>
            </a:xfrm>
            <a:prstGeom prst="rect">
              <a:avLst/>
            </a:prstGeom>
          </p:spPr>
        </p:pic>
        <p:pic>
          <p:nvPicPr>
            <p:cNvPr id="5" name="Imagem 4">
              <a:extLst>
                <a:ext uri="{FF2B5EF4-FFF2-40B4-BE49-F238E27FC236}">
                  <a16:creationId xmlns:a16="http://schemas.microsoft.com/office/drawing/2014/main" id="{9BDEFD99-C762-AD32-A08B-4BDA81940499}"/>
                </a:ext>
              </a:extLst>
            </p:cNvPr>
            <p:cNvPicPr>
              <a:picLocks noChangeAspect="1"/>
            </p:cNvPicPr>
            <p:nvPr/>
          </p:nvPicPr>
          <p:blipFill>
            <a:blip r:embed="rId8"/>
            <a:stretch>
              <a:fillRect/>
            </a:stretch>
          </p:blipFill>
          <p:spPr>
            <a:xfrm>
              <a:off x="99504" y="669177"/>
              <a:ext cx="11027918" cy="5981778"/>
            </a:xfrm>
            <a:prstGeom prst="rect">
              <a:avLst/>
            </a:prstGeom>
          </p:spPr>
        </p:pic>
      </p:grpSp>
      <p:grpSp>
        <p:nvGrpSpPr>
          <p:cNvPr id="10" name="Agrupar 9">
            <a:extLst>
              <a:ext uri="{FF2B5EF4-FFF2-40B4-BE49-F238E27FC236}">
                <a16:creationId xmlns:a16="http://schemas.microsoft.com/office/drawing/2014/main" id="{A33F6288-0C5A-F73F-3513-6A696A0F93B0}"/>
              </a:ext>
            </a:extLst>
          </p:cNvPr>
          <p:cNvGrpSpPr/>
          <p:nvPr/>
        </p:nvGrpSpPr>
        <p:grpSpPr>
          <a:xfrm>
            <a:off x="9412935" y="1633320"/>
            <a:ext cx="2743200" cy="4859555"/>
            <a:chOff x="9412935" y="1633320"/>
            <a:chExt cx="2743200" cy="4859555"/>
          </a:xfrm>
        </p:grpSpPr>
        <p:pic>
          <p:nvPicPr>
            <p:cNvPr id="11" name="Imagem 10" descr="Código QR&#10;&#10;O conteúdo gerado por IA pode estar incorreto.">
              <a:extLst>
                <a:ext uri="{FF2B5EF4-FFF2-40B4-BE49-F238E27FC236}">
                  <a16:creationId xmlns:a16="http://schemas.microsoft.com/office/drawing/2014/main" id="{86A4487F-F4A7-4404-94C4-1D003108266D}"/>
                </a:ext>
              </a:extLst>
            </p:cNvPr>
            <p:cNvPicPr>
              <a:picLocks noChangeAspect="1"/>
            </p:cNvPicPr>
            <p:nvPr/>
          </p:nvPicPr>
          <p:blipFill>
            <a:blip r:embed="rId9">
              <a:extLst>
                <a:ext uri="{28A0092B-C50C-407E-A947-70E740481C1C}">
                  <a14:useLocalDpi xmlns:a14="http://schemas.microsoft.com/office/drawing/2010/main" val="0"/>
                </a:ext>
              </a:extLst>
            </a:blip>
            <a:srcRect l="22108" t="31500" r="21420" b="9331"/>
            <a:stretch>
              <a:fillRect/>
            </a:stretch>
          </p:blipFill>
          <p:spPr>
            <a:xfrm>
              <a:off x="9942718" y="4177552"/>
              <a:ext cx="2209801" cy="2315323"/>
            </a:xfrm>
            <a:prstGeom prst="rect">
              <a:avLst/>
            </a:prstGeom>
          </p:spPr>
        </p:pic>
        <p:pic>
          <p:nvPicPr>
            <p:cNvPr id="7" name="Imagem 6">
              <a:extLst>
                <a:ext uri="{FF2B5EF4-FFF2-40B4-BE49-F238E27FC236}">
                  <a16:creationId xmlns:a16="http://schemas.microsoft.com/office/drawing/2014/main" id="{BA4D096A-73D7-309B-C7C0-3FE4AFD43E16}"/>
                </a:ext>
              </a:extLst>
            </p:cNvPr>
            <p:cNvPicPr>
              <a:picLocks noChangeAspect="1"/>
            </p:cNvPicPr>
            <p:nvPr/>
          </p:nvPicPr>
          <p:blipFill>
            <a:blip r:embed="rId10"/>
            <a:stretch>
              <a:fillRect/>
            </a:stretch>
          </p:blipFill>
          <p:spPr>
            <a:xfrm>
              <a:off x="9412935" y="1633320"/>
              <a:ext cx="2743200" cy="1900890"/>
            </a:xfrm>
            <a:prstGeom prst="rect">
              <a:avLst/>
            </a:prstGeom>
          </p:spPr>
        </p:pic>
      </p:grpSp>
    </p:spTree>
    <p:extLst>
      <p:ext uri="{BB962C8B-B14F-4D97-AF65-F5344CB8AC3E}">
        <p14:creationId xmlns:p14="http://schemas.microsoft.com/office/powerpoint/2010/main" val="139601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0390E-22B9-3969-3003-6F1A9D4EAF5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EFB0E3B-D52F-9714-FC94-E62DD79184B9}"/>
              </a:ext>
            </a:extLst>
          </p:cNvPr>
          <p:cNvSpPr>
            <a:spLocks noGrp="1"/>
          </p:cNvSpPr>
          <p:nvPr>
            <p:ph type="title"/>
          </p:nvPr>
        </p:nvSpPr>
        <p:spPr/>
        <p:txBody>
          <a:bodyPr/>
          <a:lstStyle/>
          <a:p>
            <a:endParaRPr lang="pt-BR"/>
          </a:p>
        </p:txBody>
      </p:sp>
      <p:graphicFrame>
        <p:nvGraphicFramePr>
          <p:cNvPr id="4" name="Diagrama 3">
            <a:extLst>
              <a:ext uri="{FF2B5EF4-FFF2-40B4-BE49-F238E27FC236}">
                <a16:creationId xmlns:a16="http://schemas.microsoft.com/office/drawing/2014/main" id="{EF97DC64-32BF-163A-21C1-EF6E13DFDBDE}"/>
              </a:ext>
            </a:extLst>
          </p:cNvPr>
          <p:cNvGraphicFramePr/>
          <p:nvPr>
            <p:extLst>
              <p:ext uri="{D42A27DB-BD31-4B8C-83A1-F6EECF244321}">
                <p14:modId xmlns:p14="http://schemas.microsoft.com/office/powerpoint/2010/main" val="2135949923"/>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aixaDeTexto 6">
            <a:extLst>
              <a:ext uri="{FF2B5EF4-FFF2-40B4-BE49-F238E27FC236}">
                <a16:creationId xmlns:a16="http://schemas.microsoft.com/office/drawing/2014/main" id="{41CBCB01-CD0C-DDC8-19FD-7EE433B669E6}"/>
              </a:ext>
            </a:extLst>
          </p:cNvPr>
          <p:cNvSpPr txBox="1"/>
          <p:nvPr/>
        </p:nvSpPr>
        <p:spPr>
          <a:xfrm>
            <a:off x="340659" y="2120243"/>
            <a:ext cx="11510682" cy="4524315"/>
          </a:xfrm>
          <a:prstGeom prst="rect">
            <a:avLst/>
          </a:prstGeom>
          <a:noFill/>
        </p:spPr>
        <p:txBody>
          <a:bodyPr wrap="square" rtlCol="0">
            <a:spAutoFit/>
          </a:bodyPr>
          <a:lstStyle/>
          <a:p>
            <a:endParaRPr lang="pt-BR" dirty="0"/>
          </a:p>
          <a:p>
            <a:r>
              <a:rPr lang="pt-BR" dirty="0"/>
              <a:t>Política Nacional de Resíduos Sólidos – Lei 12.305/10</a:t>
            </a:r>
          </a:p>
          <a:p>
            <a:endParaRPr lang="pt-BR" dirty="0">
              <a:hlinkClick r:id="rId7"/>
            </a:endParaRPr>
          </a:p>
          <a:p>
            <a:r>
              <a:rPr lang="pt-BR" dirty="0"/>
              <a:t>Decreto que institui a PNRS Nº 10936</a:t>
            </a:r>
          </a:p>
          <a:p>
            <a:endParaRPr lang="pt-BR" dirty="0">
              <a:hlinkClick r:id="rId7"/>
            </a:endParaRPr>
          </a:p>
          <a:p>
            <a:r>
              <a:rPr lang="pt-BR" dirty="0"/>
              <a:t>Política Nacional de Saneamento </a:t>
            </a:r>
            <a:r>
              <a:rPr lang="pt-BR" dirty="0" err="1"/>
              <a:t>Báscio</a:t>
            </a:r>
            <a:r>
              <a:rPr lang="pt-BR" dirty="0"/>
              <a:t> Lei nº 11.445</a:t>
            </a:r>
          </a:p>
          <a:p>
            <a:endParaRPr lang="pt-BR" dirty="0"/>
          </a:p>
          <a:p>
            <a:r>
              <a:rPr lang="pt-BR" dirty="0"/>
              <a:t>Marco Regulatório do Saneamento – Lei 14.026/20</a:t>
            </a:r>
          </a:p>
          <a:p>
            <a:endParaRPr lang="pt-BR" dirty="0"/>
          </a:p>
          <a:p>
            <a:r>
              <a:rPr lang="pt-BR" dirty="0"/>
              <a:t>Plano Nacional de Saneamento Básico - </a:t>
            </a:r>
            <a:r>
              <a:rPr lang="pt-BR" dirty="0" err="1"/>
              <a:t>Plansab</a:t>
            </a:r>
            <a:endParaRPr lang="pt-BR" dirty="0"/>
          </a:p>
          <a:p>
            <a:endParaRPr lang="pt-BR" dirty="0">
              <a:hlinkClick r:id="rId7"/>
            </a:endParaRPr>
          </a:p>
          <a:p>
            <a:r>
              <a:rPr lang="pt-BR" dirty="0"/>
              <a:t>Termo de Referência para Elaboração de Planos Municipais de Saneamento Básico </a:t>
            </a:r>
            <a:r>
              <a:rPr lang="pt-BR" dirty="0">
                <a:hlinkClick r:id="rId7"/>
              </a:rPr>
              <a:t>–</a:t>
            </a:r>
            <a:r>
              <a:rPr lang="pt-BR" dirty="0"/>
              <a:t> Funasa, 2018</a:t>
            </a:r>
          </a:p>
          <a:p>
            <a:endParaRPr lang="pt-BR" dirty="0"/>
          </a:p>
          <a:p>
            <a:r>
              <a:rPr lang="pt-BR" dirty="0"/>
              <a:t>Guia de orientação para adequação dos Municípios à Política Nacional de Resíduos Sólidos (PNRS) - </a:t>
            </a:r>
            <a:r>
              <a:rPr lang="pt-BR" dirty="0" err="1"/>
              <a:t>Abrema</a:t>
            </a:r>
            <a:endParaRPr lang="pt-BR" dirty="0"/>
          </a:p>
          <a:p>
            <a:endParaRPr lang="pt-BR" dirty="0"/>
          </a:p>
          <a:p>
            <a:r>
              <a:rPr lang="pt-BR" dirty="0"/>
              <a:t>Caderno Temático de Economia Circular - </a:t>
            </a:r>
            <a:r>
              <a:rPr lang="pt-BR" dirty="0" err="1"/>
              <a:t>Plansab</a:t>
            </a:r>
            <a:endParaRPr lang="pt-BR" dirty="0"/>
          </a:p>
        </p:txBody>
      </p:sp>
    </p:spTree>
    <p:extLst>
      <p:ext uri="{BB962C8B-B14F-4D97-AF65-F5344CB8AC3E}">
        <p14:creationId xmlns:p14="http://schemas.microsoft.com/office/powerpoint/2010/main" val="1977536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descr="Imagem digital fictícia de personagem de desenho animado&#10;&#10;O conteúdo gerado por IA pode estar incorreto.">
            <a:extLst>
              <a:ext uri="{FF2B5EF4-FFF2-40B4-BE49-F238E27FC236}">
                <a16:creationId xmlns:a16="http://schemas.microsoft.com/office/drawing/2014/main" id="{4EBFF56A-43CC-074F-FC09-80A12685BF7D}"/>
              </a:ext>
            </a:extLst>
          </p:cNvPr>
          <p:cNvPicPr>
            <a:picLocks noChangeAspect="1"/>
          </p:cNvPicPr>
          <p:nvPr/>
        </p:nvPicPr>
        <p:blipFill>
          <a:blip r:embed="rId2"/>
          <a:srcRect t="6378" r="2" b="11091"/>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7"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CaixaDeTexto 5">
            <a:extLst>
              <a:ext uri="{FF2B5EF4-FFF2-40B4-BE49-F238E27FC236}">
                <a16:creationId xmlns:a16="http://schemas.microsoft.com/office/drawing/2014/main" id="{39588CE0-4DCC-FC1E-FC8E-9B03A135DCD5}"/>
              </a:ext>
            </a:extLst>
          </p:cNvPr>
          <p:cNvSpPr txBox="1"/>
          <p:nvPr/>
        </p:nvSpPr>
        <p:spPr>
          <a:xfrm>
            <a:off x="-63312" y="931658"/>
            <a:ext cx="4356847" cy="3585597"/>
          </a:xfrm>
          <a:prstGeom prst="rect">
            <a:avLst/>
          </a:prstGeom>
          <a:noFill/>
        </p:spPr>
        <p:txBody>
          <a:bodyPr wrap="square" rtlCol="0">
            <a:spAutoFit/>
          </a:bodyPr>
          <a:lstStyle/>
          <a:p>
            <a:pPr algn="ctr"/>
            <a:r>
              <a:rPr lang="pt-BR" sz="3500" b="1" dirty="0">
                <a:solidFill>
                  <a:srgbClr val="00B050"/>
                </a:solidFill>
              </a:rPr>
              <a:t>OBRIGADA</a:t>
            </a:r>
          </a:p>
          <a:p>
            <a:pPr algn="ctr"/>
            <a:r>
              <a:rPr lang="pt-BR" sz="1500" b="1" dirty="0">
                <a:solidFill>
                  <a:srgbClr val="00B050"/>
                </a:solidFill>
              </a:rPr>
              <a:t>Superintendência de Resíduos</a:t>
            </a:r>
          </a:p>
          <a:p>
            <a:pPr algn="ctr"/>
            <a:r>
              <a:rPr lang="pt-BR" sz="1500" b="1" dirty="0">
                <a:solidFill>
                  <a:srgbClr val="00B050"/>
                </a:solidFill>
              </a:rPr>
              <a:t>Diretoria de RSU</a:t>
            </a:r>
          </a:p>
          <a:p>
            <a:endParaRPr lang="pt-BR" b="1" dirty="0">
              <a:solidFill>
                <a:srgbClr val="00B050"/>
              </a:solidFill>
            </a:endParaRPr>
          </a:p>
          <a:p>
            <a:r>
              <a:rPr lang="pt-BR" b="1" dirty="0">
                <a:solidFill>
                  <a:srgbClr val="00B050"/>
                </a:solidFill>
              </a:rPr>
              <a:t>drsu.semad@meioambiente.mg.gov.br</a:t>
            </a:r>
          </a:p>
          <a:p>
            <a:r>
              <a:rPr lang="pt-BR" b="1" dirty="0">
                <a:solidFill>
                  <a:srgbClr val="00B050"/>
                </a:solidFill>
              </a:rPr>
              <a:t>cristiane.hubner@meioambiente.mg.gov.br</a:t>
            </a:r>
          </a:p>
          <a:p>
            <a:endParaRPr lang="pt-BR" b="1" dirty="0">
              <a:solidFill>
                <a:srgbClr val="00B050"/>
              </a:solidFill>
            </a:endParaRPr>
          </a:p>
          <a:p>
            <a:endParaRPr lang="pt-BR" b="1" dirty="0">
              <a:solidFill>
                <a:srgbClr val="00B050"/>
              </a:solidFill>
            </a:endParaRPr>
          </a:p>
          <a:p>
            <a:pPr algn="ctr"/>
            <a:r>
              <a:rPr lang="pt-BR" b="1" dirty="0" err="1">
                <a:solidFill>
                  <a:srgbClr val="00B050"/>
                </a:solidFill>
              </a:rPr>
              <a:t>Tel</a:t>
            </a:r>
            <a:r>
              <a:rPr lang="pt-BR" b="1" dirty="0">
                <a:solidFill>
                  <a:srgbClr val="00B050"/>
                </a:solidFill>
              </a:rPr>
              <a:t> (31) 3915-</a:t>
            </a:r>
          </a:p>
          <a:p>
            <a:endParaRPr lang="pt-BR" b="1" dirty="0">
              <a:solidFill>
                <a:srgbClr val="00B050"/>
              </a:solidFill>
            </a:endParaRPr>
          </a:p>
          <a:p>
            <a:endParaRPr lang="pt-BR" b="1" dirty="0">
              <a:solidFill>
                <a:srgbClr val="00B050"/>
              </a:solidFill>
            </a:endParaRPr>
          </a:p>
          <a:p>
            <a:endParaRPr lang="pt-BR" b="1" dirty="0">
              <a:solidFill>
                <a:srgbClr val="00B050"/>
              </a:solidFill>
            </a:endParaRPr>
          </a:p>
        </p:txBody>
      </p:sp>
      <p:pic>
        <p:nvPicPr>
          <p:cNvPr id="9" name="Imagem 8" descr="Código QR&#10;&#10;O conteúdo gerado por IA pode estar incorreto.">
            <a:extLst>
              <a:ext uri="{FF2B5EF4-FFF2-40B4-BE49-F238E27FC236}">
                <a16:creationId xmlns:a16="http://schemas.microsoft.com/office/drawing/2014/main" id="{E91E9989-7351-3461-975C-4D9B00D86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977" y="3227014"/>
            <a:ext cx="2904425" cy="2904425"/>
          </a:xfrm>
          <a:prstGeom prst="rect">
            <a:avLst/>
          </a:prstGeom>
        </p:spPr>
      </p:pic>
      <p:sp>
        <p:nvSpPr>
          <p:cNvPr id="19" name="CaixaDeTexto 18">
            <a:extLst>
              <a:ext uri="{FF2B5EF4-FFF2-40B4-BE49-F238E27FC236}">
                <a16:creationId xmlns:a16="http://schemas.microsoft.com/office/drawing/2014/main" id="{25337F0F-C153-EC3F-ABAD-96F4BFD73082}"/>
              </a:ext>
            </a:extLst>
          </p:cNvPr>
          <p:cNvSpPr txBox="1"/>
          <p:nvPr/>
        </p:nvSpPr>
        <p:spPr>
          <a:xfrm>
            <a:off x="1314577" y="6304003"/>
            <a:ext cx="3693459" cy="369332"/>
          </a:xfrm>
          <a:prstGeom prst="rect">
            <a:avLst/>
          </a:prstGeom>
          <a:noFill/>
        </p:spPr>
        <p:txBody>
          <a:bodyPr wrap="square" rtlCol="0">
            <a:spAutoFit/>
          </a:bodyPr>
          <a:lstStyle/>
          <a:p>
            <a:r>
              <a:rPr lang="pt-BR" dirty="0">
                <a:solidFill>
                  <a:schemeClr val="bg1"/>
                </a:solidFill>
              </a:rPr>
              <a:t>Publicações </a:t>
            </a:r>
          </a:p>
        </p:txBody>
      </p:sp>
    </p:spTree>
    <p:extLst>
      <p:ext uri="{BB962C8B-B14F-4D97-AF65-F5344CB8AC3E}">
        <p14:creationId xmlns:p14="http://schemas.microsoft.com/office/powerpoint/2010/main" val="4038691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D4558-DDED-C6F0-B5DA-B8CF04DB659C}"/>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977A5751-6AB7-3B01-9B70-81EA71DA96D3}"/>
              </a:ext>
            </a:extLst>
          </p:cNvPr>
          <p:cNvGraphicFramePr/>
          <p:nvPr>
            <p:extLst>
              <p:ext uri="{D42A27DB-BD31-4B8C-83A1-F6EECF244321}">
                <p14:modId xmlns:p14="http://schemas.microsoft.com/office/powerpoint/2010/main" val="2516472229"/>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Agrupar 1">
            <a:extLst>
              <a:ext uri="{FF2B5EF4-FFF2-40B4-BE49-F238E27FC236}">
                <a16:creationId xmlns:a16="http://schemas.microsoft.com/office/drawing/2014/main" id="{A4309E42-6152-D6E0-7ED5-8A6A39D90D3A}"/>
              </a:ext>
            </a:extLst>
          </p:cNvPr>
          <p:cNvGrpSpPr/>
          <p:nvPr/>
        </p:nvGrpSpPr>
        <p:grpSpPr>
          <a:xfrm>
            <a:off x="876442" y="1688016"/>
            <a:ext cx="8816437" cy="1107996"/>
            <a:chOff x="105477" y="1329430"/>
            <a:chExt cx="8816437" cy="1107996"/>
          </a:xfrm>
        </p:grpSpPr>
        <p:sp>
          <p:nvSpPr>
            <p:cNvPr id="3" name="Rectangle 17">
              <a:extLst>
                <a:ext uri="{FF2B5EF4-FFF2-40B4-BE49-F238E27FC236}">
                  <a16:creationId xmlns:a16="http://schemas.microsoft.com/office/drawing/2014/main" id="{C64B6230-A479-F6C7-F98F-1744849353D3}"/>
                </a:ext>
              </a:extLst>
            </p:cNvPr>
            <p:cNvSpPr/>
            <p:nvPr/>
          </p:nvSpPr>
          <p:spPr>
            <a:xfrm>
              <a:off x="105477" y="1329430"/>
              <a:ext cx="2702858" cy="769441"/>
            </a:xfrm>
            <a:prstGeom prst="rect">
              <a:avLst/>
            </a:prstGeom>
            <a:solidFill>
              <a:schemeClr val="accent6">
                <a:lumMod val="75000"/>
              </a:schemeClr>
            </a:solidFill>
          </p:spPr>
          <p:txBody>
            <a:bodyPr wrap="square">
              <a:spAutoFit/>
            </a:bodyPr>
            <a:lstStyle/>
            <a:p>
              <a:pPr algn="ctr"/>
              <a:r>
                <a:rPr lang="pt-BR" sz="2200" b="1" dirty="0"/>
                <a:t>ADEQUAR A GESTÃO</a:t>
              </a:r>
            </a:p>
            <a:p>
              <a:pPr algn="ctr"/>
              <a:r>
                <a:rPr lang="pt-BR" sz="2200" dirty="0"/>
                <a:t>dos resíduos sólidos</a:t>
              </a:r>
            </a:p>
          </p:txBody>
        </p:sp>
        <p:sp>
          <p:nvSpPr>
            <p:cNvPr id="6" name="Rectangle 18">
              <a:extLst>
                <a:ext uri="{FF2B5EF4-FFF2-40B4-BE49-F238E27FC236}">
                  <a16:creationId xmlns:a16="http://schemas.microsoft.com/office/drawing/2014/main" id="{12CE64EB-51A7-1A04-ED03-6E675964DACE}"/>
                </a:ext>
              </a:extLst>
            </p:cNvPr>
            <p:cNvSpPr/>
            <p:nvPr/>
          </p:nvSpPr>
          <p:spPr>
            <a:xfrm>
              <a:off x="5331549" y="1329430"/>
              <a:ext cx="3590365" cy="1107996"/>
            </a:xfrm>
            <a:prstGeom prst="rect">
              <a:avLst/>
            </a:prstGeom>
            <a:solidFill>
              <a:schemeClr val="accent6">
                <a:lumMod val="75000"/>
              </a:schemeClr>
            </a:solidFill>
          </p:spPr>
          <p:txBody>
            <a:bodyPr wrap="square">
              <a:spAutoFit/>
            </a:bodyPr>
            <a:lstStyle/>
            <a:p>
              <a:pPr algn="ctr"/>
              <a:r>
                <a:rPr lang="pt-BR" sz="2200" b="1" dirty="0"/>
                <a:t>MELHORAR a saúde</a:t>
              </a:r>
              <a:r>
                <a:rPr lang="pt-BR" sz="2200" dirty="0"/>
                <a:t> </a:t>
              </a:r>
              <a:r>
                <a:rPr lang="pt-BR" sz="2200" b="1" dirty="0"/>
                <a:t>da população </a:t>
              </a:r>
              <a:r>
                <a:rPr lang="pt-BR" sz="2200" dirty="0"/>
                <a:t>e a </a:t>
              </a:r>
              <a:r>
                <a:rPr lang="pt-BR" sz="2200" b="1" dirty="0"/>
                <a:t>qualidade do ambiente </a:t>
              </a:r>
              <a:endParaRPr lang="pt-BR" sz="2200" dirty="0"/>
            </a:p>
          </p:txBody>
        </p:sp>
        <p:sp>
          <p:nvSpPr>
            <p:cNvPr id="7" name="Down Arrow 25">
              <a:extLst>
                <a:ext uri="{FF2B5EF4-FFF2-40B4-BE49-F238E27FC236}">
                  <a16:creationId xmlns:a16="http://schemas.microsoft.com/office/drawing/2014/main" id="{A5B0A5F7-6F97-4C07-F7CE-4A96F66E1025}"/>
                </a:ext>
              </a:extLst>
            </p:cNvPr>
            <p:cNvSpPr/>
            <p:nvPr/>
          </p:nvSpPr>
          <p:spPr>
            <a:xfrm rot="16200000">
              <a:off x="3719793" y="806999"/>
              <a:ext cx="700298" cy="1814302"/>
            </a:xfrm>
            <a:prstGeom prst="downArrow">
              <a:avLst>
                <a:gd name="adj1" fmla="val 32534"/>
                <a:gd name="adj2" fmla="val 8082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8" name="Agrupar 7">
            <a:extLst>
              <a:ext uri="{FF2B5EF4-FFF2-40B4-BE49-F238E27FC236}">
                <a16:creationId xmlns:a16="http://schemas.microsoft.com/office/drawing/2014/main" id="{F8B6AE7A-8686-A942-D3B5-10F4D9D7A075}"/>
              </a:ext>
            </a:extLst>
          </p:cNvPr>
          <p:cNvGrpSpPr/>
          <p:nvPr/>
        </p:nvGrpSpPr>
        <p:grpSpPr>
          <a:xfrm>
            <a:off x="1214714" y="2885037"/>
            <a:ext cx="7732063" cy="3789446"/>
            <a:chOff x="443749" y="2526451"/>
            <a:chExt cx="7732063" cy="3789446"/>
          </a:xfrm>
        </p:grpSpPr>
        <p:sp>
          <p:nvSpPr>
            <p:cNvPr id="9" name="TextBox 10">
              <a:extLst>
                <a:ext uri="{FF2B5EF4-FFF2-40B4-BE49-F238E27FC236}">
                  <a16:creationId xmlns:a16="http://schemas.microsoft.com/office/drawing/2014/main" id="{32BCB301-4026-D42D-52A6-4F0E82D6DD9D}"/>
                </a:ext>
              </a:extLst>
            </p:cNvPr>
            <p:cNvSpPr txBox="1"/>
            <p:nvPr/>
          </p:nvSpPr>
          <p:spPr>
            <a:xfrm>
              <a:off x="443749" y="2991910"/>
              <a:ext cx="7732063" cy="332398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pt-BR" sz="2000" dirty="0"/>
                <a:t>Plano Municipal de Gestão Integrada de Resíduos Sólidos</a:t>
              </a:r>
            </a:p>
            <a:p>
              <a:pPr marL="342900" indent="-342900">
                <a:lnSpc>
                  <a:spcPct val="150000"/>
                </a:lnSpc>
                <a:buFont typeface="Arial" panose="020B0604020202020204" pitchFamily="34" charset="0"/>
                <a:buChar char="•"/>
              </a:pPr>
              <a:r>
                <a:rPr lang="pt-BR" sz="2000" dirty="0"/>
                <a:t>Plano Municipal de Saneamento Básico</a:t>
              </a:r>
            </a:p>
            <a:p>
              <a:pPr marL="342900" indent="-342900">
                <a:lnSpc>
                  <a:spcPct val="150000"/>
                </a:lnSpc>
                <a:buFont typeface="Arial" panose="020B0604020202020204" pitchFamily="34" charset="0"/>
                <a:buChar char="•"/>
              </a:pPr>
              <a:r>
                <a:rPr lang="pt-BR" sz="2000" dirty="0"/>
                <a:t>Coleta Seletiva</a:t>
              </a:r>
            </a:p>
            <a:p>
              <a:pPr marL="342900" indent="-342900">
                <a:lnSpc>
                  <a:spcPct val="150000"/>
                </a:lnSpc>
                <a:buFont typeface="Arial" panose="020B0604020202020204" pitchFamily="34" charset="0"/>
                <a:buChar char="•"/>
              </a:pPr>
              <a:r>
                <a:rPr lang="pt-BR" sz="2000" dirty="0"/>
                <a:t>Incentivo à organização de Catadores de materiais recicláveis</a:t>
              </a:r>
            </a:p>
            <a:p>
              <a:pPr marL="342900" indent="-342900">
                <a:lnSpc>
                  <a:spcPct val="150000"/>
                </a:lnSpc>
                <a:buFont typeface="Arial" panose="020B0604020202020204" pitchFamily="34" charset="0"/>
                <a:buChar char="•"/>
              </a:pPr>
              <a:r>
                <a:rPr lang="pt-BR" sz="2000" dirty="0"/>
                <a:t>Educação ambiental</a:t>
              </a:r>
            </a:p>
            <a:p>
              <a:pPr marL="342900" indent="-342900">
                <a:lnSpc>
                  <a:spcPct val="150000"/>
                </a:lnSpc>
                <a:buFont typeface="Arial" panose="020B0604020202020204" pitchFamily="34" charset="0"/>
                <a:buChar char="•"/>
              </a:pPr>
              <a:r>
                <a:rPr lang="pt-BR" sz="2000" dirty="0"/>
                <a:t>Conselhos de meio ambiente e de saneamento básico</a:t>
              </a:r>
            </a:p>
            <a:p>
              <a:pPr marL="342900" indent="-342900">
                <a:lnSpc>
                  <a:spcPct val="150000"/>
                </a:lnSpc>
                <a:buFont typeface="Arial" panose="020B0604020202020204" pitchFamily="34" charset="0"/>
                <a:buChar char="•"/>
              </a:pPr>
              <a:r>
                <a:rPr lang="pt-BR" sz="2000" dirty="0"/>
                <a:t>Conselhos de saúde e Educação</a:t>
              </a:r>
            </a:p>
          </p:txBody>
        </p:sp>
        <p:sp>
          <p:nvSpPr>
            <p:cNvPr id="10" name="TextBox 5">
              <a:extLst>
                <a:ext uri="{FF2B5EF4-FFF2-40B4-BE49-F238E27FC236}">
                  <a16:creationId xmlns:a16="http://schemas.microsoft.com/office/drawing/2014/main" id="{85FE2935-2584-F59E-57D8-1A38C9AC1938}"/>
                </a:ext>
              </a:extLst>
            </p:cNvPr>
            <p:cNvSpPr txBox="1"/>
            <p:nvPr/>
          </p:nvSpPr>
          <p:spPr>
            <a:xfrm>
              <a:off x="2420258" y="2526451"/>
              <a:ext cx="2911291" cy="430887"/>
            </a:xfrm>
            <a:prstGeom prst="rect">
              <a:avLst/>
            </a:prstGeom>
            <a:solidFill>
              <a:srgbClr val="92D050"/>
            </a:solidFill>
          </p:spPr>
          <p:txBody>
            <a:bodyPr wrap="square" rtlCol="0">
              <a:spAutoFit/>
            </a:bodyPr>
            <a:lstStyle/>
            <a:p>
              <a:pPr algn="ctr"/>
              <a:r>
                <a:rPr lang="pt-BR" sz="2200" b="1" dirty="0"/>
                <a:t>INSTRUMENTOS</a:t>
              </a:r>
            </a:p>
          </p:txBody>
        </p:sp>
      </p:grpSp>
    </p:spTree>
    <p:extLst>
      <p:ext uri="{BB962C8B-B14F-4D97-AF65-F5344CB8AC3E}">
        <p14:creationId xmlns:p14="http://schemas.microsoft.com/office/powerpoint/2010/main" val="258098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F3065-708D-C574-F125-D56105109A70}"/>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F0D54B1D-71AA-72CB-771F-DBBF00833A40}"/>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Down Arrow 25">
            <a:extLst>
              <a:ext uri="{FF2B5EF4-FFF2-40B4-BE49-F238E27FC236}">
                <a16:creationId xmlns:a16="http://schemas.microsoft.com/office/drawing/2014/main" id="{F38434D5-A83A-6315-ACB3-FF645D460CB9}"/>
              </a:ext>
            </a:extLst>
          </p:cNvPr>
          <p:cNvSpPr/>
          <p:nvPr/>
        </p:nvSpPr>
        <p:spPr>
          <a:xfrm rot="16200000">
            <a:off x="5136993" y="1756024"/>
            <a:ext cx="1040043" cy="1006717"/>
          </a:xfrm>
          <a:prstGeom prst="downArrow">
            <a:avLst>
              <a:gd name="adj1" fmla="val 32534"/>
              <a:gd name="adj2" fmla="val 8082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1" name="Agrupar 10">
            <a:extLst>
              <a:ext uri="{FF2B5EF4-FFF2-40B4-BE49-F238E27FC236}">
                <a16:creationId xmlns:a16="http://schemas.microsoft.com/office/drawing/2014/main" id="{8D81A783-4218-9DD7-39DC-5520770B48DA}"/>
              </a:ext>
            </a:extLst>
          </p:cNvPr>
          <p:cNvGrpSpPr/>
          <p:nvPr/>
        </p:nvGrpSpPr>
        <p:grpSpPr>
          <a:xfrm>
            <a:off x="394448" y="1688017"/>
            <a:ext cx="4289467" cy="3987752"/>
            <a:chOff x="394448" y="1688017"/>
            <a:chExt cx="4289467" cy="3987752"/>
          </a:xfrm>
        </p:grpSpPr>
        <p:sp>
          <p:nvSpPr>
            <p:cNvPr id="3" name="Rectangle 17">
              <a:extLst>
                <a:ext uri="{FF2B5EF4-FFF2-40B4-BE49-F238E27FC236}">
                  <a16:creationId xmlns:a16="http://schemas.microsoft.com/office/drawing/2014/main" id="{B659BC0A-9471-1D18-B35E-44CA0AB2BAD7}"/>
                </a:ext>
              </a:extLst>
            </p:cNvPr>
            <p:cNvSpPr/>
            <p:nvPr/>
          </p:nvSpPr>
          <p:spPr>
            <a:xfrm>
              <a:off x="394448" y="1688017"/>
              <a:ext cx="3987310" cy="969334"/>
            </a:xfrm>
            <a:prstGeom prst="rect">
              <a:avLst/>
            </a:prstGeom>
            <a:solidFill>
              <a:schemeClr val="accent6">
                <a:lumMod val="75000"/>
              </a:schemeClr>
            </a:solidFill>
          </p:spPr>
          <p:txBody>
            <a:bodyPr wrap="square">
              <a:spAutoFit/>
            </a:bodyPr>
            <a:lstStyle/>
            <a:p>
              <a:pPr algn="ctr"/>
              <a:r>
                <a:rPr lang="pt-BR" sz="2200" b="1" dirty="0"/>
                <a:t>GESTÃO</a:t>
              </a:r>
            </a:p>
            <a:p>
              <a:pPr algn="ctr"/>
              <a:r>
                <a:rPr lang="pt-BR" sz="2200" dirty="0"/>
                <a:t>dos resíduos sólidos</a:t>
              </a:r>
            </a:p>
          </p:txBody>
        </p:sp>
        <p:sp>
          <p:nvSpPr>
            <p:cNvPr id="4" name="Retângulo 3">
              <a:extLst>
                <a:ext uri="{FF2B5EF4-FFF2-40B4-BE49-F238E27FC236}">
                  <a16:creationId xmlns:a16="http://schemas.microsoft.com/office/drawing/2014/main" id="{F500BEEE-124E-7168-BB6A-EFD0D0DA4214}"/>
                </a:ext>
              </a:extLst>
            </p:cNvPr>
            <p:cNvSpPr/>
            <p:nvPr/>
          </p:nvSpPr>
          <p:spPr>
            <a:xfrm>
              <a:off x="394448" y="3429000"/>
              <a:ext cx="4289467" cy="2246769"/>
            </a:xfrm>
            <a:prstGeom prst="rect">
              <a:avLst/>
            </a:prstGeom>
          </p:spPr>
          <p:txBody>
            <a:bodyPr wrap="square">
              <a:spAutoFit/>
            </a:bodyPr>
            <a:lstStyle/>
            <a:p>
              <a:pPr algn="just"/>
              <a:r>
                <a:rPr lang="pt-BR" sz="2000" dirty="0"/>
                <a:t>conjunto de ações voltadas para a busca de soluções para os resíduos sólidos, de forma a considerar as dimensões política, econômica, ambiental, cultural e social, sob a premissa do desenvolvimento sustentável.</a:t>
              </a:r>
            </a:p>
          </p:txBody>
        </p:sp>
      </p:grpSp>
      <p:grpSp>
        <p:nvGrpSpPr>
          <p:cNvPr id="13" name="Agrupar 12">
            <a:extLst>
              <a:ext uri="{FF2B5EF4-FFF2-40B4-BE49-F238E27FC236}">
                <a16:creationId xmlns:a16="http://schemas.microsoft.com/office/drawing/2014/main" id="{C7CE2097-746F-2E39-302E-C54DA7E63ED0}"/>
              </a:ext>
            </a:extLst>
          </p:cNvPr>
          <p:cNvGrpSpPr/>
          <p:nvPr/>
        </p:nvGrpSpPr>
        <p:grpSpPr>
          <a:xfrm>
            <a:off x="6432321" y="1688017"/>
            <a:ext cx="5132150" cy="4911082"/>
            <a:chOff x="6432321" y="1688017"/>
            <a:chExt cx="5132150" cy="4911082"/>
          </a:xfrm>
        </p:grpSpPr>
        <p:sp>
          <p:nvSpPr>
            <p:cNvPr id="6" name="Rectangle 18">
              <a:extLst>
                <a:ext uri="{FF2B5EF4-FFF2-40B4-BE49-F238E27FC236}">
                  <a16:creationId xmlns:a16="http://schemas.microsoft.com/office/drawing/2014/main" id="{2725A98A-AC40-9322-C894-5E279864ACF3}"/>
                </a:ext>
              </a:extLst>
            </p:cNvPr>
            <p:cNvSpPr/>
            <p:nvPr/>
          </p:nvSpPr>
          <p:spPr>
            <a:xfrm>
              <a:off x="6579898" y="1688017"/>
              <a:ext cx="4141890" cy="1107996"/>
            </a:xfrm>
            <a:prstGeom prst="rect">
              <a:avLst/>
            </a:prstGeom>
            <a:solidFill>
              <a:schemeClr val="accent6">
                <a:lumMod val="75000"/>
              </a:schemeClr>
            </a:solidFill>
          </p:spPr>
          <p:txBody>
            <a:bodyPr wrap="square">
              <a:spAutoFit/>
            </a:bodyPr>
            <a:lstStyle/>
            <a:p>
              <a:pPr algn="ctr"/>
              <a:r>
                <a:rPr lang="pt-BR" sz="2200" b="1" dirty="0"/>
                <a:t>GERENCIAMENTEO</a:t>
              </a:r>
            </a:p>
            <a:p>
              <a:pPr algn="ctr"/>
              <a:r>
                <a:rPr lang="pt-BR" sz="2200" dirty="0"/>
                <a:t>dos resíduos sólidos</a:t>
              </a:r>
            </a:p>
            <a:p>
              <a:pPr algn="ctr"/>
              <a:endParaRPr lang="pt-BR" sz="2200" dirty="0"/>
            </a:p>
          </p:txBody>
        </p:sp>
        <p:sp>
          <p:nvSpPr>
            <p:cNvPr id="12" name="Retângulo 11">
              <a:extLst>
                <a:ext uri="{FF2B5EF4-FFF2-40B4-BE49-F238E27FC236}">
                  <a16:creationId xmlns:a16="http://schemas.microsoft.com/office/drawing/2014/main" id="{F5FF4581-961F-D9AB-500C-5409C4E7D0CF}"/>
                </a:ext>
              </a:extLst>
            </p:cNvPr>
            <p:cNvSpPr/>
            <p:nvPr/>
          </p:nvSpPr>
          <p:spPr>
            <a:xfrm>
              <a:off x="6432321" y="3429000"/>
              <a:ext cx="5132150" cy="3170099"/>
            </a:xfrm>
            <a:prstGeom prst="rect">
              <a:avLst/>
            </a:prstGeom>
          </p:spPr>
          <p:txBody>
            <a:bodyPr wrap="square">
              <a:spAutoFit/>
            </a:bodyPr>
            <a:lstStyle/>
            <a:p>
              <a:pPr lvl="0" algn="just">
                <a:defRPr/>
              </a:pPr>
              <a:r>
                <a:rPr lang="pt-BR" sz="2000" dirty="0"/>
                <a:t>conjunto de ações exercidas, direta ou indiretamente, nas etapas de coleta, transporte, transbordo, tratamento e destinação final ambientalmente adequada dos resíduos sólidos e disposição final ambientalmente adequada dos rejeitos, de acordo com plano municipal de gestão integrada de resíduos sólidos ou com plano de gerenciamento de resíduos sólidos, exigidos na forma desta Lei.</a:t>
              </a:r>
            </a:p>
          </p:txBody>
        </p:sp>
      </p:grpSp>
    </p:spTree>
    <p:extLst>
      <p:ext uri="{BB962C8B-B14F-4D97-AF65-F5344CB8AC3E}">
        <p14:creationId xmlns:p14="http://schemas.microsoft.com/office/powerpoint/2010/main" val="115634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390863C-C6E6-5535-51AB-13432B0635A6}"/>
              </a:ext>
            </a:extLst>
          </p:cNvPr>
          <p:cNvGraphicFramePr>
            <a:graphicFrameLocks noGrp="1"/>
          </p:cNvGraphicFramePr>
          <p:nvPr>
            <p:extLst>
              <p:ext uri="{D42A27DB-BD31-4B8C-83A1-F6EECF244321}">
                <p14:modId xmlns:p14="http://schemas.microsoft.com/office/powerpoint/2010/main" val="1989650985"/>
              </p:ext>
            </p:extLst>
          </p:nvPr>
        </p:nvGraphicFramePr>
        <p:xfrm>
          <a:off x="109449" y="890148"/>
          <a:ext cx="8591580" cy="5967852"/>
        </p:xfrm>
        <a:graphic>
          <a:graphicData uri="http://schemas.openxmlformats.org/drawingml/2006/table">
            <a:tbl>
              <a:tblPr firstRow="1" bandRow="1">
                <a:tableStyleId>{10A1B5D5-9B99-4C35-A422-299274C87663}</a:tableStyleId>
              </a:tblPr>
              <a:tblGrid>
                <a:gridCol w="1225664">
                  <a:extLst>
                    <a:ext uri="{9D8B030D-6E8A-4147-A177-3AD203B41FA5}">
                      <a16:colId xmlns:a16="http://schemas.microsoft.com/office/drawing/2014/main" val="20000"/>
                    </a:ext>
                  </a:extLst>
                </a:gridCol>
                <a:gridCol w="1633793">
                  <a:extLst>
                    <a:ext uri="{9D8B030D-6E8A-4147-A177-3AD203B41FA5}">
                      <a16:colId xmlns:a16="http://schemas.microsoft.com/office/drawing/2014/main" val="20001"/>
                    </a:ext>
                  </a:extLst>
                </a:gridCol>
                <a:gridCol w="5732123">
                  <a:extLst>
                    <a:ext uri="{9D8B030D-6E8A-4147-A177-3AD203B41FA5}">
                      <a16:colId xmlns:a16="http://schemas.microsoft.com/office/drawing/2014/main" val="20002"/>
                    </a:ext>
                  </a:extLst>
                </a:gridCol>
              </a:tblGrid>
              <a:tr h="4019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2000"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000" dirty="0"/>
                        <a:t>LIMPEZA</a:t>
                      </a:r>
                      <a:r>
                        <a:rPr lang="pt-BR" sz="2000" baseline="0" dirty="0"/>
                        <a:t> URBANA E MANEJO DOS RESÍDUOS SÓLIDOS</a:t>
                      </a:r>
                      <a:endParaRPr lang="pt-BR" sz="2000" dirty="0"/>
                    </a:p>
                  </a:txBody>
                  <a:tcPr/>
                </a:tc>
                <a:tc hMerge="1">
                  <a:txBody>
                    <a:bodyPr/>
                    <a:lstStyle/>
                    <a:p>
                      <a:endParaRPr lang="pt-BR" dirty="0"/>
                    </a:p>
                  </a:txBody>
                  <a:tcPr/>
                </a:tc>
                <a:extLst>
                  <a:ext uri="{0D108BD9-81ED-4DB2-BD59-A6C34878D82A}">
                    <a16:rowId xmlns:a16="http://schemas.microsoft.com/office/drawing/2014/main" val="10000"/>
                  </a:ext>
                </a:extLst>
              </a:tr>
              <a:tr h="1762526">
                <a:tc>
                  <a:txBody>
                    <a:bodyPr/>
                    <a:lstStyle/>
                    <a:p>
                      <a:pPr algn="ctr"/>
                      <a:r>
                        <a:rPr lang="pt-BR" sz="1500" b="1" dirty="0">
                          <a:solidFill>
                            <a:schemeClr val="accent6">
                              <a:lumMod val="75000"/>
                            </a:schemeClr>
                          </a:solidFill>
                        </a:rPr>
                        <a:t>Atendimento</a:t>
                      </a:r>
                    </a:p>
                  </a:txBody>
                  <a:tcPr anchor="ctr"/>
                </a:tc>
                <a:tc>
                  <a:txBody>
                    <a:bodyPr/>
                    <a:lstStyle/>
                    <a:p>
                      <a:pPr algn="ctr"/>
                      <a:r>
                        <a:rPr lang="pt-BR" dirty="0"/>
                        <a:t>Atendimento </a:t>
                      </a:r>
                      <a:r>
                        <a:rPr lang="pt-BR" b="1" dirty="0"/>
                        <a:t>ADEQUADO</a:t>
                      </a:r>
                    </a:p>
                  </a:txBody>
                  <a:tcPr anchor="ctr"/>
                </a:tc>
                <a:tc>
                  <a:txBody>
                    <a:bodyPr/>
                    <a:lstStyle/>
                    <a:p>
                      <a:pPr marL="285750" indent="-285750" algn="l" defTabSz="914400" rtl="0" eaLnBrk="1" latinLnBrk="0" hangingPunct="1">
                        <a:buFontTx/>
                        <a:buChar char="-"/>
                      </a:pPr>
                      <a:r>
                        <a:rPr lang="pt-BR" sz="1800" kern="1200" dirty="0"/>
                        <a:t>Coleta direta ou indireta na </a:t>
                      </a:r>
                      <a:r>
                        <a:rPr lang="pt-BR" sz="1800" b="1" kern="1200" dirty="0"/>
                        <a:t>área urbana</a:t>
                      </a:r>
                      <a:r>
                        <a:rPr lang="pt-BR" sz="1800" kern="1200" dirty="0"/>
                        <a:t>, com </a:t>
                      </a:r>
                      <a:r>
                        <a:rPr lang="pt-BR" sz="1800" b="1" u="sng" kern="1200" dirty="0"/>
                        <a:t>frequência mínima de três vezes por semana e destinação final ambeintalmente adequada dos resíduos</a:t>
                      </a:r>
                    </a:p>
                    <a:p>
                      <a:pPr marL="285750" indent="-285750" algn="l" defTabSz="914400" rtl="0" eaLnBrk="1" latinLnBrk="0" hangingPunct="1">
                        <a:buFontTx/>
                        <a:buChar char="-"/>
                      </a:pPr>
                      <a:r>
                        <a:rPr lang="pt-BR" sz="1800" kern="1200" dirty="0"/>
                        <a:t>Coleta direta ou indireta, na </a:t>
                      </a:r>
                      <a:r>
                        <a:rPr lang="pt-BR" sz="1800" b="1" kern="1200" dirty="0"/>
                        <a:t>área rural</a:t>
                      </a:r>
                      <a:r>
                        <a:rPr lang="pt-BR" sz="1800" kern="1200" dirty="0"/>
                        <a:t>, com destinação final ambientalmente adequada dos resíduos</a:t>
                      </a:r>
                      <a:endParaRPr lang="pt-BR" sz="1800" kern="1200" dirty="0">
                        <a:solidFill>
                          <a:schemeClr val="tx1"/>
                        </a:solidFill>
                        <a:latin typeface="+mn-lt"/>
                        <a:ea typeface="+mn-ea"/>
                        <a:cs typeface="+mn-cs"/>
                      </a:endParaRPr>
                    </a:p>
                  </a:txBody>
                  <a:tcPr/>
                </a:tc>
                <a:extLst>
                  <a:ext uri="{0D108BD9-81ED-4DB2-BD59-A6C34878D82A}">
                    <a16:rowId xmlns:a16="http://schemas.microsoft.com/office/drawing/2014/main" val="10001"/>
                  </a:ext>
                </a:extLst>
              </a:tr>
              <a:tr h="2040820">
                <a:tc rowSpan="2">
                  <a:txBody>
                    <a:bodyPr/>
                    <a:lstStyle/>
                    <a:p>
                      <a:pPr algn="ctr"/>
                      <a:r>
                        <a:rPr lang="pt-BR" sz="1500" b="1" dirty="0">
                          <a:solidFill>
                            <a:schemeClr val="accent2">
                              <a:lumMod val="75000"/>
                            </a:schemeClr>
                          </a:solidFill>
                        </a:rPr>
                        <a:t>Déficit</a:t>
                      </a:r>
                    </a:p>
                  </a:txBody>
                  <a:tcPr anchor="ctr"/>
                </a:tc>
                <a:tc>
                  <a:txBody>
                    <a:bodyPr/>
                    <a:lstStyle/>
                    <a:p>
                      <a:pPr algn="ctr"/>
                      <a:r>
                        <a:rPr lang="pt-BR" dirty="0"/>
                        <a:t>Atendimento </a:t>
                      </a:r>
                      <a:r>
                        <a:rPr lang="pt-BR" b="1" dirty="0"/>
                        <a:t>PRECÁRIO</a:t>
                      </a:r>
                    </a:p>
                  </a:txBody>
                  <a:tcPr anchor="ctr"/>
                </a:tc>
                <a:tc>
                  <a:txBody>
                    <a:bodyPr/>
                    <a:lstStyle/>
                    <a:p>
                      <a:r>
                        <a:rPr lang="pt-BR" dirty="0"/>
                        <a:t>Dentre o conjunto com coleta, a parcela que se encontra em pelo menos uma das seguintes situações:</a:t>
                      </a:r>
                    </a:p>
                    <a:p>
                      <a:pPr marL="285750" indent="-285750">
                        <a:buFontTx/>
                        <a:buChar char="-"/>
                      </a:pPr>
                      <a:r>
                        <a:rPr lang="pt-BR" dirty="0"/>
                        <a:t>na </a:t>
                      </a:r>
                      <a:r>
                        <a:rPr lang="pt-BR" b="1" dirty="0"/>
                        <a:t>área</a:t>
                      </a:r>
                      <a:r>
                        <a:rPr lang="pt-BR" b="1" baseline="0" dirty="0"/>
                        <a:t> urbana</a:t>
                      </a:r>
                      <a:r>
                        <a:rPr lang="pt-BR" baseline="0" dirty="0"/>
                        <a:t>, com coleta cuja frequência </a:t>
                      </a:r>
                      <a:r>
                        <a:rPr lang="pt-BR" b="1" u="sng" baseline="0" dirty="0"/>
                        <a:t>não seja de pelo menos três vezes por semana</a:t>
                      </a:r>
                      <a:r>
                        <a:rPr lang="pt-BR" baseline="0" dirty="0"/>
                        <a:t>;</a:t>
                      </a:r>
                    </a:p>
                    <a:p>
                      <a:pPr marL="285750" indent="-285750">
                        <a:buFontTx/>
                        <a:buChar char="-"/>
                      </a:pPr>
                      <a:r>
                        <a:rPr lang="pt-BR" baseline="0" dirty="0"/>
                        <a:t>com destinação final ambientalmente inadequada dos resíduos</a:t>
                      </a:r>
                      <a:endParaRPr lang="pt-BR" dirty="0"/>
                    </a:p>
                    <a:p>
                      <a:endParaRPr lang="pt-BR" dirty="0"/>
                    </a:p>
                  </a:txBody>
                  <a:tcPr/>
                </a:tc>
                <a:extLst>
                  <a:ext uri="{0D108BD9-81ED-4DB2-BD59-A6C34878D82A}">
                    <a16:rowId xmlns:a16="http://schemas.microsoft.com/office/drawing/2014/main" val="10002"/>
                  </a:ext>
                </a:extLst>
              </a:tr>
              <a:tr h="1762526">
                <a:tc vMerge="1">
                  <a:txBody>
                    <a:bodyPr/>
                    <a:lstStyle/>
                    <a:p>
                      <a:pPr algn="ctr"/>
                      <a:endParaRPr lang="pt-BR" b="1" dirty="0"/>
                    </a:p>
                  </a:txBody>
                  <a:tcPr anchor="ctr"/>
                </a:tc>
                <a:tc>
                  <a:txBody>
                    <a:bodyPr/>
                    <a:lstStyle/>
                    <a:p>
                      <a:pPr algn="ctr"/>
                      <a:r>
                        <a:rPr lang="pt-BR" b="1" dirty="0"/>
                        <a:t>SEM atendimento</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a:t>Todas as situações não enquadradas nas definições de atendimento e que </a:t>
                      </a:r>
                      <a:r>
                        <a:rPr lang="pt-BR" b="1" u="sng" dirty="0"/>
                        <a:t>se constituem em práticas consideradas inadequadas;</a:t>
                      </a:r>
                      <a:r>
                        <a:rPr lang="pt-BR" b="1" u="sng" baseline="0" dirty="0"/>
                        <a:t> a exemplo da ausência de coleta, com resíduos queimados ou enterrados</a:t>
                      </a:r>
                      <a:r>
                        <a:rPr lang="pt-BR" baseline="0" dirty="0"/>
                        <a:t>, jogados em terreno baldio, logradouro, rio, lago ou mar ou outro destino pela unidade domiciliar.</a:t>
                      </a:r>
                      <a:endParaRPr lang="pt-BR" dirty="0"/>
                    </a:p>
                  </a:txBody>
                  <a:tcPr/>
                </a:tc>
                <a:extLst>
                  <a:ext uri="{0D108BD9-81ED-4DB2-BD59-A6C34878D82A}">
                    <a16:rowId xmlns:a16="http://schemas.microsoft.com/office/drawing/2014/main" val="10003"/>
                  </a:ext>
                </a:extLst>
              </a:tr>
            </a:tbl>
          </a:graphicData>
        </a:graphic>
      </p:graphicFrame>
      <p:sp>
        <p:nvSpPr>
          <p:cNvPr id="5" name="TextBox 4">
            <a:extLst>
              <a:ext uri="{FF2B5EF4-FFF2-40B4-BE49-F238E27FC236}">
                <a16:creationId xmlns:a16="http://schemas.microsoft.com/office/drawing/2014/main" id="{F4616FEE-34BB-6973-5AE6-209244769C92}"/>
              </a:ext>
            </a:extLst>
          </p:cNvPr>
          <p:cNvSpPr txBox="1"/>
          <p:nvPr/>
        </p:nvSpPr>
        <p:spPr>
          <a:xfrm>
            <a:off x="8888974" y="890148"/>
            <a:ext cx="3193577" cy="584775"/>
          </a:xfrm>
          <a:prstGeom prst="rect">
            <a:avLst/>
          </a:prstGeom>
          <a:solidFill>
            <a:schemeClr val="bg1"/>
          </a:solidFill>
          <a:ln>
            <a:solidFill>
              <a:srgbClr val="C00000"/>
            </a:solidFill>
          </a:ln>
        </p:spPr>
        <p:txBody>
          <a:bodyPr wrap="square" rtlCol="0">
            <a:spAutoFit/>
          </a:bodyPr>
          <a:lstStyle/>
          <a:p>
            <a:r>
              <a:rPr lang="pt-BR" sz="1600" dirty="0"/>
              <a:t>Fonte: adaptado de Plansab, 2019, p. 35</a:t>
            </a:r>
          </a:p>
        </p:txBody>
      </p:sp>
      <p:pic>
        <p:nvPicPr>
          <p:cNvPr id="6" name="Imagem 5">
            <a:extLst>
              <a:ext uri="{FF2B5EF4-FFF2-40B4-BE49-F238E27FC236}">
                <a16:creationId xmlns:a16="http://schemas.microsoft.com/office/drawing/2014/main" id="{6563324E-A20C-96B2-3C1E-32FFBB12A77D}"/>
              </a:ext>
            </a:extLst>
          </p:cNvPr>
          <p:cNvPicPr>
            <a:picLocks noChangeAspect="1"/>
          </p:cNvPicPr>
          <p:nvPr/>
        </p:nvPicPr>
        <p:blipFill>
          <a:blip r:embed="rId2"/>
          <a:stretch>
            <a:fillRect/>
          </a:stretch>
        </p:blipFill>
        <p:spPr>
          <a:xfrm flipH="1">
            <a:off x="9208729" y="1651723"/>
            <a:ext cx="1214904" cy="1214904"/>
          </a:xfrm>
          <a:prstGeom prst="rect">
            <a:avLst/>
          </a:prstGeom>
        </p:spPr>
      </p:pic>
      <p:pic>
        <p:nvPicPr>
          <p:cNvPr id="7" name="Imagem 6">
            <a:extLst>
              <a:ext uri="{FF2B5EF4-FFF2-40B4-BE49-F238E27FC236}">
                <a16:creationId xmlns:a16="http://schemas.microsoft.com/office/drawing/2014/main" id="{9E8D1FFA-C154-54F5-2CB7-435C7EFA3EBA}"/>
              </a:ext>
            </a:extLst>
          </p:cNvPr>
          <p:cNvPicPr>
            <a:picLocks noChangeAspect="1"/>
          </p:cNvPicPr>
          <p:nvPr/>
        </p:nvPicPr>
        <p:blipFill>
          <a:blip r:embed="rId2">
            <a:duotone>
              <a:schemeClr val="accent2">
                <a:shade val="45000"/>
                <a:satMod val="135000"/>
              </a:schemeClr>
              <a:prstClr val="white"/>
            </a:duotone>
          </a:blip>
          <a:stretch>
            <a:fillRect/>
          </a:stretch>
        </p:blipFill>
        <p:spPr>
          <a:xfrm rot="10800000" flipH="1">
            <a:off x="9208729" y="5360400"/>
            <a:ext cx="1214904" cy="1214904"/>
          </a:xfrm>
          <a:prstGeom prst="rect">
            <a:avLst/>
          </a:prstGeom>
        </p:spPr>
      </p:pic>
    </p:spTree>
    <p:extLst>
      <p:ext uri="{BB962C8B-B14F-4D97-AF65-F5344CB8AC3E}">
        <p14:creationId xmlns:p14="http://schemas.microsoft.com/office/powerpoint/2010/main" val="320055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33E23-A8B0-0350-FDF7-241D5E2E81A6}"/>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5F0BC128-7592-611C-B79B-8F3091DE364D}"/>
              </a:ext>
            </a:extLst>
          </p:cNvPr>
          <p:cNvGraphicFramePr/>
          <p:nvPr>
            <p:extLst>
              <p:ext uri="{D42A27DB-BD31-4B8C-83A1-F6EECF244321}">
                <p14:modId xmlns:p14="http://schemas.microsoft.com/office/powerpoint/2010/main" val="4292153062"/>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Agrupar 6">
            <a:extLst>
              <a:ext uri="{FF2B5EF4-FFF2-40B4-BE49-F238E27FC236}">
                <a16:creationId xmlns:a16="http://schemas.microsoft.com/office/drawing/2014/main" id="{0322C943-0CF9-4311-E2D8-1D8EEFCE4D8B}"/>
              </a:ext>
            </a:extLst>
          </p:cNvPr>
          <p:cNvGrpSpPr/>
          <p:nvPr/>
        </p:nvGrpSpPr>
        <p:grpSpPr>
          <a:xfrm>
            <a:off x="-995226" y="1454600"/>
            <a:ext cx="7732063" cy="4608720"/>
            <a:chOff x="-995226" y="1454600"/>
            <a:chExt cx="7732063" cy="4608720"/>
          </a:xfrm>
        </p:grpSpPr>
        <p:sp>
          <p:nvSpPr>
            <p:cNvPr id="17" name="TextBox 3">
              <a:extLst>
                <a:ext uri="{FF2B5EF4-FFF2-40B4-BE49-F238E27FC236}">
                  <a16:creationId xmlns:a16="http://schemas.microsoft.com/office/drawing/2014/main" id="{48860D18-46C3-E08D-DD5C-6AAAB37143BB}"/>
                </a:ext>
              </a:extLst>
            </p:cNvPr>
            <p:cNvSpPr txBox="1"/>
            <p:nvPr/>
          </p:nvSpPr>
          <p:spPr>
            <a:xfrm>
              <a:off x="870470" y="1454600"/>
              <a:ext cx="3952542" cy="492443"/>
            </a:xfrm>
            <a:prstGeom prst="rect">
              <a:avLst/>
            </a:prstGeom>
            <a:solidFill>
              <a:srgbClr val="00B050"/>
            </a:solidFill>
          </p:spPr>
          <p:txBody>
            <a:bodyPr wrap="square" rtlCol="0">
              <a:spAutoFit/>
            </a:bodyPr>
            <a:lstStyle/>
            <a:p>
              <a:pPr algn="ctr"/>
              <a:r>
                <a:rPr lang="pt-BR" sz="2600" b="1" dirty="0">
                  <a:solidFill>
                    <a:schemeClr val="bg1"/>
                  </a:solidFill>
                </a:rPr>
                <a:t>MARCOS LEGAIS – BRASIL</a:t>
              </a:r>
            </a:p>
          </p:txBody>
        </p:sp>
        <p:sp>
          <p:nvSpPr>
            <p:cNvPr id="18" name="TextBox 4">
              <a:extLst>
                <a:ext uri="{FF2B5EF4-FFF2-40B4-BE49-F238E27FC236}">
                  <a16:creationId xmlns:a16="http://schemas.microsoft.com/office/drawing/2014/main" id="{50E821D7-4093-BE6F-EDEF-070455431CF6}"/>
                </a:ext>
              </a:extLst>
            </p:cNvPr>
            <p:cNvSpPr txBox="1"/>
            <p:nvPr/>
          </p:nvSpPr>
          <p:spPr>
            <a:xfrm>
              <a:off x="-995226" y="3606638"/>
              <a:ext cx="7732063" cy="880369"/>
            </a:xfrm>
            <a:prstGeom prst="rect">
              <a:avLst/>
            </a:prstGeom>
            <a:noFill/>
          </p:spPr>
          <p:txBody>
            <a:bodyPr wrap="square" rtlCol="0">
              <a:spAutoFit/>
            </a:bodyPr>
            <a:lstStyle/>
            <a:p>
              <a:pPr algn="ctr">
                <a:lnSpc>
                  <a:spcPct val="150000"/>
                </a:lnSpc>
              </a:pPr>
              <a:r>
                <a:rPr lang="pt-BR" b="1" dirty="0"/>
                <a:t>Estabelece a Política Nacional de RESÍDUOS SÓLIDOS</a:t>
              </a:r>
            </a:p>
            <a:p>
              <a:pPr algn="ctr">
                <a:lnSpc>
                  <a:spcPct val="150000"/>
                </a:lnSpc>
              </a:pPr>
              <a:r>
                <a:rPr lang="pt-BR" dirty="0"/>
                <a:t>Lei nº 12.305 de 2010 / Decreto nº 10.936 de 2022</a:t>
              </a:r>
            </a:p>
          </p:txBody>
        </p:sp>
        <p:sp>
          <p:nvSpPr>
            <p:cNvPr id="19" name="TextBox 5">
              <a:extLst>
                <a:ext uri="{FF2B5EF4-FFF2-40B4-BE49-F238E27FC236}">
                  <a16:creationId xmlns:a16="http://schemas.microsoft.com/office/drawing/2014/main" id="{F18BCCD6-AABC-1B6E-0D99-83CFB9D7CA8A}"/>
                </a:ext>
              </a:extLst>
            </p:cNvPr>
            <p:cNvSpPr txBox="1"/>
            <p:nvPr/>
          </p:nvSpPr>
          <p:spPr>
            <a:xfrm>
              <a:off x="-995226" y="2030325"/>
              <a:ext cx="7732063" cy="880369"/>
            </a:xfrm>
            <a:prstGeom prst="rect">
              <a:avLst/>
            </a:prstGeom>
            <a:noFill/>
          </p:spPr>
          <p:txBody>
            <a:bodyPr wrap="square" rtlCol="0">
              <a:spAutoFit/>
            </a:bodyPr>
            <a:lstStyle/>
            <a:p>
              <a:pPr algn="ctr">
                <a:lnSpc>
                  <a:spcPct val="150000"/>
                </a:lnSpc>
              </a:pPr>
              <a:r>
                <a:rPr lang="pt-BR" b="1" dirty="0"/>
                <a:t>Estabelece a Política Nacional de SANEAMENTO BÁSICO</a:t>
              </a:r>
            </a:p>
            <a:p>
              <a:pPr algn="ctr">
                <a:lnSpc>
                  <a:spcPct val="150000"/>
                </a:lnSpc>
              </a:pPr>
              <a:r>
                <a:rPr lang="pt-BR" dirty="0"/>
                <a:t>Lei nº 11.445 de 2007/ Decreto nº 7.217 de 2010</a:t>
              </a:r>
            </a:p>
          </p:txBody>
        </p:sp>
        <p:sp>
          <p:nvSpPr>
            <p:cNvPr id="20" name="TextBox 6">
              <a:extLst>
                <a:ext uri="{FF2B5EF4-FFF2-40B4-BE49-F238E27FC236}">
                  <a16:creationId xmlns:a16="http://schemas.microsoft.com/office/drawing/2014/main" id="{55771AB5-AD16-793B-EFD7-66D1DDEDA458}"/>
                </a:ext>
              </a:extLst>
            </p:cNvPr>
            <p:cNvSpPr txBox="1"/>
            <p:nvPr/>
          </p:nvSpPr>
          <p:spPr>
            <a:xfrm>
              <a:off x="-995226" y="5182951"/>
              <a:ext cx="7732063" cy="880369"/>
            </a:xfrm>
            <a:prstGeom prst="rect">
              <a:avLst/>
            </a:prstGeom>
            <a:noFill/>
          </p:spPr>
          <p:txBody>
            <a:bodyPr wrap="square" rtlCol="0">
              <a:spAutoFit/>
            </a:bodyPr>
            <a:lstStyle/>
            <a:p>
              <a:pPr algn="ctr">
                <a:lnSpc>
                  <a:spcPct val="150000"/>
                </a:lnSpc>
              </a:pPr>
              <a:r>
                <a:rPr lang="pt-BR" b="1" dirty="0"/>
                <a:t>Marco Regulatório do Saneamento Básico</a:t>
              </a:r>
            </a:p>
            <a:p>
              <a:pPr algn="ctr">
                <a:lnSpc>
                  <a:spcPct val="150000"/>
                </a:lnSpc>
              </a:pPr>
              <a:r>
                <a:rPr lang="pt-BR" dirty="0"/>
                <a:t>Lei nº 14.026 de 2020</a:t>
              </a:r>
            </a:p>
          </p:txBody>
        </p:sp>
      </p:grpSp>
      <p:grpSp>
        <p:nvGrpSpPr>
          <p:cNvPr id="8" name="Agrupar 7">
            <a:extLst>
              <a:ext uri="{FF2B5EF4-FFF2-40B4-BE49-F238E27FC236}">
                <a16:creationId xmlns:a16="http://schemas.microsoft.com/office/drawing/2014/main" id="{2D5CC843-5711-5245-12B6-129D2DAA8775}"/>
              </a:ext>
            </a:extLst>
          </p:cNvPr>
          <p:cNvGrpSpPr/>
          <p:nvPr/>
        </p:nvGrpSpPr>
        <p:grpSpPr>
          <a:xfrm>
            <a:off x="5333999" y="1447212"/>
            <a:ext cx="7732064" cy="5233152"/>
            <a:chOff x="5333999" y="1447212"/>
            <a:chExt cx="7732064" cy="5233152"/>
          </a:xfrm>
        </p:grpSpPr>
        <p:sp>
          <p:nvSpPr>
            <p:cNvPr id="2" name="TextBox 3">
              <a:extLst>
                <a:ext uri="{FF2B5EF4-FFF2-40B4-BE49-F238E27FC236}">
                  <a16:creationId xmlns:a16="http://schemas.microsoft.com/office/drawing/2014/main" id="{275D6618-5186-1FCE-AE06-5018C147376A}"/>
                </a:ext>
              </a:extLst>
            </p:cNvPr>
            <p:cNvSpPr txBox="1"/>
            <p:nvPr/>
          </p:nvSpPr>
          <p:spPr>
            <a:xfrm>
              <a:off x="7131284" y="1447212"/>
              <a:ext cx="4881282" cy="499831"/>
            </a:xfrm>
            <a:prstGeom prst="rect">
              <a:avLst/>
            </a:prstGeom>
            <a:solidFill>
              <a:schemeClr val="accent5">
                <a:lumMod val="75000"/>
              </a:schemeClr>
            </a:solidFill>
          </p:spPr>
          <p:txBody>
            <a:bodyPr wrap="square" rtlCol="0">
              <a:spAutoFit/>
            </a:bodyPr>
            <a:lstStyle/>
            <a:p>
              <a:pPr algn="ctr"/>
              <a:r>
                <a:rPr lang="pt-BR" sz="2600" b="1" dirty="0">
                  <a:solidFill>
                    <a:schemeClr val="bg1"/>
                  </a:solidFill>
                </a:rPr>
                <a:t>MARCOS LEGAIS – MINAS GERAIS</a:t>
              </a:r>
            </a:p>
          </p:txBody>
        </p:sp>
        <p:sp>
          <p:nvSpPr>
            <p:cNvPr id="3" name="TextBox 4">
              <a:extLst>
                <a:ext uri="{FF2B5EF4-FFF2-40B4-BE49-F238E27FC236}">
                  <a16:creationId xmlns:a16="http://schemas.microsoft.com/office/drawing/2014/main" id="{C93E0CB1-DC70-4606-32AA-2E9FFCA18B26}"/>
                </a:ext>
              </a:extLst>
            </p:cNvPr>
            <p:cNvSpPr txBox="1"/>
            <p:nvPr/>
          </p:nvSpPr>
          <p:spPr>
            <a:xfrm>
              <a:off x="5333999" y="3646664"/>
              <a:ext cx="7732063" cy="880369"/>
            </a:xfrm>
            <a:prstGeom prst="rect">
              <a:avLst/>
            </a:prstGeom>
            <a:noFill/>
          </p:spPr>
          <p:txBody>
            <a:bodyPr wrap="square" rtlCol="0">
              <a:spAutoFit/>
            </a:bodyPr>
            <a:lstStyle/>
            <a:p>
              <a:pPr algn="ctr">
                <a:lnSpc>
                  <a:spcPct val="150000"/>
                </a:lnSpc>
              </a:pPr>
              <a:r>
                <a:rPr lang="pt-BR" b="1" dirty="0"/>
                <a:t>Estabelece a Política Estadual de RESÍDUOS SÓLIDOS</a:t>
              </a:r>
            </a:p>
            <a:p>
              <a:pPr algn="ctr">
                <a:lnSpc>
                  <a:spcPct val="150000"/>
                </a:lnSpc>
              </a:pPr>
              <a:r>
                <a:rPr lang="pt-BR" dirty="0"/>
                <a:t>Lei nº 18.031 de 2009 / Decreto nº 45.181 de 2009</a:t>
              </a:r>
            </a:p>
          </p:txBody>
        </p:sp>
        <p:sp>
          <p:nvSpPr>
            <p:cNvPr id="4" name="TextBox 5">
              <a:extLst>
                <a:ext uri="{FF2B5EF4-FFF2-40B4-BE49-F238E27FC236}">
                  <a16:creationId xmlns:a16="http://schemas.microsoft.com/office/drawing/2014/main" id="{097AE7AD-C212-78AA-8EA2-368F9A11C034}"/>
                </a:ext>
              </a:extLst>
            </p:cNvPr>
            <p:cNvSpPr txBox="1"/>
            <p:nvPr/>
          </p:nvSpPr>
          <p:spPr>
            <a:xfrm>
              <a:off x="5334000" y="2090292"/>
              <a:ext cx="7732063" cy="880369"/>
            </a:xfrm>
            <a:prstGeom prst="rect">
              <a:avLst/>
            </a:prstGeom>
            <a:noFill/>
          </p:spPr>
          <p:txBody>
            <a:bodyPr wrap="square" rtlCol="0">
              <a:spAutoFit/>
            </a:bodyPr>
            <a:lstStyle/>
            <a:p>
              <a:pPr algn="ctr">
                <a:lnSpc>
                  <a:spcPct val="150000"/>
                </a:lnSpc>
              </a:pPr>
              <a:r>
                <a:rPr lang="pt-BR" b="1" dirty="0"/>
                <a:t>Estabelece a Política Estadual de SANEAMENTO BÁSICO</a:t>
              </a:r>
            </a:p>
            <a:p>
              <a:pPr algn="ctr">
                <a:lnSpc>
                  <a:spcPct val="150000"/>
                </a:lnSpc>
              </a:pPr>
              <a:r>
                <a:rPr lang="pt-BR" dirty="0"/>
                <a:t>Lei nº </a:t>
              </a:r>
              <a:r>
                <a:rPr lang="pt-BR" cap="all" dirty="0"/>
                <a:t>11.720 </a:t>
              </a:r>
              <a:r>
                <a:rPr lang="pt-BR" dirty="0"/>
                <a:t>de 1994</a:t>
              </a:r>
            </a:p>
          </p:txBody>
        </p:sp>
        <p:sp>
          <p:nvSpPr>
            <p:cNvPr id="6" name="TextBox 6">
              <a:extLst>
                <a:ext uri="{FF2B5EF4-FFF2-40B4-BE49-F238E27FC236}">
                  <a16:creationId xmlns:a16="http://schemas.microsoft.com/office/drawing/2014/main" id="{72CEFA82-ABC5-5E25-B23D-D1FDABA420C7}"/>
                </a:ext>
              </a:extLst>
            </p:cNvPr>
            <p:cNvSpPr txBox="1"/>
            <p:nvPr/>
          </p:nvSpPr>
          <p:spPr>
            <a:xfrm>
              <a:off x="6100482" y="5203036"/>
              <a:ext cx="6199095" cy="1477328"/>
            </a:xfrm>
            <a:prstGeom prst="rect">
              <a:avLst/>
            </a:prstGeom>
            <a:noFill/>
          </p:spPr>
          <p:txBody>
            <a:bodyPr wrap="square" rtlCol="0">
              <a:spAutoFit/>
            </a:bodyPr>
            <a:lstStyle/>
            <a:p>
              <a:pPr algn="ctr"/>
              <a:r>
                <a:rPr lang="pt-BR" b="1" dirty="0"/>
                <a:t>Estabelece normas relativas aos serviços de abastecimento de água e de esgotamento sanitário,</a:t>
              </a:r>
            </a:p>
            <a:p>
              <a:pPr algn="ctr"/>
              <a:r>
                <a:rPr lang="pt-BR" b="1" dirty="0"/>
                <a:t>cria a ARSAE-MG</a:t>
              </a:r>
            </a:p>
            <a:p>
              <a:pPr algn="ctr"/>
              <a:endParaRPr lang="pt-BR" dirty="0"/>
            </a:p>
            <a:p>
              <a:pPr algn="ctr"/>
              <a:r>
                <a:rPr lang="pt-BR" dirty="0"/>
                <a:t>Lei nº 18.309 de 2009</a:t>
              </a:r>
            </a:p>
          </p:txBody>
        </p:sp>
      </p:grpSp>
      <p:sp>
        <p:nvSpPr>
          <p:cNvPr id="9" name="Retângulo 8">
            <a:extLst>
              <a:ext uri="{FF2B5EF4-FFF2-40B4-BE49-F238E27FC236}">
                <a16:creationId xmlns:a16="http://schemas.microsoft.com/office/drawing/2014/main" id="{7413486E-67FE-88F7-9C32-52E8027BB89E}"/>
              </a:ext>
            </a:extLst>
          </p:cNvPr>
          <p:cNvSpPr/>
          <p:nvPr/>
        </p:nvSpPr>
        <p:spPr>
          <a:xfrm>
            <a:off x="0" y="3429000"/>
            <a:ext cx="12192000" cy="175395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71477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41F1A-3FB5-2E7A-F348-890639823976}"/>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F0E1EA40-2BFB-2029-2A2E-3B1FD28EFD9F}"/>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Agrupar 12">
            <a:extLst>
              <a:ext uri="{FF2B5EF4-FFF2-40B4-BE49-F238E27FC236}">
                <a16:creationId xmlns:a16="http://schemas.microsoft.com/office/drawing/2014/main" id="{F7778B48-5C49-D364-924D-39CE33DE7284}"/>
              </a:ext>
            </a:extLst>
          </p:cNvPr>
          <p:cNvGrpSpPr/>
          <p:nvPr/>
        </p:nvGrpSpPr>
        <p:grpSpPr>
          <a:xfrm>
            <a:off x="6096000" y="2566788"/>
            <a:ext cx="5598645" cy="3699872"/>
            <a:chOff x="6096000" y="2566788"/>
            <a:chExt cx="5598645" cy="3699872"/>
          </a:xfrm>
        </p:grpSpPr>
        <p:sp>
          <p:nvSpPr>
            <p:cNvPr id="3" name="TextBox 6">
              <a:extLst>
                <a:ext uri="{FF2B5EF4-FFF2-40B4-BE49-F238E27FC236}">
                  <a16:creationId xmlns:a16="http://schemas.microsoft.com/office/drawing/2014/main" id="{3C94D44C-9538-F6E7-AB38-85AF323A4557}"/>
                </a:ext>
              </a:extLst>
            </p:cNvPr>
            <p:cNvSpPr txBox="1"/>
            <p:nvPr/>
          </p:nvSpPr>
          <p:spPr>
            <a:xfrm>
              <a:off x="6096000" y="3308799"/>
              <a:ext cx="5598645" cy="2957861"/>
            </a:xfrm>
            <a:prstGeom prst="rect">
              <a:avLst/>
            </a:prstGeom>
            <a:noFill/>
          </p:spPr>
          <p:txBody>
            <a:bodyPr wrap="square" rtlCol="0">
              <a:spAutoFit/>
            </a:bodyPr>
            <a:lstStyle/>
            <a:p>
              <a:pPr>
                <a:lnSpc>
                  <a:spcPct val="150000"/>
                </a:lnSpc>
                <a:spcAft>
                  <a:spcPts val="1000"/>
                </a:spcAft>
              </a:pPr>
              <a:r>
                <a:rPr lang="pt-BR" dirty="0"/>
                <a:t>constituídos pelas atividades e </a:t>
              </a:r>
              <a:r>
                <a:rPr lang="pt-BR" b="1" dirty="0"/>
                <a:t>pela disponibilização e manutenção de infraestruturas e instalações operacionais de coleta, varrição manual e mecanizada, asseio e conservação urbana, transporte, transbordo, tratamento e destinação final ambientalmente adequada dos resíduos sólidos domiciliares e dos resíduos de limpeza urbana</a:t>
              </a:r>
              <a:endParaRPr lang="pt-BR" sz="2600" b="1" dirty="0">
                <a:solidFill>
                  <a:srgbClr val="002060"/>
                </a:solidFill>
              </a:endParaRPr>
            </a:p>
          </p:txBody>
        </p:sp>
        <p:sp>
          <p:nvSpPr>
            <p:cNvPr id="7" name="TextBox 3">
              <a:extLst>
                <a:ext uri="{FF2B5EF4-FFF2-40B4-BE49-F238E27FC236}">
                  <a16:creationId xmlns:a16="http://schemas.microsoft.com/office/drawing/2014/main" id="{7F803AB0-C96A-02E1-1A86-2102FDFCB958}"/>
                </a:ext>
              </a:extLst>
            </p:cNvPr>
            <p:cNvSpPr txBox="1"/>
            <p:nvPr/>
          </p:nvSpPr>
          <p:spPr>
            <a:xfrm>
              <a:off x="6634775" y="2566788"/>
              <a:ext cx="4195482" cy="492443"/>
            </a:xfrm>
            <a:prstGeom prst="rect">
              <a:avLst/>
            </a:prstGeom>
            <a:solidFill>
              <a:srgbClr val="00B050"/>
            </a:solidFill>
          </p:spPr>
          <p:txBody>
            <a:bodyPr wrap="square" rtlCol="0">
              <a:spAutoFit/>
            </a:bodyPr>
            <a:lstStyle/>
            <a:p>
              <a:pPr algn="ctr"/>
              <a:r>
                <a:rPr lang="pt-BR" sz="2600" b="1" dirty="0">
                  <a:solidFill>
                    <a:schemeClr val="bg1"/>
                  </a:solidFill>
                </a:rPr>
                <a:t>LEI 14.026/2020</a:t>
              </a:r>
            </a:p>
          </p:txBody>
        </p:sp>
      </p:grpSp>
      <p:grpSp>
        <p:nvGrpSpPr>
          <p:cNvPr id="12" name="Agrupar 11">
            <a:extLst>
              <a:ext uri="{FF2B5EF4-FFF2-40B4-BE49-F238E27FC236}">
                <a16:creationId xmlns:a16="http://schemas.microsoft.com/office/drawing/2014/main" id="{0A48B956-C109-164C-B7DB-D86E712BA762}"/>
              </a:ext>
            </a:extLst>
          </p:cNvPr>
          <p:cNvGrpSpPr/>
          <p:nvPr/>
        </p:nvGrpSpPr>
        <p:grpSpPr>
          <a:xfrm>
            <a:off x="99505" y="2612224"/>
            <a:ext cx="4759366" cy="3841452"/>
            <a:chOff x="99505" y="2612224"/>
            <a:chExt cx="4759366" cy="3841452"/>
          </a:xfrm>
        </p:grpSpPr>
        <p:sp>
          <p:nvSpPr>
            <p:cNvPr id="6" name="TextBox 3">
              <a:extLst>
                <a:ext uri="{FF2B5EF4-FFF2-40B4-BE49-F238E27FC236}">
                  <a16:creationId xmlns:a16="http://schemas.microsoft.com/office/drawing/2014/main" id="{D8CC6B73-311C-3A88-4517-11839EA01C6D}"/>
                </a:ext>
              </a:extLst>
            </p:cNvPr>
            <p:cNvSpPr txBox="1"/>
            <p:nvPr/>
          </p:nvSpPr>
          <p:spPr>
            <a:xfrm>
              <a:off x="99505" y="2612224"/>
              <a:ext cx="4195482" cy="492443"/>
            </a:xfrm>
            <a:prstGeom prst="rect">
              <a:avLst/>
            </a:prstGeom>
            <a:solidFill>
              <a:srgbClr val="00B050"/>
            </a:solidFill>
          </p:spPr>
          <p:txBody>
            <a:bodyPr wrap="square" rtlCol="0">
              <a:spAutoFit/>
            </a:bodyPr>
            <a:lstStyle/>
            <a:p>
              <a:pPr algn="ctr"/>
              <a:r>
                <a:rPr lang="pt-BR" sz="2600" b="1" dirty="0">
                  <a:solidFill>
                    <a:schemeClr val="bg1"/>
                  </a:solidFill>
                </a:rPr>
                <a:t>LEI 11.445/2007</a:t>
              </a:r>
            </a:p>
          </p:txBody>
        </p:sp>
        <p:sp>
          <p:nvSpPr>
            <p:cNvPr id="10" name="CaixaDeTexto 9">
              <a:extLst>
                <a:ext uri="{FF2B5EF4-FFF2-40B4-BE49-F238E27FC236}">
                  <a16:creationId xmlns:a16="http://schemas.microsoft.com/office/drawing/2014/main" id="{26EFF423-91CC-6A18-79B7-E13B4A6E2D10}"/>
                </a:ext>
              </a:extLst>
            </p:cNvPr>
            <p:cNvSpPr txBox="1"/>
            <p:nvPr/>
          </p:nvSpPr>
          <p:spPr>
            <a:xfrm>
              <a:off x="251012" y="3334873"/>
              <a:ext cx="4607859" cy="3118803"/>
            </a:xfrm>
            <a:prstGeom prst="rect">
              <a:avLst/>
            </a:prstGeom>
            <a:noFill/>
          </p:spPr>
          <p:txBody>
            <a:bodyPr wrap="square" rtlCol="0">
              <a:spAutoFit/>
            </a:bodyPr>
            <a:lstStyle/>
            <a:p>
              <a:pPr>
                <a:lnSpc>
                  <a:spcPct val="150000"/>
                </a:lnSpc>
                <a:spcAft>
                  <a:spcPts val="1000"/>
                </a:spcAft>
              </a:pPr>
              <a:r>
                <a:rPr lang="pt-BR" altLang="pt-BR" dirty="0"/>
                <a:t>Art. 1 alínea e)</a:t>
              </a:r>
            </a:p>
            <a:p>
              <a:pPr>
                <a:lnSpc>
                  <a:spcPct val="150000"/>
                </a:lnSpc>
                <a:spcAft>
                  <a:spcPts val="1000"/>
                </a:spcAft>
              </a:pPr>
              <a:r>
                <a:rPr lang="pt-BR" altLang="pt-BR" dirty="0"/>
                <a:t>constituídos pelas atividades, pela infraestrutura e pelas instalações operacionais de coleta, transporte, transbordo, tratamento e destino final dos resíduos sólidos domiciliares e dos resíduos de limpeza urbanas </a:t>
              </a:r>
            </a:p>
            <a:p>
              <a:endParaRPr lang="pt-BR" dirty="0"/>
            </a:p>
          </p:txBody>
        </p:sp>
      </p:grpSp>
      <p:sp>
        <p:nvSpPr>
          <p:cNvPr id="11" name="Retângulo 10">
            <a:extLst>
              <a:ext uri="{FF2B5EF4-FFF2-40B4-BE49-F238E27FC236}">
                <a16:creationId xmlns:a16="http://schemas.microsoft.com/office/drawing/2014/main" id="{D1D33783-DAFB-EA32-B93A-378E00BBF933}"/>
              </a:ext>
            </a:extLst>
          </p:cNvPr>
          <p:cNvSpPr/>
          <p:nvPr/>
        </p:nvSpPr>
        <p:spPr>
          <a:xfrm>
            <a:off x="1933737"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dirty="0"/>
              <a:t>Das diretrizes da política de saneamento  </a:t>
            </a:r>
          </a:p>
          <a:p>
            <a:pPr algn="ctr"/>
            <a:r>
              <a:rPr lang="pt-BR" sz="2200" b="1" dirty="0"/>
              <a:t>Limpeza Urbana  e Manejo de Resíduos Sólidos</a:t>
            </a:r>
          </a:p>
        </p:txBody>
      </p:sp>
    </p:spTree>
    <p:extLst>
      <p:ext uri="{BB962C8B-B14F-4D97-AF65-F5344CB8AC3E}">
        <p14:creationId xmlns:p14="http://schemas.microsoft.com/office/powerpoint/2010/main" val="150468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AF2FF-BC42-5A70-B261-2E974FA9AE0F}"/>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9C9A44D9-DB81-6D33-9FB6-780F83374E79}"/>
              </a:ext>
            </a:extLst>
          </p:cNvPr>
          <p:cNvGraphicFramePr/>
          <p:nvPr>
            <p:extLst>
              <p:ext uri="{D42A27DB-BD31-4B8C-83A1-F6EECF244321}">
                <p14:modId xmlns:p14="http://schemas.microsoft.com/office/powerpoint/2010/main" val="809887341"/>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5">
            <a:extLst>
              <a:ext uri="{FF2B5EF4-FFF2-40B4-BE49-F238E27FC236}">
                <a16:creationId xmlns:a16="http://schemas.microsoft.com/office/drawing/2014/main" id="{B5C65738-4969-E9A7-5BBC-8288D62BDD65}"/>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272869" y="1771382"/>
            <a:ext cx="3088839" cy="4207388"/>
          </a:xfrm>
          <a:prstGeom prst="rect">
            <a:avLst/>
          </a:prstGeom>
        </p:spPr>
      </p:pic>
      <p:sp>
        <p:nvSpPr>
          <p:cNvPr id="3" name="TextBox 6">
            <a:extLst>
              <a:ext uri="{FF2B5EF4-FFF2-40B4-BE49-F238E27FC236}">
                <a16:creationId xmlns:a16="http://schemas.microsoft.com/office/drawing/2014/main" id="{F9F95AE9-0399-4D6D-4C6F-C6306E5FDAFE}"/>
              </a:ext>
            </a:extLst>
          </p:cNvPr>
          <p:cNvSpPr txBox="1"/>
          <p:nvPr/>
        </p:nvSpPr>
        <p:spPr>
          <a:xfrm>
            <a:off x="3343277" y="2179054"/>
            <a:ext cx="5666626" cy="2687402"/>
          </a:xfrm>
          <a:prstGeom prst="rect">
            <a:avLst/>
          </a:prstGeom>
          <a:noFill/>
        </p:spPr>
        <p:txBody>
          <a:bodyPr wrap="square" rtlCol="0">
            <a:spAutoFit/>
          </a:bodyPr>
          <a:lstStyle/>
          <a:p>
            <a:pPr marL="457200" indent="-457200">
              <a:lnSpc>
                <a:spcPct val="150000"/>
              </a:lnSpc>
              <a:spcAft>
                <a:spcPts val="1000"/>
              </a:spcAft>
              <a:buFont typeface="Wingdings" panose="05000000000000000000" pitchFamily="2" charset="2"/>
              <a:buChar char="Ø"/>
            </a:pPr>
            <a:r>
              <a:rPr lang="pt-BR" sz="2600" dirty="0"/>
              <a:t>Serviços públicos de manejo de resíduos sólidos e limpeza pública</a:t>
            </a:r>
          </a:p>
          <a:p>
            <a:pPr marL="457200" indent="-457200">
              <a:lnSpc>
                <a:spcPct val="150000"/>
              </a:lnSpc>
              <a:spcAft>
                <a:spcPts val="1000"/>
              </a:spcAft>
              <a:buFont typeface="Wingdings" panose="05000000000000000000" pitchFamily="2" charset="2"/>
              <a:buChar char="Ø"/>
            </a:pPr>
            <a:r>
              <a:rPr lang="pt-BR" sz="2600" dirty="0"/>
              <a:t>Gerenciamento de resíduos especiais</a:t>
            </a:r>
          </a:p>
          <a:p>
            <a:pPr marL="457200" indent="-457200">
              <a:lnSpc>
                <a:spcPct val="150000"/>
              </a:lnSpc>
              <a:spcAft>
                <a:spcPts val="1000"/>
              </a:spcAft>
              <a:buFont typeface="Wingdings" panose="05000000000000000000" pitchFamily="2" charset="2"/>
              <a:buChar char="Ø"/>
            </a:pPr>
            <a:r>
              <a:rPr lang="pt-BR" sz="2600" dirty="0"/>
              <a:t>Logística reversa</a:t>
            </a:r>
          </a:p>
        </p:txBody>
      </p:sp>
    </p:spTree>
    <p:extLst>
      <p:ext uri="{BB962C8B-B14F-4D97-AF65-F5344CB8AC3E}">
        <p14:creationId xmlns:p14="http://schemas.microsoft.com/office/powerpoint/2010/main" val="289654614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CAF734B-3465-43D7-896D-7D851C31FE4E}">
  <we:reference id="wa200005566" version="3.0.0.2" store="pt-BR"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6049</TotalTime>
  <Words>2640</Words>
  <Application>Microsoft Office PowerPoint</Application>
  <PresentationFormat>Widescreen</PresentationFormat>
  <Paragraphs>304</Paragraphs>
  <Slides>38</Slides>
  <Notes>4</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38</vt:i4>
      </vt:variant>
    </vt:vector>
  </HeadingPairs>
  <TitlesOfParts>
    <vt:vector size="44" baseType="lpstr">
      <vt:lpstr>Arial</vt:lpstr>
      <vt:lpstr>Calibri</vt:lpstr>
      <vt:lpstr>Calibri (Corpo)</vt:lpstr>
      <vt:lpstr>Calibri Light</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Neimar Costa</dc:creator>
  <cp:lastModifiedBy>Cristiane Hubner</cp:lastModifiedBy>
  <cp:revision>284</cp:revision>
  <dcterms:created xsi:type="dcterms:W3CDTF">2022-04-26T02:58:54Z</dcterms:created>
  <dcterms:modified xsi:type="dcterms:W3CDTF">2025-11-13T15:25:36Z</dcterms:modified>
</cp:coreProperties>
</file>