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9" r:id="rId4"/>
    <p:sldId id="320" r:id="rId5"/>
    <p:sldId id="473" r:id="rId6"/>
    <p:sldId id="257" r:id="rId7"/>
    <p:sldId id="299" r:id="rId8"/>
    <p:sldId id="464" r:id="rId9"/>
    <p:sldId id="267" r:id="rId10"/>
    <p:sldId id="259" r:id="rId11"/>
    <p:sldId id="260" r:id="rId12"/>
    <p:sldId id="261" r:id="rId13"/>
    <p:sldId id="271" r:id="rId14"/>
    <p:sldId id="263" r:id="rId15"/>
    <p:sldId id="262" r:id="rId16"/>
    <p:sldId id="468" r:id="rId17"/>
    <p:sldId id="469" r:id="rId18"/>
    <p:sldId id="470" r:id="rId19"/>
    <p:sldId id="471" r:id="rId20"/>
    <p:sldId id="463" r:id="rId21"/>
    <p:sldId id="472" r:id="rId22"/>
    <p:sldId id="264" r:id="rId23"/>
    <p:sldId id="266" r:id="rId24"/>
    <p:sldId id="474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aret" panose="020B0604020202020204" charset="0"/>
      <p:regular r:id="rId30"/>
    </p:embeddedFont>
    <p:embeddedFont>
      <p:font typeface="Garet Bold" panose="020B0604020202020204" charset="0"/>
      <p:regular r:id="rId31"/>
    </p:embeddedFont>
    <p:embeddedFont>
      <p:font typeface="Garet Ultra-Bold" panose="020B0604020202020204" charset="0"/>
      <p:regular r:id="rId32"/>
    </p:embeddedFont>
    <p:embeddedFont>
      <p:font typeface="Halimum" panose="020B0604020202020204" charset="0"/>
      <p:regular r:id="rId33"/>
    </p:embeddedFont>
    <p:embeddedFont>
      <p:font typeface="Poppins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1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850" y="1237329"/>
            <a:ext cx="7750450" cy="2160792"/>
            <a:chOff x="0" y="0"/>
            <a:chExt cx="10333934" cy="2881056"/>
          </a:xfrm>
        </p:grpSpPr>
        <p:sp>
          <p:nvSpPr>
            <p:cNvPr id="3" name="Freeform 3"/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86361" y="1028700"/>
            <a:ext cx="6161913" cy="8229600"/>
          </a:xfrm>
          <a:custGeom>
            <a:avLst/>
            <a:gdLst/>
            <a:ahLst/>
            <a:cxnLst/>
            <a:rect l="l" t="t" r="r" b="b"/>
            <a:pathLst>
              <a:path w="6161913" h="8229600">
                <a:moveTo>
                  <a:pt x="0" y="0"/>
                </a:moveTo>
                <a:lnTo>
                  <a:pt x="6161913" y="0"/>
                </a:lnTo>
                <a:lnTo>
                  <a:pt x="61619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72F4DEF-363E-449D-A74E-8DF7F83830BB}"/>
              </a:ext>
            </a:extLst>
          </p:cNvPr>
          <p:cNvSpPr txBox="1"/>
          <p:nvPr/>
        </p:nvSpPr>
        <p:spPr>
          <a:xfrm>
            <a:off x="1085850" y="5196214"/>
            <a:ext cx="10134600" cy="2849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80"/>
              </a:lnSpc>
            </a:pPr>
            <a:r>
              <a:rPr lang="en-US" sz="4400" b="1" dirty="0">
                <a:latin typeface="Garet"/>
                <a:ea typeface="Garet"/>
                <a:cs typeface="Garet"/>
                <a:sym typeface="Garet"/>
              </a:rPr>
              <a:t>REGULAÇÃO E UNIVERSALIZAÇÃO DO SANEAMENTO BÁSICO URBANO E RURAL</a:t>
            </a:r>
          </a:p>
          <a:p>
            <a:pPr algn="l">
              <a:lnSpc>
                <a:spcPts val="4380"/>
              </a:lnSpc>
            </a:pPr>
            <a:endParaRPr lang="en-US" sz="4400" b="1" dirty="0"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380"/>
              </a:lnSpc>
            </a:pPr>
            <a:r>
              <a:rPr lang="en-US" sz="3200" dirty="0">
                <a:latin typeface="Garet"/>
                <a:ea typeface="Garet"/>
                <a:cs typeface="Garet"/>
                <a:sym typeface="Garet"/>
              </a:rPr>
              <a:t>Dr. </a:t>
            </a:r>
            <a:r>
              <a:rPr lang="en-US" sz="3200" dirty="0" err="1">
                <a:latin typeface="Garet"/>
                <a:ea typeface="Garet"/>
                <a:cs typeface="Garet"/>
                <a:sym typeface="Garet"/>
              </a:rPr>
              <a:t>Arq</a:t>
            </a:r>
            <a:r>
              <a:rPr lang="en-US" sz="3200" dirty="0">
                <a:latin typeface="Garet"/>
                <a:ea typeface="Garet"/>
                <a:cs typeface="Garet"/>
                <a:sym typeface="Garet"/>
              </a:rPr>
              <a:t>. Demétrius Jung Gonzalez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75416" y="0"/>
            <a:ext cx="10588590" cy="7858199"/>
          </a:xfrm>
          <a:custGeom>
            <a:avLst/>
            <a:gdLst/>
            <a:ahLst/>
            <a:cxnLst/>
            <a:rect l="l" t="t" r="r" b="b"/>
            <a:pathLst>
              <a:path w="10588590" h="7858199">
                <a:moveTo>
                  <a:pt x="0" y="0"/>
                </a:moveTo>
                <a:lnTo>
                  <a:pt x="10588590" y="0"/>
                </a:lnTo>
                <a:lnTo>
                  <a:pt x="10588590" y="7858199"/>
                </a:lnTo>
                <a:lnTo>
                  <a:pt x="0" y="7858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002540"/>
            <a:ext cx="8951338" cy="263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3"/>
              </a:lnSpc>
            </a:pPr>
            <a:r>
              <a:rPr lang="en-US" sz="7830" b="1" spc="-524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Compromisso com a Excelência</a:t>
            </a:r>
          </a:p>
          <a:p>
            <a:pPr algn="l">
              <a:lnSpc>
                <a:spcPts val="6733"/>
              </a:lnSpc>
            </a:pPr>
            <a:endParaRPr lang="en-US" sz="7830" b="1" spc="-524">
              <a:solidFill>
                <a:srgbClr val="314B3F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80419" y="4231935"/>
            <a:ext cx="6594550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spc="-157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Regular</a:t>
            </a:r>
          </a:p>
          <a:p>
            <a:pPr algn="l">
              <a:lnSpc>
                <a:spcPts val="3499"/>
              </a:lnSpc>
            </a:pPr>
            <a:r>
              <a:rPr lang="en-US" sz="2499" spc="-157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Estabelecemos normas e diretrizes para garantir serviços de qualidade</a:t>
            </a:r>
          </a:p>
          <a:p>
            <a:pPr algn="l">
              <a:lnSpc>
                <a:spcPts val="3499"/>
              </a:lnSpc>
            </a:pPr>
            <a:endParaRPr lang="en-US" sz="2499" spc="-157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499"/>
              </a:lnSpc>
            </a:pPr>
            <a:r>
              <a:rPr lang="en-US" sz="2499" b="1" spc="-157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Fiscalizar</a:t>
            </a:r>
          </a:p>
          <a:p>
            <a:pPr algn="l">
              <a:lnSpc>
                <a:spcPts val="3499"/>
              </a:lnSpc>
            </a:pPr>
            <a:r>
              <a:rPr lang="en-US" sz="2499" spc="-157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Monitoramos continuamente a prestação dos serviços de saneamento</a:t>
            </a:r>
          </a:p>
          <a:p>
            <a:pPr algn="l">
              <a:lnSpc>
                <a:spcPts val="3499"/>
              </a:lnSpc>
            </a:pPr>
            <a:endParaRPr lang="en-US" sz="2499" spc="-157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499"/>
              </a:lnSpc>
            </a:pPr>
            <a:r>
              <a:rPr lang="en-US" sz="2499" b="1" spc="-157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Normatizar</a:t>
            </a:r>
          </a:p>
          <a:p>
            <a:pPr algn="l">
              <a:lnSpc>
                <a:spcPts val="3499"/>
              </a:lnSpc>
            </a:pPr>
            <a:r>
              <a:rPr lang="en-US" sz="2499" spc="-157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Criamos padrões técnicos e operacionais para o setor</a:t>
            </a:r>
          </a:p>
          <a:p>
            <a:pPr algn="l">
              <a:lnSpc>
                <a:spcPts val="3499"/>
              </a:lnSpc>
            </a:pPr>
            <a:endParaRPr lang="en-US" sz="2499" spc="-157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D5328929-4B19-4E4E-BCE1-E47DA737F364}"/>
              </a:ext>
            </a:extLst>
          </p:cNvPr>
          <p:cNvGrpSpPr/>
          <p:nvPr/>
        </p:nvGrpSpPr>
        <p:grpSpPr>
          <a:xfrm>
            <a:off x="11353800" y="8572500"/>
            <a:ext cx="6664433" cy="1375144"/>
            <a:chOff x="0" y="0"/>
            <a:chExt cx="10333934" cy="288105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70C3C5-4835-4DCE-9CF1-6D19574BB5D9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835" b="-66071"/>
              </a:stretch>
            </a:blipFill>
          </p:spPr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8B84336-8830-46B6-BFBC-0B944DBDB6B9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E785A66-D8D6-4F24-98D3-DC3B2FC03842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8822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9732" y="2933700"/>
            <a:ext cx="15188536" cy="6654485"/>
            <a:chOff x="0" y="0"/>
            <a:chExt cx="4000273" cy="17526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00273" cy="1752622"/>
            </a:xfrm>
            <a:custGeom>
              <a:avLst/>
              <a:gdLst/>
              <a:ahLst/>
              <a:cxnLst/>
              <a:rect l="l" t="t" r="r" b="b"/>
              <a:pathLst>
                <a:path w="4000273" h="1752622">
                  <a:moveTo>
                    <a:pt x="46385" y="0"/>
                  </a:moveTo>
                  <a:lnTo>
                    <a:pt x="3953888" y="0"/>
                  </a:lnTo>
                  <a:cubicBezTo>
                    <a:pt x="3966190" y="0"/>
                    <a:pt x="3977988" y="4887"/>
                    <a:pt x="3986687" y="13586"/>
                  </a:cubicBezTo>
                  <a:cubicBezTo>
                    <a:pt x="3995386" y="22285"/>
                    <a:pt x="4000273" y="34083"/>
                    <a:pt x="4000273" y="46385"/>
                  </a:cubicBezTo>
                  <a:lnTo>
                    <a:pt x="4000273" y="1706237"/>
                  </a:lnTo>
                  <a:cubicBezTo>
                    <a:pt x="4000273" y="1731855"/>
                    <a:pt x="3979506" y="1752622"/>
                    <a:pt x="3953888" y="1752622"/>
                  </a:cubicBezTo>
                  <a:lnTo>
                    <a:pt x="46385" y="1752622"/>
                  </a:lnTo>
                  <a:cubicBezTo>
                    <a:pt x="34083" y="1752622"/>
                    <a:pt x="22285" y="1747735"/>
                    <a:pt x="13586" y="1739036"/>
                  </a:cubicBezTo>
                  <a:cubicBezTo>
                    <a:pt x="4887" y="1730337"/>
                    <a:pt x="0" y="1718539"/>
                    <a:pt x="0" y="1706237"/>
                  </a:cubicBezTo>
                  <a:lnTo>
                    <a:pt x="0" y="46385"/>
                  </a:lnTo>
                  <a:cubicBezTo>
                    <a:pt x="0" y="34083"/>
                    <a:pt x="4887" y="22285"/>
                    <a:pt x="13586" y="13586"/>
                  </a:cubicBezTo>
                  <a:cubicBezTo>
                    <a:pt x="22285" y="4887"/>
                    <a:pt x="34083" y="0"/>
                    <a:pt x="463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314B3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00273" cy="180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50398" y="3873645"/>
            <a:ext cx="14554200" cy="5062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O </a:t>
            </a:r>
            <a:r>
              <a:rPr lang="en-US" sz="2328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Problema</a:t>
            </a:r>
            <a:endParaRPr lang="en-US" sz="2328" b="1" dirty="0">
              <a:solidFill>
                <a:srgbClr val="314B3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3259"/>
              </a:lnSpc>
            </a:pP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Sem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regras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qualidade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dos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serviços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pode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cair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as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tarifas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podem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ser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injustas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o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meio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ambiente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pode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sofrer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Isso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afeta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diretamente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saúde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o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bem-estar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de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toda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comunidade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  <a:p>
            <a:pPr algn="l">
              <a:lnSpc>
                <a:spcPts val="3259"/>
              </a:lnSpc>
            </a:pPr>
            <a:endParaRPr lang="en-US" sz="2328" dirty="0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A </a:t>
            </a:r>
            <a:r>
              <a:rPr lang="en-US" sz="2328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Solução</a:t>
            </a:r>
            <a:endParaRPr lang="en-US" sz="2328" b="1" dirty="0">
              <a:solidFill>
                <a:srgbClr val="314B3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3259"/>
              </a:lnSpc>
            </a:pP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Regulação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Intermunicipal é o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caminho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para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garantir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que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todos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tenham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acesso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serviços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de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qualidade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de forma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contínua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a um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preço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justo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  <a:p>
            <a:pPr algn="l">
              <a:lnSpc>
                <a:spcPts val="3259"/>
              </a:lnSpc>
            </a:pPr>
            <a:endParaRPr lang="en-US" sz="2328" dirty="0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O </a:t>
            </a:r>
            <a:r>
              <a:rPr lang="en-US" sz="2328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Impacto</a:t>
            </a:r>
            <a:endParaRPr lang="en-US" sz="2328" b="1" dirty="0">
              <a:solidFill>
                <a:srgbClr val="314B3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3259"/>
              </a:lnSpc>
            </a:pP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Saúde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pública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sustentabilidade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ambiental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desenvolvimento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econômico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caminham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juntos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quando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há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regras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claras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fiscalização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328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rigorosa</a:t>
            </a:r>
            <a:r>
              <a:rPr lang="en-US" sz="2328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  <a:p>
            <a:pPr algn="l">
              <a:lnSpc>
                <a:spcPts val="3259"/>
              </a:lnSpc>
            </a:pPr>
            <a:endParaRPr lang="en-US" sz="2328" dirty="0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04978" y="1343446"/>
            <a:ext cx="8645039" cy="131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4"/>
              </a:lnSpc>
            </a:pPr>
            <a:r>
              <a:rPr lang="en-US" sz="5702" b="1" spc="-382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Por que </a:t>
            </a:r>
            <a:r>
              <a:rPr lang="en-US" sz="5702" b="1" spc="-382" dirty="0" err="1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precisamos</a:t>
            </a:r>
            <a:r>
              <a:rPr lang="en-US" sz="5702" b="1" spc="-382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de </a:t>
            </a:r>
            <a:r>
              <a:rPr lang="en-US" sz="5702" b="1" spc="-382" dirty="0" err="1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Regras</a:t>
            </a:r>
            <a:r>
              <a:rPr lang="en-US" sz="5702" b="1" spc="-382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702" b="1" spc="-382" dirty="0" err="1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Claras</a:t>
            </a:r>
            <a:r>
              <a:rPr lang="en-US" sz="5702" b="1" spc="-382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2228" y="4267737"/>
            <a:ext cx="6230322" cy="225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1"/>
              </a:lnSpc>
            </a:pPr>
            <a:r>
              <a:rPr lang="en-US" sz="2750" b="1" spc="-66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Preservação dos Recursos Hídricos</a:t>
            </a:r>
          </a:p>
          <a:p>
            <a:pPr algn="r">
              <a:lnSpc>
                <a:spcPts val="3571"/>
              </a:lnSpc>
            </a:pPr>
            <a:r>
              <a:rPr lang="en-US" sz="2550" spc="-6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Controle rigoroso do uso da água e proteção de mananciais, garantindo disponibilidade para gerações futuras.</a:t>
            </a:r>
          </a:p>
          <a:p>
            <a:pPr algn="r">
              <a:lnSpc>
                <a:spcPts val="3571"/>
              </a:lnSpc>
            </a:pPr>
            <a:endParaRPr lang="en-US" sz="2550" spc="-61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217531" y="5143500"/>
            <a:ext cx="3852938" cy="5120183"/>
          </a:xfrm>
          <a:custGeom>
            <a:avLst/>
            <a:gdLst/>
            <a:ahLst/>
            <a:cxnLst/>
            <a:rect l="l" t="t" r="r" b="b"/>
            <a:pathLst>
              <a:path w="3852938" h="5120183">
                <a:moveTo>
                  <a:pt x="0" y="0"/>
                </a:moveTo>
                <a:lnTo>
                  <a:pt x="3852938" y="0"/>
                </a:lnTo>
                <a:lnTo>
                  <a:pt x="3852938" y="5120183"/>
                </a:lnTo>
                <a:lnTo>
                  <a:pt x="0" y="5120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1936" y="1143000"/>
            <a:ext cx="9804128" cy="211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6"/>
              </a:lnSpc>
            </a:pPr>
            <a:r>
              <a:rPr lang="en-US" sz="5450" b="1" spc="-130" dirty="0" err="1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Impactos</a:t>
            </a:r>
            <a:r>
              <a:rPr lang="en-US" sz="5450" b="1" spc="-130" dirty="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450" b="1" spc="-130" dirty="0" err="1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Positivos</a:t>
            </a:r>
            <a:r>
              <a:rPr lang="en-US" sz="5450" b="1" spc="-130" dirty="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da </a:t>
            </a:r>
            <a:r>
              <a:rPr lang="en-US" sz="5450" b="1" spc="-130" dirty="0" err="1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Regulação</a:t>
            </a:r>
            <a:r>
              <a:rPr lang="en-US" sz="5450" b="1" spc="-130" dirty="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do </a:t>
            </a:r>
            <a:r>
              <a:rPr lang="en-US" sz="5450" b="1" spc="-130" dirty="0" err="1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Saneamento</a:t>
            </a:r>
            <a:endParaRPr lang="en-US" sz="5450" b="1" spc="-130" dirty="0">
              <a:solidFill>
                <a:srgbClr val="D8E66A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  <a:p>
            <a:pPr algn="ctr">
              <a:lnSpc>
                <a:spcPts val="5396"/>
              </a:lnSpc>
            </a:pPr>
            <a:endParaRPr lang="en-US" sz="5450" b="1" spc="-130" dirty="0">
              <a:solidFill>
                <a:srgbClr val="D8E66A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12228" y="7188038"/>
            <a:ext cx="6230322" cy="225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1"/>
              </a:lnSpc>
            </a:pPr>
            <a:r>
              <a:rPr lang="en-US" sz="2750" b="1" spc="-66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Melhoria na Saúde Pública</a:t>
            </a:r>
          </a:p>
          <a:p>
            <a:pPr algn="r">
              <a:lnSpc>
                <a:spcPts val="3571"/>
              </a:lnSpc>
            </a:pPr>
            <a:r>
              <a:rPr lang="en-US" sz="2550" spc="-6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Serviços regulados reduzem doenças relacionadas à falta de saneamento, melhorando a qualidade de vida da população.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0469" y="4267737"/>
            <a:ext cx="6230322" cy="2329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1"/>
              </a:lnSpc>
            </a:pPr>
            <a:r>
              <a:rPr lang="en-US" sz="2750" b="1" spc="-66" dirty="0" err="1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Equidade</a:t>
            </a:r>
            <a:r>
              <a:rPr lang="en-US" sz="2750" b="1" spc="-66" dirty="0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 Social</a:t>
            </a:r>
          </a:p>
          <a:p>
            <a:pPr algn="l">
              <a:lnSpc>
                <a:spcPts val="3571"/>
              </a:lnSpc>
            </a:pP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Acesso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universal a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serviços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qualidade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promovendo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justiça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social e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reduzindo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desigualdades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regionais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com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tarifas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justas</a:t>
            </a:r>
            <a:r>
              <a:rPr lang="en-US" sz="2550" spc="-6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550" spc="-6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módicas</a:t>
            </a:r>
            <a:endParaRPr lang="en-US" sz="2550" spc="-61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070469" y="7075348"/>
            <a:ext cx="6230322" cy="225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1"/>
              </a:lnSpc>
            </a:pPr>
            <a:r>
              <a:rPr lang="en-US" sz="2750" b="1" spc="-66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Garantia de Continuidade</a:t>
            </a:r>
          </a:p>
          <a:p>
            <a:pPr algn="l">
              <a:lnSpc>
                <a:spcPts val="3571"/>
              </a:lnSpc>
            </a:pPr>
            <a:r>
              <a:rPr lang="en-US" sz="2550" spc="-6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Regulação assegura investimentos constantes e manutenção adequada, garantindo serviços ininterruptos e confiáveis.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0214" y="2801163"/>
            <a:ext cx="9867573" cy="95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3"/>
              </a:lnSpc>
            </a:pPr>
            <a:r>
              <a:rPr lang="en-US" sz="7133">
                <a:solidFill>
                  <a:srgbClr val="D8E66A"/>
                </a:solidFill>
                <a:latin typeface="Halimum"/>
                <a:ea typeface="Halimum"/>
                <a:cs typeface="Halimum"/>
                <a:sym typeface="Halimum"/>
              </a:rPr>
              <a:t>meio ambiente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8D530981-F562-FA3D-4115-291D791F4C31}"/>
              </a:ext>
            </a:extLst>
          </p:cNvPr>
          <p:cNvSpPr/>
          <p:nvPr/>
        </p:nvSpPr>
        <p:spPr>
          <a:xfrm>
            <a:off x="442888" y="1572196"/>
            <a:ext cx="4066650" cy="2457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1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OBRIGATORIEDADE</a:t>
            </a:r>
          </a:p>
          <a:p>
            <a:pPr algn="ctr"/>
            <a:r>
              <a:rPr lang="pt-BR" sz="3200" dirty="0"/>
              <a:t>(precisa ser regulado)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519482A-5ACA-D476-4593-6C6682F1ED4A}"/>
              </a:ext>
            </a:extLst>
          </p:cNvPr>
          <p:cNvSpPr/>
          <p:nvPr/>
        </p:nvSpPr>
        <p:spPr>
          <a:xfrm>
            <a:off x="4873148" y="1572196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2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VONTADE</a:t>
            </a:r>
          </a:p>
          <a:p>
            <a:pPr algn="ctr"/>
            <a:r>
              <a:rPr lang="pt-BR" sz="3200" dirty="0"/>
              <a:t>(executivo precisa querer)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768BE5C-A095-09EF-343F-BA9D7C256312}"/>
              </a:ext>
            </a:extLst>
          </p:cNvPr>
          <p:cNvSpPr/>
          <p:nvPr/>
        </p:nvSpPr>
        <p:spPr>
          <a:xfrm>
            <a:off x="9303410" y="1572196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3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DIAGNÓSTICO</a:t>
            </a:r>
          </a:p>
          <a:p>
            <a:pPr algn="ctr"/>
            <a:r>
              <a:rPr lang="pt-BR" sz="3200" dirty="0"/>
              <a:t>(qual a situação)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5D8A3C0-38F5-83BD-48F7-33CD4265248D}"/>
              </a:ext>
            </a:extLst>
          </p:cNvPr>
          <p:cNvSpPr/>
          <p:nvPr/>
        </p:nvSpPr>
        <p:spPr>
          <a:xfrm>
            <a:off x="13733672" y="1572196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4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BENCHMARKING</a:t>
            </a:r>
          </a:p>
          <a:p>
            <a:pPr algn="ctr"/>
            <a:r>
              <a:rPr lang="pt-BR" sz="3200" dirty="0"/>
              <a:t>(como está funcionando)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30DB190-B990-261C-9666-5FA6666E51EE}"/>
              </a:ext>
            </a:extLst>
          </p:cNvPr>
          <p:cNvSpPr/>
          <p:nvPr/>
        </p:nvSpPr>
        <p:spPr>
          <a:xfrm>
            <a:off x="442888" y="7098680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5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NORMA</a:t>
            </a:r>
          </a:p>
          <a:p>
            <a:pPr algn="ctr"/>
            <a:r>
              <a:rPr lang="pt-BR" sz="3200" dirty="0"/>
              <a:t>(manual)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1F029C2-8235-D67D-A374-AB95F1175216}"/>
              </a:ext>
            </a:extLst>
          </p:cNvPr>
          <p:cNvSpPr/>
          <p:nvPr/>
        </p:nvSpPr>
        <p:spPr>
          <a:xfrm>
            <a:off x="4873148" y="7098680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6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FISCALIZAR</a:t>
            </a:r>
          </a:p>
          <a:p>
            <a:pPr algn="ctr"/>
            <a:r>
              <a:rPr lang="pt-BR" sz="3200" dirty="0"/>
              <a:t>(fiscalização educativa)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1A1E190-8E40-F9D6-D5AE-3D989AA4CE6F}"/>
              </a:ext>
            </a:extLst>
          </p:cNvPr>
          <p:cNvSpPr/>
          <p:nvPr/>
        </p:nvSpPr>
        <p:spPr>
          <a:xfrm>
            <a:off x="9303410" y="7098680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7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PRECIFICAR</a:t>
            </a:r>
          </a:p>
          <a:p>
            <a:pPr algn="ctr"/>
            <a:r>
              <a:rPr lang="pt-BR" sz="3200" dirty="0"/>
              <a:t>(quanto custa tudo isso)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FEA68A9-3182-0472-0E07-8AB5EC660E49}"/>
              </a:ext>
            </a:extLst>
          </p:cNvPr>
          <p:cNvSpPr/>
          <p:nvPr/>
        </p:nvSpPr>
        <p:spPr>
          <a:xfrm>
            <a:off x="13733672" y="7098680"/>
            <a:ext cx="4066650" cy="2457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8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ROTINA</a:t>
            </a:r>
          </a:p>
          <a:p>
            <a:pPr algn="ctr"/>
            <a:r>
              <a:rPr lang="pt-BR" sz="3200" dirty="0"/>
              <a:t>(programar presente e futuro)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5E0808B0-9A64-CD76-C2EC-36A9BA5EAF88}"/>
              </a:ext>
            </a:extLst>
          </p:cNvPr>
          <p:cNvSpPr/>
          <p:nvPr/>
        </p:nvSpPr>
        <p:spPr>
          <a:xfrm>
            <a:off x="5557990" y="4974119"/>
            <a:ext cx="3381806" cy="99833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>
              <a:highlight>
                <a:srgbClr val="0071BC"/>
              </a:highlight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9A434AF-3F60-138E-8C38-ACE557DBE593}"/>
              </a:ext>
            </a:extLst>
          </p:cNvPr>
          <p:cNvSpPr txBox="1"/>
          <p:nvPr/>
        </p:nvSpPr>
        <p:spPr>
          <a:xfrm>
            <a:off x="2052607" y="957743"/>
            <a:ext cx="1480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LEI			                    CONTRATO                              VISTORIA E DOCUMENTOS                 	  AGÊNCIAS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AD7AF84-F7C3-953A-F240-0DC1BC942E9F}"/>
              </a:ext>
            </a:extLst>
          </p:cNvPr>
          <p:cNvSpPr txBox="1"/>
          <p:nvPr/>
        </p:nvSpPr>
        <p:spPr>
          <a:xfrm>
            <a:off x="1391897" y="9556117"/>
            <a:ext cx="1547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CHECK LIST		                            ATO FORMAL	                                            TABELAS		                    CRONOGRAMA</a:t>
            </a:r>
          </a:p>
        </p:txBody>
      </p:sp>
      <p:sp>
        <p:nvSpPr>
          <p:cNvPr id="1025" name="CaixaDeTexto 1024">
            <a:extLst>
              <a:ext uri="{FF2B5EF4-FFF2-40B4-BE49-F238E27FC236}">
                <a16:creationId xmlns:a16="http://schemas.microsoft.com/office/drawing/2014/main" id="{1603F445-3735-CEC2-9151-D7CC4C891A1A}"/>
              </a:ext>
            </a:extLst>
          </p:cNvPr>
          <p:cNvSpPr txBox="1"/>
          <p:nvPr/>
        </p:nvSpPr>
        <p:spPr>
          <a:xfrm>
            <a:off x="2" y="35699"/>
            <a:ext cx="5760662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Fonte: Adaptado de GONZALEZ, 2023.</a:t>
            </a:r>
            <a:endParaRPr lang="pt-BR" sz="2400" dirty="0"/>
          </a:p>
        </p:txBody>
      </p:sp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7AFA1985-6457-92B0-CE6E-380A52110334}"/>
              </a:ext>
            </a:extLst>
          </p:cNvPr>
          <p:cNvSpPr txBox="1"/>
          <p:nvPr/>
        </p:nvSpPr>
        <p:spPr>
          <a:xfrm>
            <a:off x="9144001" y="4829737"/>
            <a:ext cx="9069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CAMINHO DA REGULAÇÃO NA AGÊNCIA</a:t>
            </a:r>
          </a:p>
          <a:p>
            <a:r>
              <a:rPr lang="pt-BR" sz="3600" dirty="0"/>
              <a:t>(todos passos com mobilização socioambiental)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7D0D2842-4F0E-48A2-B6A3-2BA3EEB78378}"/>
              </a:ext>
            </a:extLst>
          </p:cNvPr>
          <p:cNvSpPr/>
          <p:nvPr/>
        </p:nvSpPr>
        <p:spPr>
          <a:xfrm>
            <a:off x="1892909" y="4789205"/>
            <a:ext cx="3479473" cy="1009223"/>
          </a:xfrm>
          <a:custGeom>
            <a:avLst/>
            <a:gdLst/>
            <a:ahLst/>
            <a:cxnLst/>
            <a:rect l="l" t="t" r="r" b="b"/>
            <a:pathLst>
              <a:path w="5719115" h="1734826">
                <a:moveTo>
                  <a:pt x="0" y="0"/>
                </a:moveTo>
                <a:lnTo>
                  <a:pt x="5719115" y="0"/>
                </a:lnTo>
                <a:lnTo>
                  <a:pt x="5719115" y="1734826"/>
                </a:lnTo>
                <a:lnTo>
                  <a:pt x="0" y="173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835" b="-66071"/>
            </a:stretch>
          </a:blipFill>
        </p:spPr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8A5DEA47-41F6-419A-9D1C-E68138D51ED4}"/>
              </a:ext>
            </a:extLst>
          </p:cNvPr>
          <p:cNvSpPr txBox="1"/>
          <p:nvPr/>
        </p:nvSpPr>
        <p:spPr>
          <a:xfrm>
            <a:off x="1838861" y="6008509"/>
            <a:ext cx="4861449" cy="599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65"/>
              </a:lnSpc>
            </a:pPr>
            <a:r>
              <a:rPr lang="en-US" sz="168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Consórcio</a:t>
            </a:r>
            <a:r>
              <a:rPr lang="en-US" sz="168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8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Regulador</a:t>
            </a:r>
            <a:r>
              <a:rPr lang="en-US" sz="168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68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Saneamento</a:t>
            </a:r>
            <a:r>
              <a:rPr lang="en-US" sz="168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2365"/>
              </a:lnSpc>
              <a:spcBef>
                <a:spcPct val="0"/>
              </a:spcBef>
            </a:pPr>
            <a:r>
              <a:rPr lang="en-US" sz="168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Básico</a:t>
            </a:r>
            <a:endParaRPr lang="en-US" sz="168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569C466F-AF15-4E15-86B2-28FE09584162}"/>
              </a:ext>
            </a:extLst>
          </p:cNvPr>
          <p:cNvSpPr/>
          <p:nvPr/>
        </p:nvSpPr>
        <p:spPr>
          <a:xfrm>
            <a:off x="35756" y="4876385"/>
            <a:ext cx="1905434" cy="1676034"/>
          </a:xfrm>
          <a:custGeom>
            <a:avLst/>
            <a:gdLst/>
            <a:ahLst/>
            <a:cxnLst/>
            <a:rect l="l" t="t" r="r" b="b"/>
            <a:pathLst>
              <a:path w="3131909" h="2881056">
                <a:moveTo>
                  <a:pt x="0" y="0"/>
                </a:moveTo>
                <a:lnTo>
                  <a:pt x="3131909" y="0"/>
                </a:lnTo>
                <a:lnTo>
                  <a:pt x="3131909" y="2881056"/>
                </a:lnTo>
                <a:lnTo>
                  <a:pt x="0" y="288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8220"/>
            </a:stretch>
          </a:blipFill>
        </p:spPr>
      </p:sp>
    </p:spTree>
    <p:extLst>
      <p:ext uri="{BB962C8B-B14F-4D97-AF65-F5344CB8AC3E}">
        <p14:creationId xmlns:p14="http://schemas.microsoft.com/office/powerpoint/2010/main" val="324284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4982" y="9794887"/>
            <a:ext cx="7315200" cy="492113"/>
          </a:xfrm>
          <a:custGeom>
            <a:avLst/>
            <a:gdLst/>
            <a:ahLst/>
            <a:cxnLst/>
            <a:rect l="l" t="t" r="r" b="b"/>
            <a:pathLst>
              <a:path w="7315200" h="492113">
                <a:moveTo>
                  <a:pt x="0" y="0"/>
                </a:moveTo>
                <a:lnTo>
                  <a:pt x="7315200" y="0"/>
                </a:lnTo>
                <a:lnTo>
                  <a:pt x="7315200" y="492113"/>
                </a:lnTo>
                <a:lnTo>
                  <a:pt x="0" y="49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94887"/>
            <a:ext cx="7315200" cy="492113"/>
          </a:xfrm>
          <a:custGeom>
            <a:avLst/>
            <a:gdLst/>
            <a:ahLst/>
            <a:cxnLst/>
            <a:rect l="l" t="t" r="r" b="b"/>
            <a:pathLst>
              <a:path w="7315200" h="492113">
                <a:moveTo>
                  <a:pt x="0" y="0"/>
                </a:moveTo>
                <a:lnTo>
                  <a:pt x="7315200" y="0"/>
                </a:lnTo>
                <a:lnTo>
                  <a:pt x="7315200" y="492113"/>
                </a:lnTo>
                <a:lnTo>
                  <a:pt x="0" y="49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" y="9947287"/>
            <a:ext cx="7315200" cy="492113"/>
          </a:xfrm>
          <a:custGeom>
            <a:avLst/>
            <a:gdLst/>
            <a:ahLst/>
            <a:cxnLst/>
            <a:rect l="l" t="t" r="r" b="b"/>
            <a:pathLst>
              <a:path w="7315200" h="492113">
                <a:moveTo>
                  <a:pt x="0" y="0"/>
                </a:moveTo>
                <a:lnTo>
                  <a:pt x="7315200" y="0"/>
                </a:lnTo>
                <a:lnTo>
                  <a:pt x="7315200" y="492113"/>
                </a:lnTo>
                <a:lnTo>
                  <a:pt x="0" y="49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80674" y="9794887"/>
            <a:ext cx="7315200" cy="492113"/>
          </a:xfrm>
          <a:custGeom>
            <a:avLst/>
            <a:gdLst/>
            <a:ahLst/>
            <a:cxnLst/>
            <a:rect l="l" t="t" r="r" b="b"/>
            <a:pathLst>
              <a:path w="7315200" h="492113">
                <a:moveTo>
                  <a:pt x="0" y="0"/>
                </a:moveTo>
                <a:lnTo>
                  <a:pt x="7315200" y="0"/>
                </a:lnTo>
                <a:lnTo>
                  <a:pt x="7315200" y="492113"/>
                </a:lnTo>
                <a:lnTo>
                  <a:pt x="0" y="49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82010" y="3557195"/>
            <a:ext cx="13723980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regulação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intermunicipal de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saneamento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não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é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burocracia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é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cuidado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 É a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garantia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de que as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próximas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gerações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terão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acesso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a um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serviço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essencial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justo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793" dirty="0" err="1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sustentável</a:t>
            </a:r>
            <a:r>
              <a:rPr lang="en-US" sz="2793" dirty="0">
                <a:solidFill>
                  <a:srgbClr val="314B3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  <a:p>
            <a:pPr algn="ctr">
              <a:lnSpc>
                <a:spcPts val="3519"/>
              </a:lnSpc>
            </a:pPr>
            <a:endParaRPr lang="en-US" sz="2793" dirty="0">
              <a:solidFill>
                <a:srgbClr val="314B3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519"/>
              </a:lnSpc>
            </a:pP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Quando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regulamos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saneamento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básico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estamos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investindo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em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saúde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pública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protegendo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meio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ambiente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e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criando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as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condições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para o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desenvolvimento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econômico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e social de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nossas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93" b="1" dirty="0" err="1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comunidades</a:t>
            </a:r>
            <a:r>
              <a:rPr lang="en-US" sz="2793" b="1" dirty="0">
                <a:solidFill>
                  <a:srgbClr val="314B3F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158946" y="6974436"/>
            <a:ext cx="9970108" cy="3821875"/>
          </a:xfrm>
          <a:custGeom>
            <a:avLst/>
            <a:gdLst/>
            <a:ahLst/>
            <a:cxnLst/>
            <a:rect l="l" t="t" r="r" b="b"/>
            <a:pathLst>
              <a:path w="9970108" h="3821875">
                <a:moveTo>
                  <a:pt x="0" y="0"/>
                </a:moveTo>
                <a:lnTo>
                  <a:pt x="9970108" y="0"/>
                </a:lnTo>
                <a:lnTo>
                  <a:pt x="9970108" y="3821875"/>
                </a:lnTo>
                <a:lnTo>
                  <a:pt x="0" y="382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32012" y="1448671"/>
            <a:ext cx="11406390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 spc="-468">
                <a:solidFill>
                  <a:srgbClr val="486842"/>
                </a:solidFill>
                <a:latin typeface="Garet Bold"/>
                <a:ea typeface="Garet Bold"/>
                <a:cs typeface="Garet Bold"/>
                <a:sym typeface="Garet Bold"/>
              </a:rPr>
              <a:t>Um Futuro Regulado </a:t>
            </a:r>
          </a:p>
          <a:p>
            <a:pPr algn="ctr">
              <a:lnSpc>
                <a:spcPts val="6999"/>
              </a:lnSpc>
            </a:pPr>
            <a:r>
              <a:rPr lang="en-US" sz="6999" b="1" spc="-468">
                <a:solidFill>
                  <a:srgbClr val="486842"/>
                </a:solidFill>
                <a:latin typeface="Garet Bold"/>
                <a:ea typeface="Garet Bold"/>
                <a:cs typeface="Garet Bold"/>
                <a:sym typeface="Garet Bold"/>
              </a:rPr>
              <a:t>é um Futuro Melhor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8F3846A-2CDC-4753-972F-EF68F0D9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47" y="1257300"/>
            <a:ext cx="1193927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396260-4FC1-2D14-C26E-2EFF35C72F69}"/>
              </a:ext>
            </a:extLst>
          </p:cNvPr>
          <p:cNvSpPr txBox="1"/>
          <p:nvPr/>
        </p:nvSpPr>
        <p:spPr>
          <a:xfrm>
            <a:off x="7600304" y="9177952"/>
            <a:ext cx="4831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GONZALEZ, 2023.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37C8018-3F7D-482F-B591-A5A6D7898404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59D9A1D4-DE16-432C-9604-2C212F3A4D13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835" b="-66071"/>
              </a:stretch>
            </a:blipFill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9447437-E8DB-40F6-8BE3-80E26BF8C5BB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DD6C016-CF8F-4451-A29B-46463B5444AA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5401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EAD931D-0E37-7A35-8AB2-29EE8435368B}"/>
              </a:ext>
            </a:extLst>
          </p:cNvPr>
          <p:cNvSpPr txBox="1"/>
          <p:nvPr/>
        </p:nvSpPr>
        <p:spPr>
          <a:xfrm>
            <a:off x="4984781" y="3217160"/>
            <a:ext cx="86084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</a:rPr>
              <a:t>PLANEJAMENTO (</a:t>
            </a:r>
            <a:r>
              <a:rPr lang="pt-BR" sz="3600" b="1" i="1" dirty="0">
                <a:latin typeface="Arial" panose="020B0604020202020204" pitchFamily="34" charset="0"/>
              </a:rPr>
              <a:t>PLAN</a:t>
            </a:r>
            <a:r>
              <a:rPr lang="pt-BR" sz="3600" b="1" dirty="0">
                <a:latin typeface="Arial" panose="020B0604020202020204" pitchFamily="34" charset="0"/>
              </a:rPr>
              <a:t>)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DIRETOR URBANO AMBIENTAL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MUNICIPAL DE SANEAMENTO BÁSICO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SETORIAL DE DRENAGEM URBANA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DE GERENCIAMENTO DE RESÍDUOS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SETORIAL DE ABASTECIMENTO DE ÁGUA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SETORIAL DE ESGOTAMENTO SANITÁRIO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MUNICIPAL DE MEIO AMBIENTE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DE BACIA HIDROGRÁFICA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ESTADUAL DE SANEAMENTO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PLANO NACIONAL DE SANEAMENTO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79E8C52-24CA-7716-4373-6770289F967B}"/>
              </a:ext>
            </a:extLst>
          </p:cNvPr>
          <p:cNvSpPr/>
          <p:nvPr/>
        </p:nvSpPr>
        <p:spPr>
          <a:xfrm>
            <a:off x="1720559" y="3076493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PLANOS NACIONAIS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1608268-0BCD-0979-757C-E73CC32C25C1}"/>
              </a:ext>
            </a:extLst>
          </p:cNvPr>
          <p:cNvSpPr/>
          <p:nvPr/>
        </p:nvSpPr>
        <p:spPr>
          <a:xfrm>
            <a:off x="1720558" y="7633253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PLANOS REGIONAIS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217C4E-1BCD-3F47-7445-D9E70D048D7B}"/>
              </a:ext>
            </a:extLst>
          </p:cNvPr>
          <p:cNvSpPr/>
          <p:nvPr/>
        </p:nvSpPr>
        <p:spPr>
          <a:xfrm>
            <a:off x="1720556" y="5354873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PLANOS ESTADUAIS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E3789E-B5A6-407D-440D-6CAA320C12C6}"/>
              </a:ext>
            </a:extLst>
          </p:cNvPr>
          <p:cNvSpPr/>
          <p:nvPr/>
        </p:nvSpPr>
        <p:spPr>
          <a:xfrm>
            <a:off x="13992413" y="4136396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PLANOS MUNICIPAIS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D3D3FBF-DD07-76DE-706B-925979610F81}"/>
              </a:ext>
            </a:extLst>
          </p:cNvPr>
          <p:cNvSpPr/>
          <p:nvPr/>
        </p:nvSpPr>
        <p:spPr>
          <a:xfrm>
            <a:off x="13992413" y="6447865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PLANOS SETORIAIS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1470EEEC-A9E6-4F7C-BCEA-B2EBA6759AB5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2D53F35-F487-4588-B337-495095651A51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95933139-9D57-40B8-9320-E2123B0AD01D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E4E133C-BAD3-4F72-9B8F-0181D79EA8F2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374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454EBD9-F3E4-AF26-B0C9-12BCC4E1A271}"/>
              </a:ext>
            </a:extLst>
          </p:cNvPr>
          <p:cNvSpPr txBox="1"/>
          <p:nvPr/>
        </p:nvSpPr>
        <p:spPr>
          <a:xfrm>
            <a:off x="5331587" y="3008409"/>
            <a:ext cx="86084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</a:rPr>
              <a:t>FAZER (</a:t>
            </a:r>
            <a:r>
              <a:rPr lang="pt-BR" sz="3600" b="1" i="1" dirty="0">
                <a:latin typeface="Arial" panose="020B0604020202020204" pitchFamily="34" charset="0"/>
              </a:rPr>
              <a:t>DO</a:t>
            </a:r>
            <a:r>
              <a:rPr lang="pt-BR" sz="3600" b="1" dirty="0">
                <a:latin typeface="Arial" panose="020B0604020202020204" pitchFamily="34" charset="0"/>
              </a:rPr>
              <a:t>)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EXECUÇÃO – GESTÃO DIÁRIA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PRESTADOR DE SERVIÇO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DINHEIRO $$$$$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NÃO SE FAZ SANEAMENTO SEM DINHEIRO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HÁ NECESSIDADE DE ALGUÉM PAGAR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SE NÃO TIVER TARIFA/TAXA JUSTA, TODOS PAGARÃO IGUALMENTE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PRECISA TER DIVISÃO, RICOS PAGAM MAIS, POBRES PAGAM MENOS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CADA MUNICÍPIO É UMA REALIDADE E DEVE SER PENSADO CASO A CASO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CF0BE2-2A96-CB79-CFCC-74012EF24C5E}"/>
              </a:ext>
            </a:extLst>
          </p:cNvPr>
          <p:cNvSpPr/>
          <p:nvPr/>
        </p:nvSpPr>
        <p:spPr>
          <a:xfrm>
            <a:off x="1831145" y="3271510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EXECUÇÃO POR CONCESSIONÁRIA PÚBLICA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2095A-0EE7-B6B4-ED6A-7B51B151DB64}"/>
              </a:ext>
            </a:extLst>
          </p:cNvPr>
          <p:cNvSpPr/>
          <p:nvPr/>
        </p:nvSpPr>
        <p:spPr>
          <a:xfrm>
            <a:off x="1831142" y="5341609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EXECUÇÃO POR CONCESSIONÁRIA PRIVADA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A05ED45-D806-857B-C2BB-0064CC40FA44}"/>
              </a:ext>
            </a:extLst>
          </p:cNvPr>
          <p:cNvSpPr/>
          <p:nvPr/>
        </p:nvSpPr>
        <p:spPr>
          <a:xfrm>
            <a:off x="1831141" y="7411708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TERCEIRIZAÇÃO (LEI 8666/93 OU 14.133/21)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ECE5AC-9FE8-AA6C-9EA0-02C00D57F5ED}"/>
              </a:ext>
            </a:extLst>
          </p:cNvPr>
          <p:cNvSpPr/>
          <p:nvPr/>
        </p:nvSpPr>
        <p:spPr>
          <a:xfrm>
            <a:off x="14065774" y="5341609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EXECUÇÃO POR PRESTADOR MUNICIPAL (AUTARQUIA)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886087D-AEBD-2930-E9AB-7CDE7C505F02}"/>
              </a:ext>
            </a:extLst>
          </p:cNvPr>
          <p:cNvSpPr/>
          <p:nvPr/>
        </p:nvSpPr>
        <p:spPr>
          <a:xfrm>
            <a:off x="14065774" y="3238189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EXECUÇÃO POR PRESTADOR MUNICIPAL (DEPARTAMENTO)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96DCF73-16CE-5479-4CC3-120FBCCBA410}"/>
              </a:ext>
            </a:extLst>
          </p:cNvPr>
          <p:cNvSpPr/>
          <p:nvPr/>
        </p:nvSpPr>
        <p:spPr>
          <a:xfrm>
            <a:off x="14065774" y="7445029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EXECUÇÃO POR PRESTADOR MUNICIPAL (SECRETARIA)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0DD9238-303B-4DB6-B588-4D12BD86151F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2198E33A-F096-4A69-90A3-F3DF5D5F73C1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58F3B9C9-8943-4E51-B1C9-9185FE40DCDC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F2BA401-25D6-4FCC-9275-23E92A21F0A5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7163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711A89-5EA3-B780-342D-610FE32A0B33}"/>
              </a:ext>
            </a:extLst>
          </p:cNvPr>
          <p:cNvSpPr txBox="1"/>
          <p:nvPr/>
        </p:nvSpPr>
        <p:spPr>
          <a:xfrm>
            <a:off x="5473530" y="3287261"/>
            <a:ext cx="8608479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</a:rPr>
              <a:t>ANALISAR (</a:t>
            </a:r>
            <a:r>
              <a:rPr lang="pt-BR" sz="3600" b="1" i="1" dirty="0">
                <a:latin typeface="Arial" panose="020B0604020202020204" pitchFamily="34" charset="0"/>
              </a:rPr>
              <a:t>CHECK</a:t>
            </a:r>
            <a:r>
              <a:rPr lang="pt-BR" sz="3600" b="1" dirty="0">
                <a:latin typeface="Arial" panose="020B0604020202020204" pitchFamily="34" charset="0"/>
              </a:rPr>
              <a:t>)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METAS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FISCALIZAÇÃO + NORMATIZAÇÃO = REGULAÇÃO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ACOMPANHAR AS AÇÕES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REGULAÇÃO POR AGÊNCIA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FISCALIZAÇÃO POR AGÊNCIA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FISCALIZAÇÃO POR TCU, CGU, TCE, MP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ÓRGÃOS DE CONTROLE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CONTROLE SOCIAL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9080510-1645-D044-1F3E-20265436195E}"/>
              </a:ext>
            </a:extLst>
          </p:cNvPr>
          <p:cNvSpPr/>
          <p:nvPr/>
        </p:nvSpPr>
        <p:spPr>
          <a:xfrm>
            <a:off x="1810529" y="3119995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AGÊNCIA REGULADORA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6FC62C9-890F-B1C7-BAEB-D3F1AD1E0B22}"/>
              </a:ext>
            </a:extLst>
          </p:cNvPr>
          <p:cNvSpPr/>
          <p:nvPr/>
        </p:nvSpPr>
        <p:spPr>
          <a:xfrm>
            <a:off x="1810529" y="5390755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MINISTÉRIO PÚBLICO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6D58A75-0031-583C-CFD0-0543A4C2E592}"/>
              </a:ext>
            </a:extLst>
          </p:cNvPr>
          <p:cNvSpPr/>
          <p:nvPr/>
        </p:nvSpPr>
        <p:spPr>
          <a:xfrm>
            <a:off x="1810528" y="7632938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TRIBUNAIS DE CONTAS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438935B-AF8C-427D-470E-23B2D96D03A3}"/>
              </a:ext>
            </a:extLst>
          </p:cNvPr>
          <p:cNvSpPr/>
          <p:nvPr/>
        </p:nvSpPr>
        <p:spPr>
          <a:xfrm>
            <a:off x="14332175" y="4299760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CONTROLADORIAS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79E8FFE-2683-BA38-4970-60ED5BC11514}"/>
              </a:ext>
            </a:extLst>
          </p:cNvPr>
          <p:cNvSpPr/>
          <p:nvPr/>
        </p:nvSpPr>
        <p:spPr>
          <a:xfrm>
            <a:off x="14332175" y="6570521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CONTROLE INTERNO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70EA6C7A-9017-4621-9975-2DCE1428D7F8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C2536B6-FFA8-42AA-BD55-0DF6C03BFD85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3690FD45-BF40-4889-AFA9-DE96C96D4876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D04937F-E527-4723-85F4-D805F31F09EE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09846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ECCFF56-DDFB-C252-8523-D6DF25E11597}"/>
              </a:ext>
            </a:extLst>
          </p:cNvPr>
          <p:cNvSpPr txBox="1"/>
          <p:nvPr/>
        </p:nvSpPr>
        <p:spPr>
          <a:xfrm>
            <a:off x="4984781" y="4759797"/>
            <a:ext cx="86084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</a:rPr>
              <a:t>AGIR (</a:t>
            </a:r>
            <a:r>
              <a:rPr lang="pt-BR" sz="3600" b="1" i="1" dirty="0">
                <a:latin typeface="Arial" panose="020B0604020202020204" pitchFamily="34" charset="0"/>
              </a:rPr>
              <a:t>ACT</a:t>
            </a:r>
            <a:r>
              <a:rPr lang="pt-BR" sz="3600" b="1" dirty="0">
                <a:latin typeface="Arial" panose="020B0604020202020204" pitchFamily="34" charset="0"/>
              </a:rPr>
              <a:t>)</a:t>
            </a: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ELABORAÇÃO DA POLÍTICA DE SANEAMENTO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ELABORAÇÃO DOS PROJETOS E OBRAS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EXECUÇÃO DO PMSB</a:t>
            </a:r>
          </a:p>
          <a:p>
            <a:pPr algn="ctr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EXECUÇÃO DOS INDICADORES E METAS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6AED086-FB4B-D13B-0B95-7163F13F50D8}"/>
              </a:ext>
            </a:extLst>
          </p:cNvPr>
          <p:cNvSpPr/>
          <p:nvPr/>
        </p:nvSpPr>
        <p:spPr>
          <a:xfrm>
            <a:off x="1661954" y="3267910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IMPLANTAÇÃO PROGRAMA REDUÇÃO DE PERDAS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CD4833E-D070-30CE-6CD7-D3946FB43687}"/>
              </a:ext>
            </a:extLst>
          </p:cNvPr>
          <p:cNvSpPr/>
          <p:nvPr/>
        </p:nvSpPr>
        <p:spPr>
          <a:xfrm>
            <a:off x="1661954" y="5538670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IMPLANTAÇÃO PROGRAMA EFICIÊNCIA ENERGÉTICA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E1B5621-D49F-5672-4641-A0C5145C87C2}"/>
              </a:ext>
            </a:extLst>
          </p:cNvPr>
          <p:cNvSpPr/>
          <p:nvPr/>
        </p:nvSpPr>
        <p:spPr>
          <a:xfrm>
            <a:off x="1661953" y="7852231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PROGRAMAS DE MONITORAMENTO DE ÁGUA E ESGOTO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C8A5E99-2568-27E6-4290-8FC6360BD587}"/>
              </a:ext>
            </a:extLst>
          </p:cNvPr>
          <p:cNvSpPr/>
          <p:nvPr/>
        </p:nvSpPr>
        <p:spPr>
          <a:xfrm>
            <a:off x="14183600" y="4447675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COMPENSAÇÃO DE INTERRUPÇÕES E INTERMITÊNCIAS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2BEE4-64C8-2603-94AC-833D48808AE9}"/>
              </a:ext>
            </a:extLst>
          </p:cNvPr>
          <p:cNvSpPr/>
          <p:nvPr/>
        </p:nvSpPr>
        <p:spPr>
          <a:xfrm>
            <a:off x="14183600" y="6718436"/>
            <a:ext cx="3049988" cy="18430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TARIFA POR EFICIÊNCIA E NÃO POR CUSTOS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FFF0F0C7-DD24-4407-B717-7E1627C93242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A0A55CFC-6BA3-4483-9265-6D2BA83419FF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A1191B-CB4A-4706-B3B9-124AEC623A50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B302EEB-11EB-4CF9-BB82-3600A918DD53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99128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2894" y="924458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39751" y="3409699"/>
            <a:ext cx="9453381" cy="9453381"/>
          </a:xfrm>
          <a:custGeom>
            <a:avLst/>
            <a:gdLst/>
            <a:ahLst/>
            <a:cxnLst/>
            <a:rect l="l" t="t" r="r" b="b"/>
            <a:pathLst>
              <a:path w="9453381" h="9453381">
                <a:moveTo>
                  <a:pt x="9453380" y="0"/>
                </a:moveTo>
                <a:lnTo>
                  <a:pt x="0" y="0"/>
                </a:lnTo>
                <a:lnTo>
                  <a:pt x="0" y="9453380"/>
                </a:lnTo>
                <a:lnTo>
                  <a:pt x="9453380" y="9453380"/>
                </a:lnTo>
                <a:lnTo>
                  <a:pt x="9453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3890" y="-1805361"/>
            <a:ext cx="11144205" cy="14858940"/>
          </a:xfrm>
          <a:custGeom>
            <a:avLst/>
            <a:gdLst/>
            <a:ahLst/>
            <a:cxnLst/>
            <a:rect l="l" t="t" r="r" b="b"/>
            <a:pathLst>
              <a:path w="11144205" h="14858940">
                <a:moveTo>
                  <a:pt x="11144205" y="0"/>
                </a:moveTo>
                <a:lnTo>
                  <a:pt x="0" y="0"/>
                </a:lnTo>
                <a:lnTo>
                  <a:pt x="0" y="14858940"/>
                </a:lnTo>
                <a:lnTo>
                  <a:pt x="11144205" y="14858940"/>
                </a:lnTo>
                <a:lnTo>
                  <a:pt x="1114420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82919" y="275478"/>
            <a:ext cx="9453381" cy="164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136"/>
              </a:lnSpc>
            </a:pPr>
            <a:r>
              <a:rPr lang="en-US" sz="7135" b="1" spc="-428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Demétrius Jung  Gonzalez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74372" y="2012142"/>
            <a:ext cx="7844502" cy="581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Arquiteto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urbanista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pela PUCRS</a:t>
            </a: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Especialista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em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Direito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Urbano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 Ambiental pela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Fundação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Escola Superior do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Ministério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Público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do Rio Grande do Sul</a:t>
            </a: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Mestre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em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Arquitetura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pela UFRGS</a:t>
            </a: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Doutor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em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Planejamento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Urbano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 Regional pela UFRGS</a:t>
            </a: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-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Estagiário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pós-doutoral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em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Economia pela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Universidade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Federal do ABC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Paulista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5239994" y="9315450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6C0159A-0833-BA6E-BEF8-D480D1F5EE18}"/>
              </a:ext>
            </a:extLst>
          </p:cNvPr>
          <p:cNvSpPr/>
          <p:nvPr/>
        </p:nvSpPr>
        <p:spPr>
          <a:xfrm>
            <a:off x="200445" y="3126354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CONSTRUÇÃO DE SOLUÇÕES ENTRE REGULADO E REGULADOR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8EE4BB-DF52-E0E6-8454-BB8697113F74}"/>
              </a:ext>
            </a:extLst>
          </p:cNvPr>
          <p:cNvSpPr/>
          <p:nvPr/>
        </p:nvSpPr>
        <p:spPr>
          <a:xfrm>
            <a:off x="4831070" y="3120246"/>
            <a:ext cx="4114800" cy="2215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GESTÃO BASEADA NA TECNICIDADE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0E76094-3A0A-30E9-876A-614C5E4C637E}"/>
              </a:ext>
            </a:extLst>
          </p:cNvPr>
          <p:cNvSpPr/>
          <p:nvPr/>
        </p:nvSpPr>
        <p:spPr>
          <a:xfrm>
            <a:off x="9461694" y="3120246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REGRAS DO JOGO PRÉ DEFINIDAS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AA8FE7-2B52-A343-B81D-DBC7788E6D5A}"/>
              </a:ext>
            </a:extLst>
          </p:cNvPr>
          <p:cNvSpPr/>
          <p:nvPr/>
        </p:nvSpPr>
        <p:spPr>
          <a:xfrm>
            <a:off x="4831071" y="6660938"/>
            <a:ext cx="4114800" cy="2215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 GESTÃO DO SANEAMENTO NÃO SE TRATA DE CADA UM PUXAR PARA UM LADO, MAS UM TRABALHO CONJUNTO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8345936-758F-B538-A9D1-F61E5C303807}"/>
              </a:ext>
            </a:extLst>
          </p:cNvPr>
          <p:cNvSpPr/>
          <p:nvPr/>
        </p:nvSpPr>
        <p:spPr>
          <a:xfrm>
            <a:off x="9461696" y="6682829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AS NORMAS DEVEM ESTAR PRONTAS E DE ACORDO COM AS NORMAS DA ANA E LEGISLAÇÕES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E9E4E3-E175-43CB-A90F-288CDF44C2AA}"/>
              </a:ext>
            </a:extLst>
          </p:cNvPr>
          <p:cNvSpPr/>
          <p:nvPr/>
        </p:nvSpPr>
        <p:spPr>
          <a:xfrm>
            <a:off x="200445" y="6662936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REGULADO E REGULADOR DEVEM TRABALHAR EM CONJUNTO NAS SOLUÇÕES</a:t>
            </a:r>
          </a:p>
        </p:txBody>
      </p:sp>
      <p:sp>
        <p:nvSpPr>
          <p:cNvPr id="13" name="Seta: para a Direita Listrada 12">
            <a:extLst>
              <a:ext uri="{FF2B5EF4-FFF2-40B4-BE49-F238E27FC236}">
                <a16:creationId xmlns:a16="http://schemas.microsoft.com/office/drawing/2014/main" id="{B0AFAD02-38EE-575D-6C72-AED7707F081A}"/>
              </a:ext>
            </a:extLst>
          </p:cNvPr>
          <p:cNvSpPr/>
          <p:nvPr/>
        </p:nvSpPr>
        <p:spPr>
          <a:xfrm rot="5400000">
            <a:off x="1645121" y="5615923"/>
            <a:ext cx="1035642" cy="665483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Seta: para a Direita Listrada 13">
            <a:extLst>
              <a:ext uri="{FF2B5EF4-FFF2-40B4-BE49-F238E27FC236}">
                <a16:creationId xmlns:a16="http://schemas.microsoft.com/office/drawing/2014/main" id="{6F1EFD9A-C996-A449-EA09-0A54CAE44633}"/>
              </a:ext>
            </a:extLst>
          </p:cNvPr>
          <p:cNvSpPr/>
          <p:nvPr/>
        </p:nvSpPr>
        <p:spPr>
          <a:xfrm rot="5400000">
            <a:off x="6370649" y="5594948"/>
            <a:ext cx="1035642" cy="665483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5" name="Seta: para a Direita Listrada 14">
            <a:extLst>
              <a:ext uri="{FF2B5EF4-FFF2-40B4-BE49-F238E27FC236}">
                <a16:creationId xmlns:a16="http://schemas.microsoft.com/office/drawing/2014/main" id="{1D61B1AA-8243-205E-80B0-B1ED3685F9EF}"/>
              </a:ext>
            </a:extLst>
          </p:cNvPr>
          <p:cNvSpPr/>
          <p:nvPr/>
        </p:nvSpPr>
        <p:spPr>
          <a:xfrm rot="5400000">
            <a:off x="11096177" y="5602783"/>
            <a:ext cx="1035642" cy="665483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3AFFA74-A600-9360-A958-23F8FABB9E4E}"/>
              </a:ext>
            </a:extLst>
          </p:cNvPr>
          <p:cNvSpPr/>
          <p:nvPr/>
        </p:nvSpPr>
        <p:spPr>
          <a:xfrm>
            <a:off x="14052174" y="3120246"/>
            <a:ext cx="4114800" cy="2215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COLABORAÇÃO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2650DBD-AC9E-EA3C-714F-A5261F5CB533}"/>
              </a:ext>
            </a:extLst>
          </p:cNvPr>
          <p:cNvSpPr/>
          <p:nvPr/>
        </p:nvSpPr>
        <p:spPr>
          <a:xfrm>
            <a:off x="14052176" y="6682829"/>
            <a:ext cx="4114800" cy="2215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AS AGÊNCIAS REGULADORAS DEVEM TRABALHAR EM CONJUNTO E NÃO COMPETIREM</a:t>
            </a:r>
          </a:p>
        </p:txBody>
      </p:sp>
      <p:sp>
        <p:nvSpPr>
          <p:cNvPr id="18" name="Seta: para a Direita Listrada 17">
            <a:extLst>
              <a:ext uri="{FF2B5EF4-FFF2-40B4-BE49-F238E27FC236}">
                <a16:creationId xmlns:a16="http://schemas.microsoft.com/office/drawing/2014/main" id="{BD93A603-C3AB-938E-DEAF-098BCA4F0C8A}"/>
              </a:ext>
            </a:extLst>
          </p:cNvPr>
          <p:cNvSpPr/>
          <p:nvPr/>
        </p:nvSpPr>
        <p:spPr>
          <a:xfrm rot="5400000">
            <a:off x="15686657" y="5602783"/>
            <a:ext cx="1035642" cy="665483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689C86C-77B9-EA8C-9051-6923D629F27A}"/>
              </a:ext>
            </a:extLst>
          </p:cNvPr>
          <p:cNvSpPr txBox="1"/>
          <p:nvPr/>
        </p:nvSpPr>
        <p:spPr>
          <a:xfrm>
            <a:off x="4655945" y="1752161"/>
            <a:ext cx="8502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O QUE ESTAMOS PROVOCANDO NO BRASIL?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50B8E2AA-AF45-4237-B597-0F8914009626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FB1FE75B-1501-4AC5-ACAB-0A2D9BBF4053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04776579-F8E7-4560-8EEA-62B7026880A2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DCA1862-BE73-4D98-8C50-E7F0FF490DED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C7E98E96-3E1C-429F-9A60-378F24D5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4" y="101954"/>
            <a:ext cx="4464420" cy="13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9660187-2C01-E7C6-52D0-DB6E8FAE8D53}"/>
              </a:ext>
            </a:extLst>
          </p:cNvPr>
          <p:cNvSpPr/>
          <p:nvPr/>
        </p:nvSpPr>
        <p:spPr>
          <a:xfrm>
            <a:off x="610284" y="3182822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DEFINIÇÃO DE INDICADORES DE EFICIÊNCIA E EFETIVIDADE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BC7025F-68DE-F937-D120-55B22823B965}"/>
              </a:ext>
            </a:extLst>
          </p:cNvPr>
          <p:cNvSpPr/>
          <p:nvPr/>
        </p:nvSpPr>
        <p:spPr>
          <a:xfrm>
            <a:off x="4141082" y="3178241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PROVOCAR CADASTRO TÉCNICO E UM BOM DIAGNÓSTICO DOS SISTEMAS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0E5BB65-2A3A-4B71-5413-1980B2EF2EC1}"/>
              </a:ext>
            </a:extLst>
          </p:cNvPr>
          <p:cNvSpPr/>
          <p:nvPr/>
        </p:nvSpPr>
        <p:spPr>
          <a:xfrm>
            <a:off x="7671879" y="3182822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REALIZAR FISCALIZAÇÃO LOCAL E APRIMORAR CHECK LIST PARA FISCALIZAÇÃO EFETIVA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0F2D42-6361-9B45-AF34-59858CC37F16}"/>
              </a:ext>
            </a:extLst>
          </p:cNvPr>
          <p:cNvSpPr/>
          <p:nvPr/>
        </p:nvSpPr>
        <p:spPr>
          <a:xfrm>
            <a:off x="610284" y="5276119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CRIAR TARIFAS DE DRENAGEM E RESÍDUOS SÓLIDOS, ALÉM, DE APRIMORAR AS DE ÁGUA E ESGOTAMENTO SANITÁRIO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04EBF66-73DF-4B19-1A85-DDF2D0360846}"/>
              </a:ext>
            </a:extLst>
          </p:cNvPr>
          <p:cNvSpPr/>
          <p:nvPr/>
        </p:nvSpPr>
        <p:spPr>
          <a:xfrm>
            <a:off x="4141082" y="5285273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AUMENTAR A REGULAÇÃO NOS MUNICÍPIOS COM PRESTAÇÃO MUNICIPAL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225ECDB-9EA2-CB6A-5727-1FD6EE217FBB}"/>
              </a:ext>
            </a:extLst>
          </p:cNvPr>
          <p:cNvSpPr/>
          <p:nvPr/>
        </p:nvSpPr>
        <p:spPr>
          <a:xfrm>
            <a:off x="7671879" y="5285273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CRIAR REGULAMENTOS PARA TODOS PRESTADORES E CONDIÇÕES GERAIS DOS SERVIÇOS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DBE4AE1-D266-CFCF-A08F-5A9CCB45EC7B}"/>
              </a:ext>
            </a:extLst>
          </p:cNvPr>
          <p:cNvSpPr/>
          <p:nvPr/>
        </p:nvSpPr>
        <p:spPr>
          <a:xfrm>
            <a:off x="4141082" y="7366724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AÇÕES DE PLANEJAMENTO URBANO NAS CIDADES, ORGANIZANDO CRESCIMENTO E PENALIZAÇÕES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5D90EDE-4E56-8462-A3B1-1CB585DAD389}"/>
              </a:ext>
            </a:extLst>
          </p:cNvPr>
          <p:cNvSpPr/>
          <p:nvPr/>
        </p:nvSpPr>
        <p:spPr>
          <a:xfrm>
            <a:off x="7671879" y="7387724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FORTALECER AS AGÊNCIAS REGULADORAS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D386ECB-A505-155C-E76A-0552499012DF}"/>
              </a:ext>
            </a:extLst>
          </p:cNvPr>
          <p:cNvSpPr/>
          <p:nvPr/>
        </p:nvSpPr>
        <p:spPr>
          <a:xfrm>
            <a:off x="610283" y="7368223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AGÊNCIAS REGULADORAS TÉCNICAS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083F28-3791-CFBE-1444-3E69596893DE}"/>
              </a:ext>
            </a:extLst>
          </p:cNvPr>
          <p:cNvSpPr/>
          <p:nvPr/>
        </p:nvSpPr>
        <p:spPr>
          <a:xfrm>
            <a:off x="11202677" y="3161822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CONVENCER MUNICÍPIOS A SEREM REGULADOS EM DRENAGEM E RESÍDUOS SÓLIDOS, ALÉM DA ÁGUA E ESGOTO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BE1F473-6F8F-ED8C-9664-F8A311D7650A}"/>
              </a:ext>
            </a:extLst>
          </p:cNvPr>
          <p:cNvSpPr/>
          <p:nvPr/>
        </p:nvSpPr>
        <p:spPr>
          <a:xfrm>
            <a:off x="11202677" y="5264273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NÃO EXISTE UMA ÚNICA FORMA DE PRESTAÇÃO, HAVENDO PÚBLICOS E PRIVADOS BONS E RUINS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BB50BEF-DBA3-AAB3-1C0E-CA7303040280}"/>
              </a:ext>
            </a:extLst>
          </p:cNvPr>
          <p:cNvSpPr/>
          <p:nvPr/>
        </p:nvSpPr>
        <p:spPr>
          <a:xfrm>
            <a:off x="11202677" y="7366724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PROPICIAR MAIOR PROXIMIDADE COM A POPULAÇÃO, ATRAVÉS DE OUVIDORIA E OUTROS CANAIS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FAD420-8F10-816E-0BA7-08F31A6982F0}"/>
              </a:ext>
            </a:extLst>
          </p:cNvPr>
          <p:cNvSpPr txBox="1"/>
          <p:nvPr/>
        </p:nvSpPr>
        <p:spPr>
          <a:xfrm>
            <a:off x="4803144" y="1900433"/>
            <a:ext cx="8736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E,  O QUE DEVEMOS FAZER URGENTEMENTE?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5D64E16-E1AA-C587-FAC5-2B71D1638CF3}"/>
              </a:ext>
            </a:extLst>
          </p:cNvPr>
          <p:cNvSpPr/>
          <p:nvPr/>
        </p:nvSpPr>
        <p:spPr>
          <a:xfrm>
            <a:off x="14733474" y="3141527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ATENDER ÀS NORMAS EXPEDIDAS PELA ANA E LEGISLAÇÃO PERTINENTE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6442CFD-D0C4-9AB5-F176-35C7CBDC0DAF}"/>
              </a:ext>
            </a:extLst>
          </p:cNvPr>
          <p:cNvSpPr/>
          <p:nvPr/>
        </p:nvSpPr>
        <p:spPr>
          <a:xfrm>
            <a:off x="14733474" y="5243978"/>
            <a:ext cx="3086100" cy="16617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0" b="1" dirty="0"/>
              <a:t>REALIZAR MEDIDAS DE CONTROLE SOCIAL E MOBILIZAÇÃO SOCIOAMBIENTAL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68FFF15-613E-1660-3C9C-BFF279116338}"/>
              </a:ext>
            </a:extLst>
          </p:cNvPr>
          <p:cNvSpPr/>
          <p:nvPr/>
        </p:nvSpPr>
        <p:spPr>
          <a:xfrm>
            <a:off x="14733474" y="7346429"/>
            <a:ext cx="3086100" cy="1661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/>
              <a:t>REVISAR PLANOS DE SANEAMENTO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C1C4006-6C65-443F-963C-FFD3A275321D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7B9C5738-054F-4DE2-8A61-679FD50DF294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9E0F7309-011A-46CE-8089-234CF9FFFA4E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297543A-7E32-463F-9848-12947AE7FE95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57546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639" y="1182675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00" y="1914913"/>
            <a:ext cx="6457172" cy="645717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771892" y="7298919"/>
            <a:ext cx="5516108" cy="3151077"/>
          </a:xfrm>
          <a:custGeom>
            <a:avLst/>
            <a:gdLst/>
            <a:ahLst/>
            <a:cxnLst/>
            <a:rect l="l" t="t" r="r" b="b"/>
            <a:pathLst>
              <a:path w="5516108" h="3151077">
                <a:moveTo>
                  <a:pt x="0" y="0"/>
                </a:moveTo>
                <a:lnTo>
                  <a:pt x="5516108" y="0"/>
                </a:lnTo>
                <a:lnTo>
                  <a:pt x="5516108" y="3151077"/>
                </a:lnTo>
                <a:lnTo>
                  <a:pt x="0" y="3151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34125" y="3244647"/>
            <a:ext cx="6659465" cy="86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0"/>
              </a:lnSpc>
            </a:pPr>
            <a:r>
              <a:rPr lang="en-US" sz="7988" b="1" spc="-335" dirty="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ARSAN?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125" y="1333783"/>
            <a:ext cx="5920162" cy="15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2"/>
              </a:lnSpc>
            </a:pPr>
            <a:r>
              <a:rPr lang="en-US" sz="6002" spc="-252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Seu</a:t>
            </a:r>
            <a:r>
              <a:rPr lang="en-US" sz="6002" spc="-25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6002" spc="-252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município</a:t>
            </a:r>
            <a:r>
              <a:rPr lang="en-US" sz="6002" spc="-25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6002" spc="-252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já</a:t>
            </a:r>
            <a:r>
              <a:rPr lang="en-US" sz="6002" spc="-25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é </a:t>
            </a:r>
            <a:r>
              <a:rPr lang="en-US" sz="6002" spc="-252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regulado</a:t>
            </a:r>
            <a:r>
              <a:rPr lang="en-US" sz="6002" spc="-25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pela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125" y="4592121"/>
            <a:ext cx="6848859" cy="312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</a:pPr>
            <a:r>
              <a:rPr lang="en-US" sz="2970">
                <a:solidFill>
                  <a:srgbClr val="D8E66A"/>
                </a:solidFill>
                <a:latin typeface="Garet"/>
                <a:ea typeface="Garet"/>
                <a:cs typeface="Garet"/>
                <a:sym typeface="Garet"/>
              </a:rPr>
              <a:t>Escaneie o QR Code e responda ao questionário!</a:t>
            </a:r>
          </a:p>
          <a:p>
            <a:pPr algn="l">
              <a:lnSpc>
                <a:spcPts val="4159"/>
              </a:lnSpc>
            </a:pPr>
            <a:endParaRPr lang="en-US" sz="2970">
              <a:solidFill>
                <a:srgbClr val="D8E66A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159"/>
              </a:lnSpc>
            </a:pPr>
            <a:r>
              <a:rPr lang="en-US" sz="297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equipe da ARSAN vai analisar as respostas e entrar em contato com o seu município.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76686" y="6056482"/>
            <a:ext cx="10681872" cy="1040393"/>
            <a:chOff x="0" y="0"/>
            <a:chExt cx="3692057" cy="359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92057" cy="359599"/>
            </a:xfrm>
            <a:custGeom>
              <a:avLst/>
              <a:gdLst/>
              <a:ahLst/>
              <a:cxnLst/>
              <a:rect l="l" t="t" r="r" b="b"/>
              <a:pathLst>
                <a:path w="3692057" h="359599">
                  <a:moveTo>
                    <a:pt x="50734" y="0"/>
                  </a:moveTo>
                  <a:lnTo>
                    <a:pt x="3641323" y="0"/>
                  </a:lnTo>
                  <a:cubicBezTo>
                    <a:pt x="3654778" y="0"/>
                    <a:pt x="3667683" y="5345"/>
                    <a:pt x="3677197" y="14860"/>
                  </a:cubicBezTo>
                  <a:cubicBezTo>
                    <a:pt x="3686712" y="24374"/>
                    <a:pt x="3692057" y="37279"/>
                    <a:pt x="3692057" y="50734"/>
                  </a:cubicBezTo>
                  <a:lnTo>
                    <a:pt x="3692057" y="308865"/>
                  </a:lnTo>
                  <a:cubicBezTo>
                    <a:pt x="3692057" y="336884"/>
                    <a:pt x="3669342" y="359599"/>
                    <a:pt x="3641323" y="359599"/>
                  </a:cubicBezTo>
                  <a:lnTo>
                    <a:pt x="50734" y="359599"/>
                  </a:lnTo>
                  <a:cubicBezTo>
                    <a:pt x="37279" y="359599"/>
                    <a:pt x="24374" y="354254"/>
                    <a:pt x="14860" y="344739"/>
                  </a:cubicBezTo>
                  <a:cubicBezTo>
                    <a:pt x="5345" y="335225"/>
                    <a:pt x="0" y="322320"/>
                    <a:pt x="0" y="308865"/>
                  </a:cubicBezTo>
                  <a:lnTo>
                    <a:pt x="0" y="50734"/>
                  </a:lnTo>
                  <a:cubicBezTo>
                    <a:pt x="0" y="37279"/>
                    <a:pt x="5345" y="24374"/>
                    <a:pt x="14860" y="14860"/>
                  </a:cubicBezTo>
                  <a:cubicBezTo>
                    <a:pt x="24374" y="5345"/>
                    <a:pt x="37279" y="0"/>
                    <a:pt x="507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D8E66A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92057" cy="388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107561" y="7528749"/>
            <a:ext cx="12412746" cy="1040393"/>
            <a:chOff x="0" y="0"/>
            <a:chExt cx="4290312" cy="3595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0312" cy="359599"/>
            </a:xfrm>
            <a:custGeom>
              <a:avLst/>
              <a:gdLst/>
              <a:ahLst/>
              <a:cxnLst/>
              <a:rect l="l" t="t" r="r" b="b"/>
              <a:pathLst>
                <a:path w="4290312" h="359599">
                  <a:moveTo>
                    <a:pt x="43660" y="0"/>
                  </a:moveTo>
                  <a:lnTo>
                    <a:pt x="4246653" y="0"/>
                  </a:lnTo>
                  <a:cubicBezTo>
                    <a:pt x="4258232" y="0"/>
                    <a:pt x="4269337" y="4600"/>
                    <a:pt x="4277525" y="12788"/>
                  </a:cubicBezTo>
                  <a:cubicBezTo>
                    <a:pt x="4285712" y="20975"/>
                    <a:pt x="4290312" y="32080"/>
                    <a:pt x="4290312" y="43660"/>
                  </a:cubicBezTo>
                  <a:lnTo>
                    <a:pt x="4290312" y="315939"/>
                  </a:lnTo>
                  <a:cubicBezTo>
                    <a:pt x="4290312" y="327519"/>
                    <a:pt x="4285712" y="338624"/>
                    <a:pt x="4277525" y="346811"/>
                  </a:cubicBezTo>
                  <a:cubicBezTo>
                    <a:pt x="4269337" y="354999"/>
                    <a:pt x="4258232" y="359599"/>
                    <a:pt x="4246653" y="359599"/>
                  </a:cubicBezTo>
                  <a:lnTo>
                    <a:pt x="43660" y="359599"/>
                  </a:lnTo>
                  <a:cubicBezTo>
                    <a:pt x="32080" y="359599"/>
                    <a:pt x="20975" y="354999"/>
                    <a:pt x="12788" y="346811"/>
                  </a:cubicBezTo>
                  <a:cubicBezTo>
                    <a:pt x="4600" y="338624"/>
                    <a:pt x="0" y="327519"/>
                    <a:pt x="0" y="315939"/>
                  </a:cubicBezTo>
                  <a:lnTo>
                    <a:pt x="0" y="43660"/>
                  </a:lnTo>
                  <a:cubicBezTo>
                    <a:pt x="0" y="32080"/>
                    <a:pt x="4600" y="20975"/>
                    <a:pt x="12788" y="12788"/>
                  </a:cubicBezTo>
                  <a:cubicBezTo>
                    <a:pt x="20975" y="4600"/>
                    <a:pt x="32080" y="0"/>
                    <a:pt x="436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90312" cy="388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26513" y="1589886"/>
            <a:ext cx="7178672" cy="205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6"/>
              </a:lnSpc>
            </a:pPr>
            <a:r>
              <a:rPr lang="en-US" sz="5450" b="1" spc="-13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Onde você pode encontrar o</a:t>
            </a:r>
          </a:p>
          <a:p>
            <a:pPr algn="r">
              <a:lnSpc>
                <a:spcPts val="5396"/>
              </a:lnSpc>
            </a:pPr>
            <a:r>
              <a:rPr lang="en-US" sz="5450" b="1" spc="-130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ARSAN?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74864" y="4092945"/>
            <a:ext cx="6230322" cy="143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1"/>
              </a:lnSpc>
            </a:pPr>
            <a:r>
              <a:rPr lang="en-US" sz="2750" b="1" spc="-6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750" b="1" spc="-66">
                <a:solidFill>
                  <a:srgbClr val="D8E66A"/>
                </a:solidFill>
                <a:latin typeface="Garet Bold"/>
                <a:ea typeface="Garet Bold"/>
                <a:cs typeface="Garet Bold"/>
                <a:sym typeface="Garet Bold"/>
              </a:rPr>
              <a:t>Endereço: </a:t>
            </a:r>
            <a:r>
              <a:rPr lang="en-US" sz="2750" spc="-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Av. Deputado Esteves Rodrigues, nº 616, Sala 701 – Centro – Montes Claros/MG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507804" y="6257097"/>
            <a:ext cx="8401814" cy="57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70"/>
              </a:lnSpc>
            </a:pPr>
            <a:r>
              <a:rPr lang="en-US" sz="3336" b="1" spc="-223">
                <a:solidFill>
                  <a:srgbClr val="D8E66A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Telefone: (38) 2100-0861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749163" y="7733668"/>
            <a:ext cx="864317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r>
              <a:rPr lang="en-US" sz="3299" b="1" spc="-221" dirty="0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www.arsanreguladora.com.br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266BE238-C631-4FC0-BF41-F791D7CB0B48}"/>
              </a:ext>
            </a:extLst>
          </p:cNvPr>
          <p:cNvSpPr/>
          <p:nvPr/>
        </p:nvSpPr>
        <p:spPr>
          <a:xfrm>
            <a:off x="11252408" y="2619833"/>
            <a:ext cx="5852497" cy="7675406"/>
          </a:xfrm>
          <a:custGeom>
            <a:avLst/>
            <a:gdLst/>
            <a:ahLst/>
            <a:cxnLst/>
            <a:rect l="l" t="t" r="r" b="b"/>
            <a:pathLst>
              <a:path w="5852497" h="7675406">
                <a:moveTo>
                  <a:pt x="0" y="0"/>
                </a:moveTo>
                <a:lnTo>
                  <a:pt x="5852497" y="0"/>
                </a:lnTo>
                <a:lnTo>
                  <a:pt x="5852497" y="7675406"/>
                </a:lnTo>
                <a:lnTo>
                  <a:pt x="0" y="767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64249" y="5905500"/>
            <a:ext cx="10681872" cy="3352800"/>
            <a:chOff x="0" y="0"/>
            <a:chExt cx="3692057" cy="359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92057" cy="359599"/>
            </a:xfrm>
            <a:custGeom>
              <a:avLst/>
              <a:gdLst/>
              <a:ahLst/>
              <a:cxnLst/>
              <a:rect l="l" t="t" r="r" b="b"/>
              <a:pathLst>
                <a:path w="3692057" h="359599">
                  <a:moveTo>
                    <a:pt x="50734" y="0"/>
                  </a:moveTo>
                  <a:lnTo>
                    <a:pt x="3641323" y="0"/>
                  </a:lnTo>
                  <a:cubicBezTo>
                    <a:pt x="3654778" y="0"/>
                    <a:pt x="3667683" y="5345"/>
                    <a:pt x="3677197" y="14860"/>
                  </a:cubicBezTo>
                  <a:cubicBezTo>
                    <a:pt x="3686712" y="24374"/>
                    <a:pt x="3692057" y="37279"/>
                    <a:pt x="3692057" y="50734"/>
                  </a:cubicBezTo>
                  <a:lnTo>
                    <a:pt x="3692057" y="308865"/>
                  </a:lnTo>
                  <a:cubicBezTo>
                    <a:pt x="3692057" y="336884"/>
                    <a:pt x="3669342" y="359599"/>
                    <a:pt x="3641323" y="359599"/>
                  </a:cubicBezTo>
                  <a:lnTo>
                    <a:pt x="50734" y="359599"/>
                  </a:lnTo>
                  <a:cubicBezTo>
                    <a:pt x="37279" y="359599"/>
                    <a:pt x="24374" y="354254"/>
                    <a:pt x="14860" y="344739"/>
                  </a:cubicBezTo>
                  <a:cubicBezTo>
                    <a:pt x="5345" y="335225"/>
                    <a:pt x="0" y="322320"/>
                    <a:pt x="0" y="308865"/>
                  </a:cubicBezTo>
                  <a:lnTo>
                    <a:pt x="0" y="50734"/>
                  </a:lnTo>
                  <a:cubicBezTo>
                    <a:pt x="0" y="37279"/>
                    <a:pt x="5345" y="24374"/>
                    <a:pt x="14860" y="14860"/>
                  </a:cubicBezTo>
                  <a:cubicBezTo>
                    <a:pt x="24374" y="5345"/>
                    <a:pt x="37279" y="0"/>
                    <a:pt x="507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D8E66A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92057" cy="388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24000" y="5043378"/>
            <a:ext cx="7178672" cy="72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6"/>
              </a:lnSpc>
            </a:pPr>
            <a:r>
              <a:rPr lang="en-US" sz="5450" b="1" spc="-130" dirty="0" err="1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Muito</a:t>
            </a:r>
            <a:r>
              <a:rPr lang="en-US" sz="5450" b="1" spc="-130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450" b="1" spc="-130" dirty="0" err="1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obrigado</a:t>
            </a:r>
            <a:r>
              <a:rPr lang="en-US" sz="5450" b="1" spc="-130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33131" y="6106115"/>
            <a:ext cx="8401814" cy="238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70"/>
              </a:lnSpc>
            </a:pPr>
            <a:r>
              <a:rPr lang="en-US" sz="3336" b="1" spc="-223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Demétrius Jung Gonzalez</a:t>
            </a:r>
          </a:p>
          <a:p>
            <a:pPr algn="r">
              <a:lnSpc>
                <a:spcPts val="4670"/>
              </a:lnSpc>
            </a:pPr>
            <a:r>
              <a:rPr lang="en-US" sz="3336" b="1" spc="-223" dirty="0" err="1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Cel</a:t>
            </a:r>
            <a:r>
              <a:rPr lang="en-US" sz="3336" b="1" spc="-223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.: (51) 99976.9916</a:t>
            </a:r>
          </a:p>
          <a:p>
            <a:pPr algn="r">
              <a:lnSpc>
                <a:spcPts val="4670"/>
              </a:lnSpc>
            </a:pPr>
            <a:r>
              <a:rPr lang="en-US" sz="3336" b="1" spc="-223" dirty="0" err="1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Cel</a:t>
            </a:r>
            <a:r>
              <a:rPr lang="en-US" sz="3336" b="1" spc="-223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.: (27) 99800.3462</a:t>
            </a:r>
          </a:p>
          <a:p>
            <a:pPr algn="r">
              <a:lnSpc>
                <a:spcPts val="4670"/>
              </a:lnSpc>
            </a:pPr>
            <a:r>
              <a:rPr lang="en-US" sz="3336" b="1" spc="-223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demetrius@dgarquitetura.com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12451" y="8487686"/>
            <a:ext cx="864317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9"/>
              </a:lnSpc>
            </a:pPr>
            <a:r>
              <a:rPr lang="en-US" sz="3299" b="1" spc="-221" dirty="0">
                <a:solidFill>
                  <a:schemeClr val="accent3">
                    <a:lumMod val="50000"/>
                  </a:schemeClr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www.arsanreguladora.com.br</a:t>
            </a: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B592B86E-E652-4F41-BD03-FA55D02F039A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88000D0B-BF43-480B-B7AB-921D879EA7FB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7A5B82B5-AA5F-4BA7-8411-4B8B99A4629A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B63B92E-D1B0-44EB-99DC-538EA1E453DD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2643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2894" y="924458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39751" y="3409699"/>
            <a:ext cx="9453381" cy="9453381"/>
          </a:xfrm>
          <a:custGeom>
            <a:avLst/>
            <a:gdLst/>
            <a:ahLst/>
            <a:cxnLst/>
            <a:rect l="l" t="t" r="r" b="b"/>
            <a:pathLst>
              <a:path w="9453381" h="9453381">
                <a:moveTo>
                  <a:pt x="9453380" y="0"/>
                </a:moveTo>
                <a:lnTo>
                  <a:pt x="0" y="0"/>
                </a:lnTo>
                <a:lnTo>
                  <a:pt x="0" y="9453380"/>
                </a:lnTo>
                <a:lnTo>
                  <a:pt x="9453380" y="9453380"/>
                </a:lnTo>
                <a:lnTo>
                  <a:pt x="9453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3890" y="-1805361"/>
            <a:ext cx="11144205" cy="14858940"/>
          </a:xfrm>
          <a:custGeom>
            <a:avLst/>
            <a:gdLst/>
            <a:ahLst/>
            <a:cxnLst/>
            <a:rect l="l" t="t" r="r" b="b"/>
            <a:pathLst>
              <a:path w="11144205" h="14858940">
                <a:moveTo>
                  <a:pt x="11144205" y="0"/>
                </a:moveTo>
                <a:lnTo>
                  <a:pt x="0" y="0"/>
                </a:lnTo>
                <a:lnTo>
                  <a:pt x="0" y="14858940"/>
                </a:lnTo>
                <a:lnTo>
                  <a:pt x="11144205" y="14858940"/>
                </a:lnTo>
                <a:lnTo>
                  <a:pt x="1114420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82919" y="275478"/>
            <a:ext cx="9453381" cy="164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136"/>
              </a:lnSpc>
            </a:pPr>
            <a:r>
              <a:rPr lang="en-US" sz="7135" b="1" spc="-428" dirty="0">
                <a:solidFill>
                  <a:srgbClr val="314B3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Demétrius Jung  Gonzalez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74372" y="2012142"/>
            <a:ext cx="7844502" cy="716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Diretor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Institucional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ARIES –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Agência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Reguladora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Intermunicipal de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Saneamento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Espírito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Santo</a:t>
            </a: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Presidente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Associação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Brasileira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Saneamento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Abrasan</a:t>
            </a: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342900" indent="-3429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Pesquisador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Fundação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Theodomiro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Santiago – de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Itajubá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/MG</a:t>
            </a: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Pesquisador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Universidade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federal do ABC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Paulista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Santo André/SP</a:t>
            </a: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Pesquisador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Universidade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Federal do Rio Grande do Sul GEDURB/UFRGS</a:t>
            </a: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endParaRPr lang="en-US" sz="2400" b="1" spc="-184" dirty="0">
              <a:solidFill>
                <a:srgbClr val="1C1E22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indent="-457200" algn="r">
              <a:lnSpc>
                <a:spcPts val="3505"/>
              </a:lnSpc>
              <a:buFontTx/>
              <a:buChar char="-"/>
            </a:pP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Consultor de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regulação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e </a:t>
            </a:r>
            <a:r>
              <a:rPr lang="en-US" sz="2400" b="1" spc="-184" dirty="0" err="1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normatização</a:t>
            </a:r>
            <a:r>
              <a:rPr lang="en-US" sz="2400" b="1" spc="-184" dirty="0">
                <a:solidFill>
                  <a:srgbClr val="1C1E22"/>
                </a:solidFill>
                <a:latin typeface="Garet Bold"/>
                <a:ea typeface="Garet Bold"/>
                <a:cs typeface="Garet Bold"/>
                <a:sym typeface="Garet Bold"/>
              </a:rPr>
              <a:t> da ARSAN</a:t>
            </a:r>
          </a:p>
        </p:txBody>
      </p:sp>
      <p:sp>
        <p:nvSpPr>
          <p:cNvPr id="8" name="Freeform 8"/>
          <p:cNvSpPr/>
          <p:nvPr/>
        </p:nvSpPr>
        <p:spPr>
          <a:xfrm>
            <a:off x="15239994" y="9315450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573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DCFE11E-277E-4B31-A1BC-18CFE97F5A3A}"/>
              </a:ext>
            </a:extLst>
          </p:cNvPr>
          <p:cNvSpPr/>
          <p:nvPr/>
        </p:nvSpPr>
        <p:spPr>
          <a:xfrm>
            <a:off x="3117911" y="5359524"/>
            <a:ext cx="6026088" cy="475252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A7B9FC6-5214-49DC-9216-E028D48AB4C3}"/>
              </a:ext>
            </a:extLst>
          </p:cNvPr>
          <p:cNvSpPr/>
          <p:nvPr/>
        </p:nvSpPr>
        <p:spPr>
          <a:xfrm>
            <a:off x="3117911" y="606997"/>
            <a:ext cx="6026088" cy="393458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98BE5A5-3FE0-438A-B301-E898A43D7A16}"/>
              </a:ext>
            </a:extLst>
          </p:cNvPr>
          <p:cNvSpPr/>
          <p:nvPr/>
        </p:nvSpPr>
        <p:spPr>
          <a:xfrm>
            <a:off x="4199721" y="66936"/>
            <a:ext cx="3832008" cy="9825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363" b="1" dirty="0"/>
              <a:t>MUNICÍPIOS REGULADOS</a:t>
            </a:r>
            <a:br>
              <a:rPr lang="pt-BR" sz="2363" b="1" dirty="0"/>
            </a:br>
            <a:r>
              <a:rPr lang="pt-BR" sz="2363" b="1" dirty="0"/>
              <a:t>Água e Esgoto</a:t>
            </a:r>
            <a:endParaRPr lang="pt-BR" sz="152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66EF4D-D02E-4A09-8CCB-E43D1210FDBF}"/>
              </a:ext>
            </a:extLst>
          </p:cNvPr>
          <p:cNvSpPr txBox="1"/>
          <p:nvPr/>
        </p:nvSpPr>
        <p:spPr>
          <a:xfrm>
            <a:off x="3333660" y="1049466"/>
            <a:ext cx="3190911" cy="3754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Alegre;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Alfredo Chaves;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Baixo Guandu;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Governador Lindenberg;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Ibiraçu;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Ibitirama;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Iconha;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Itaguaçu;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Itapemirim/Marataízes;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Itarana;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Jaguaré;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endParaRPr lang="pt-BR" sz="152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6EACD6-1D48-4FAD-BE6C-67C6F026D738}"/>
              </a:ext>
            </a:extLst>
          </p:cNvPr>
          <p:cNvSpPr txBox="1"/>
          <p:nvPr/>
        </p:nvSpPr>
        <p:spPr>
          <a:xfrm>
            <a:off x="6803237" y="1039044"/>
            <a:ext cx="2456042" cy="2896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Jerônimo Monteiro;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João Neiva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Linhares;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Marilândia;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Mimoso do Sul;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Rio Bananal;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Sooretama; e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Vargem Alta.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65A996F-E4BC-45FD-948E-59F30EF33D8F}"/>
              </a:ext>
            </a:extLst>
          </p:cNvPr>
          <p:cNvSpPr/>
          <p:nvPr/>
        </p:nvSpPr>
        <p:spPr>
          <a:xfrm>
            <a:off x="4214951" y="4814477"/>
            <a:ext cx="3832008" cy="102776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363" b="1" dirty="0"/>
              <a:t>MUNICÍPIOS REGULADOS</a:t>
            </a:r>
            <a:br>
              <a:rPr lang="pt-BR" sz="2363" b="1" dirty="0"/>
            </a:br>
            <a:r>
              <a:rPr lang="pt-BR" sz="2363" b="1" dirty="0"/>
              <a:t>Resíduos Sólidos</a:t>
            </a:r>
            <a:endParaRPr lang="pt-BR" sz="152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577C43-858F-49FE-91DC-34FE2A2C0B6B}"/>
              </a:ext>
            </a:extLst>
          </p:cNvPr>
          <p:cNvSpPr txBox="1"/>
          <p:nvPr/>
        </p:nvSpPr>
        <p:spPr>
          <a:xfrm>
            <a:off x="6539937" y="5842245"/>
            <a:ext cx="246658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Jaguaré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João Neiva;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Linhares;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Nova Venécia;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Pedro Canário;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Santa Leopoldina;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Santa Maria de Jetibá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Sooretama;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Vargem Alta;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Viana; e 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Vitória.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0C52B27-DA37-44C7-AD0B-D3FFF4122D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9413" y="-44135"/>
            <a:ext cx="6431261" cy="101091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38D629-7052-4C54-8405-9F9EE9BF9540}"/>
              </a:ext>
            </a:extLst>
          </p:cNvPr>
          <p:cNvSpPr txBox="1"/>
          <p:nvPr/>
        </p:nvSpPr>
        <p:spPr>
          <a:xfrm>
            <a:off x="9468037" y="221985"/>
            <a:ext cx="33775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b="1" dirty="0"/>
              <a:t>1.242.238 habitantes</a:t>
            </a: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8A8DB250-741D-4A92-AAD0-558F9D95BC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054" y="9315164"/>
            <a:ext cx="1728192" cy="71779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E270971-250A-417E-AD92-6178B7E21FAA}"/>
              </a:ext>
            </a:extLst>
          </p:cNvPr>
          <p:cNvSpPr txBox="1"/>
          <p:nvPr/>
        </p:nvSpPr>
        <p:spPr>
          <a:xfrm>
            <a:off x="3385095" y="5899585"/>
            <a:ext cx="3154842" cy="538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Águia Branca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Alegre;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Alfredo Chaves;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Baixo Guandu;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Barra de São Francisco;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Boa Esperança;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Ecoporanga;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Governador Lindenberg;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Guarapari;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Ibatiba;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Ibiraçu;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Iconha;</a:t>
            </a:r>
          </a:p>
          <a:p>
            <a:pPr marL="289322" indent="-289322" algn="just">
              <a:buFont typeface="Arial" panose="020B0604020202020204" pitchFamily="34" charset="0"/>
              <a:buChar char="•"/>
            </a:pPr>
            <a:r>
              <a:rPr lang="pt-BR" sz="2025" dirty="0"/>
              <a:t>Itaguaçu;</a:t>
            </a:r>
          </a:p>
          <a:p>
            <a:pPr algn="just"/>
            <a:endParaRPr lang="pt-BR" sz="2025" dirty="0"/>
          </a:p>
          <a:p>
            <a:pPr algn="just"/>
            <a:endParaRPr lang="pt-BR" sz="2025" dirty="0"/>
          </a:p>
          <a:p>
            <a:pPr algn="just"/>
            <a:endParaRPr lang="pt-BR" sz="2025" dirty="0"/>
          </a:p>
          <a:p>
            <a:pPr marL="289322" indent="-289322" algn="just">
              <a:buFont typeface="Arial" panose="020B0604020202020204" pitchFamily="34" charset="0"/>
              <a:buChar char="•"/>
            </a:pPr>
            <a:endParaRPr lang="pt-BR" sz="2025" dirty="0"/>
          </a:p>
        </p:txBody>
      </p:sp>
    </p:spTree>
    <p:extLst>
      <p:ext uri="{BB962C8B-B14F-4D97-AF65-F5344CB8AC3E}">
        <p14:creationId xmlns:p14="http://schemas.microsoft.com/office/powerpoint/2010/main" val="40762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FD0285-0312-BBCF-4CE8-B1C16E79525C}"/>
              </a:ext>
            </a:extLst>
          </p:cNvPr>
          <p:cNvSpPr/>
          <p:nvPr/>
        </p:nvSpPr>
        <p:spPr>
          <a:xfrm>
            <a:off x="1694330" y="2138082"/>
            <a:ext cx="15531353" cy="73555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F57B20-AD2D-F9D1-0EA4-0D468321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5" y="160966"/>
            <a:ext cx="4464420" cy="13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201556-7F4D-FD3F-6912-CF3F30C7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894" y="2602277"/>
            <a:ext cx="2258220" cy="16335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FC15AB5-05AD-EF5A-33DF-089E096D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13" y="3083294"/>
            <a:ext cx="4900613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REMA">
            <a:extLst>
              <a:ext uri="{FF2B5EF4-FFF2-40B4-BE49-F238E27FC236}">
                <a16:creationId xmlns:a16="http://schemas.microsoft.com/office/drawing/2014/main" id="{7E98991F-E830-5B70-A0A2-19772FCB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504" y="3088135"/>
            <a:ext cx="3679979" cy="8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B13BA5D-11D3-4430-5554-D81F9B7AC93A}"/>
              </a:ext>
            </a:extLst>
          </p:cNvPr>
          <p:cNvSpPr/>
          <p:nvPr/>
        </p:nvSpPr>
        <p:spPr>
          <a:xfrm>
            <a:off x="1976719" y="5143501"/>
            <a:ext cx="14631764" cy="8683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00" dirty="0"/>
              <a:t>ASSOCIAÇÃO DE EMPRESAS ESTADUAIS, EMPRESAS PRIVADAS E EMPRESAS DE RESÍDUOS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D475461-9E33-BDB8-1532-02B91E766996}"/>
              </a:ext>
            </a:extLst>
          </p:cNvPr>
          <p:cNvSpPr/>
          <p:nvPr/>
        </p:nvSpPr>
        <p:spPr>
          <a:xfrm>
            <a:off x="1976719" y="7198376"/>
            <a:ext cx="14631764" cy="8683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00" dirty="0"/>
              <a:t>REGULADORES ESTADUAIS, INTERMUNICIPAIS, MUNICIPAIS  E PRESTADORES DE SERVIÇOS DE SANEAMENTO</a:t>
            </a:r>
          </a:p>
        </p:txBody>
      </p:sp>
      <p:sp>
        <p:nvSpPr>
          <p:cNvPr id="7" name="Cruz 6">
            <a:extLst>
              <a:ext uri="{FF2B5EF4-FFF2-40B4-BE49-F238E27FC236}">
                <a16:creationId xmlns:a16="http://schemas.microsoft.com/office/drawing/2014/main" id="{5099B227-6BED-79CB-FED0-B12DA48FA02D}"/>
              </a:ext>
            </a:extLst>
          </p:cNvPr>
          <p:cNvSpPr/>
          <p:nvPr/>
        </p:nvSpPr>
        <p:spPr>
          <a:xfrm>
            <a:off x="8848165" y="6290700"/>
            <a:ext cx="591671" cy="599367"/>
          </a:xfrm>
          <a:prstGeom prst="plus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400148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3281" y="4292585"/>
            <a:ext cx="12674649" cy="4431657"/>
            <a:chOff x="0" y="0"/>
            <a:chExt cx="3338179" cy="1167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8179" cy="1167185"/>
            </a:xfrm>
            <a:custGeom>
              <a:avLst/>
              <a:gdLst/>
              <a:ahLst/>
              <a:cxnLst/>
              <a:rect l="l" t="t" r="r" b="b"/>
              <a:pathLst>
                <a:path w="3338179" h="1167185">
                  <a:moveTo>
                    <a:pt x="31152" y="0"/>
                  </a:moveTo>
                  <a:lnTo>
                    <a:pt x="3307028" y="0"/>
                  </a:lnTo>
                  <a:cubicBezTo>
                    <a:pt x="3315289" y="0"/>
                    <a:pt x="3323213" y="3282"/>
                    <a:pt x="3329055" y="9124"/>
                  </a:cubicBezTo>
                  <a:cubicBezTo>
                    <a:pt x="3334897" y="14966"/>
                    <a:pt x="3338179" y="22890"/>
                    <a:pt x="3338179" y="31152"/>
                  </a:cubicBezTo>
                  <a:lnTo>
                    <a:pt x="3338179" y="1136034"/>
                  </a:lnTo>
                  <a:cubicBezTo>
                    <a:pt x="3338179" y="1144296"/>
                    <a:pt x="3334897" y="1152219"/>
                    <a:pt x="3329055" y="1158061"/>
                  </a:cubicBezTo>
                  <a:cubicBezTo>
                    <a:pt x="3323213" y="1163903"/>
                    <a:pt x="3315289" y="1167185"/>
                    <a:pt x="3307028" y="1167185"/>
                  </a:cubicBezTo>
                  <a:lnTo>
                    <a:pt x="31152" y="1167185"/>
                  </a:lnTo>
                  <a:cubicBezTo>
                    <a:pt x="22890" y="1167185"/>
                    <a:pt x="14966" y="1163903"/>
                    <a:pt x="9124" y="1158061"/>
                  </a:cubicBezTo>
                  <a:cubicBezTo>
                    <a:pt x="3282" y="1152219"/>
                    <a:pt x="0" y="1144296"/>
                    <a:pt x="0" y="1136034"/>
                  </a:cubicBezTo>
                  <a:lnTo>
                    <a:pt x="0" y="31152"/>
                  </a:lnTo>
                  <a:cubicBezTo>
                    <a:pt x="0" y="22890"/>
                    <a:pt x="3282" y="14966"/>
                    <a:pt x="9124" y="9124"/>
                  </a:cubicBezTo>
                  <a:cubicBezTo>
                    <a:pt x="14966" y="3282"/>
                    <a:pt x="22890" y="0"/>
                    <a:pt x="3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EFEF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38179" cy="1214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83281" y="2070436"/>
            <a:ext cx="8182794" cy="137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1"/>
              </a:lnSpc>
            </a:pPr>
            <a:r>
              <a:rPr lang="en-US" sz="5321" b="1" spc="-431">
                <a:solidFill>
                  <a:srgbClr val="FEFEFD"/>
                </a:solidFill>
                <a:latin typeface="Garet Bold"/>
                <a:ea typeface="Garet Bold"/>
                <a:cs typeface="Garet Bold"/>
                <a:sym typeface="Garet Bold"/>
              </a:rPr>
              <a:t>Um pouco sobre o </a:t>
            </a:r>
          </a:p>
          <a:p>
            <a:pPr algn="just">
              <a:lnSpc>
                <a:spcPts val="5321"/>
              </a:lnSpc>
            </a:pPr>
            <a:r>
              <a:rPr lang="en-US" sz="5321" b="1" spc="-431">
                <a:solidFill>
                  <a:srgbClr val="FEFEFD"/>
                </a:solidFill>
                <a:latin typeface="Garet Bold"/>
                <a:ea typeface="Garet Bold"/>
                <a:cs typeface="Garet Bold"/>
                <a:sym typeface="Garet Bold"/>
              </a:rPr>
              <a:t>ARSAN</a:t>
            </a:r>
          </a:p>
        </p:txBody>
      </p:sp>
      <p:sp>
        <p:nvSpPr>
          <p:cNvPr id="6" name="Freeform 6"/>
          <p:cNvSpPr/>
          <p:nvPr/>
        </p:nvSpPr>
        <p:spPr>
          <a:xfrm rot="6734780">
            <a:off x="-5996133" y="861118"/>
            <a:ext cx="14597960" cy="8229600"/>
          </a:xfrm>
          <a:custGeom>
            <a:avLst/>
            <a:gdLst/>
            <a:ahLst/>
            <a:cxnLst/>
            <a:rect l="l" t="t" r="r" b="b"/>
            <a:pathLst>
              <a:path w="14597960" h="8229600">
                <a:moveTo>
                  <a:pt x="0" y="0"/>
                </a:moveTo>
                <a:lnTo>
                  <a:pt x="14597960" y="0"/>
                </a:lnTo>
                <a:lnTo>
                  <a:pt x="14597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66075" y="2615338"/>
            <a:ext cx="8527229" cy="7802414"/>
          </a:xfrm>
          <a:custGeom>
            <a:avLst/>
            <a:gdLst/>
            <a:ahLst/>
            <a:cxnLst/>
            <a:rect l="l" t="t" r="r" b="b"/>
            <a:pathLst>
              <a:path w="8527229" h="7802414">
                <a:moveTo>
                  <a:pt x="0" y="0"/>
                </a:moveTo>
                <a:lnTo>
                  <a:pt x="8527228" y="0"/>
                </a:lnTo>
                <a:lnTo>
                  <a:pt x="8527228" y="7802414"/>
                </a:lnTo>
                <a:lnTo>
                  <a:pt x="0" y="7802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33262" y="4561105"/>
            <a:ext cx="7482832" cy="3910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80"/>
              </a:lnSpc>
            </a:pP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Somos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a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Agência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Reguladora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Saneamento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Básico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do Norte de Minas,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uma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entidade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pública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criada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para ser a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ponte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entre o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cidadão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o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prestador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serviço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 o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município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trazendo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a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equidistância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tecnicidade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necessárias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 </a:t>
            </a:r>
            <a:r>
              <a:rPr lang="en-US" sz="2654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definidas</a:t>
            </a:r>
            <a:r>
              <a:rPr lang="en-US" sz="2654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por Lei.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333A59EB-13C2-4933-9075-0846F465B175}"/>
              </a:ext>
            </a:extLst>
          </p:cNvPr>
          <p:cNvSpPr/>
          <p:nvPr/>
        </p:nvSpPr>
        <p:spPr>
          <a:xfrm>
            <a:off x="13411200" y="1866900"/>
            <a:ext cx="3839951" cy="73262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2700" b="1" dirty="0"/>
              <a:t>Lei Federal nº 11.445/2007</a:t>
            </a:r>
          </a:p>
          <a:p>
            <a:pPr algn="ctr"/>
            <a:endParaRPr lang="pt-BR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2700" dirty="0">
                <a:solidFill>
                  <a:schemeClr val="bg1"/>
                </a:solidFill>
                <a:latin typeface="Arial" panose="020B0604020202020204" pitchFamily="34" charset="0"/>
              </a:rPr>
              <a:t>Art. 25-A. A ANA instituirá normas de referência para a regulação da prestação dos serviços públicos de saneamento básico por seus titulares e suas entidades reguladoras e fiscalizadoras, observada a legislação federal pertinente.</a:t>
            </a:r>
            <a:endParaRPr lang="pt-BR" sz="2700" dirty="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F6E6117-270E-834B-24AD-F932B76E1E67}"/>
              </a:ext>
            </a:extLst>
          </p:cNvPr>
          <p:cNvSpPr/>
          <p:nvPr/>
        </p:nvSpPr>
        <p:spPr>
          <a:xfrm>
            <a:off x="1074187" y="1866900"/>
            <a:ext cx="4114800" cy="73262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Obrigatoriedade de regulação</a:t>
            </a:r>
          </a:p>
        </p:txBody>
      </p:sp>
      <p:sp>
        <p:nvSpPr>
          <p:cNvPr id="24" name="Seta: para a Direita Listrada 23">
            <a:extLst>
              <a:ext uri="{FF2B5EF4-FFF2-40B4-BE49-F238E27FC236}">
                <a16:creationId xmlns:a16="http://schemas.microsoft.com/office/drawing/2014/main" id="{40F09CC8-3BCC-A465-D4B3-00356E503F97}"/>
              </a:ext>
            </a:extLst>
          </p:cNvPr>
          <p:cNvSpPr/>
          <p:nvPr/>
        </p:nvSpPr>
        <p:spPr>
          <a:xfrm>
            <a:off x="11623567" y="5111994"/>
            <a:ext cx="1498209" cy="902091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863C9F4-C380-8E8D-D696-005B088D7F20}"/>
              </a:ext>
            </a:extLst>
          </p:cNvPr>
          <p:cNvSpPr/>
          <p:nvPr/>
        </p:nvSpPr>
        <p:spPr>
          <a:xfrm>
            <a:off x="7219342" y="1866900"/>
            <a:ext cx="4114800" cy="73262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Lei Federal nº 11.445/2007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700" dirty="0">
                <a:solidFill>
                  <a:schemeClr val="bg1"/>
                </a:solidFill>
                <a:latin typeface="Arial" panose="020B0604020202020204" pitchFamily="34" charset="0"/>
              </a:rPr>
              <a:t>Art. 21. A função de regulação, desempenhada por entidade de natureza autárquica dotada de independência decisória e autonomia administrativa, orçamentária e financeira, atenderá aos princípios de transparência, tecnicidade, celeridade e objetividade das decisões</a:t>
            </a: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</a:rPr>
              <a:t>.  </a:t>
            </a:r>
            <a:endParaRPr lang="pt-BR" sz="2100" b="1" dirty="0">
              <a:solidFill>
                <a:schemeClr val="bg1"/>
              </a:solidFill>
            </a:endParaRPr>
          </a:p>
        </p:txBody>
      </p:sp>
      <p:sp>
        <p:nvSpPr>
          <p:cNvPr id="29" name="Seta: para a Direita Listrada 28">
            <a:extLst>
              <a:ext uri="{FF2B5EF4-FFF2-40B4-BE49-F238E27FC236}">
                <a16:creationId xmlns:a16="http://schemas.microsoft.com/office/drawing/2014/main" id="{DE928DFC-80B3-36EB-80BF-C39746865663}"/>
              </a:ext>
            </a:extLst>
          </p:cNvPr>
          <p:cNvSpPr/>
          <p:nvPr/>
        </p:nvSpPr>
        <p:spPr>
          <a:xfrm>
            <a:off x="5431708" y="5078993"/>
            <a:ext cx="1498209" cy="902091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0929CDF-31D1-4000-8002-64FF2A710467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78887A3-474D-4244-BB93-EACD7D0B57D1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385E6180-2EAD-4B12-8E6F-E14AB0943442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83F8504-DA00-44D1-8D8E-A18A25BA0EC2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42437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6C0159A-0833-BA6E-BEF8-D480D1F5EE18}"/>
              </a:ext>
            </a:extLst>
          </p:cNvPr>
          <p:cNvSpPr/>
          <p:nvPr/>
        </p:nvSpPr>
        <p:spPr>
          <a:xfrm>
            <a:off x="160103" y="1795095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1 </a:t>
            </a:r>
            <a:r>
              <a:rPr lang="pt-BR" sz="2400" dirty="0"/>
              <a:t>– COBRANÇA DE RESÍDUOS SÓLIDOS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8EE4BB-DF52-E0E6-8454-BB8697113F74}"/>
              </a:ext>
            </a:extLst>
          </p:cNvPr>
          <p:cNvSpPr/>
          <p:nvPr/>
        </p:nvSpPr>
        <p:spPr>
          <a:xfrm>
            <a:off x="4790727" y="1788987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2 </a:t>
            </a:r>
            <a:r>
              <a:rPr lang="pt-BR" sz="2400" dirty="0"/>
              <a:t>– PADRONIZAÇÃO DOS ADITIVOS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REVOGADA PELA NR 8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0E76094-3A0A-30E9-876A-614C5E4C637E}"/>
              </a:ext>
            </a:extLst>
          </p:cNvPr>
          <p:cNvSpPr/>
          <p:nvPr/>
        </p:nvSpPr>
        <p:spPr>
          <a:xfrm>
            <a:off x="9421352" y="1788987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3 </a:t>
            </a:r>
            <a:r>
              <a:rPr lang="pt-BR" sz="2400" dirty="0"/>
              <a:t>– INVESTIMENTOS UTILIZADOS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AA8FE7-2B52-A343-B81D-DBC7788E6D5A}"/>
              </a:ext>
            </a:extLst>
          </p:cNvPr>
          <p:cNvSpPr/>
          <p:nvPr/>
        </p:nvSpPr>
        <p:spPr>
          <a:xfrm>
            <a:off x="4790729" y="4361490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6 </a:t>
            </a:r>
            <a:r>
              <a:rPr lang="pt-BR" sz="2400" dirty="0"/>
              <a:t>– MODELOS DE REGULAÇÃO TARIFÁRIA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8345936-758F-B538-A9D1-F61E5C303807}"/>
              </a:ext>
            </a:extLst>
          </p:cNvPr>
          <p:cNvSpPr/>
          <p:nvPr/>
        </p:nvSpPr>
        <p:spPr>
          <a:xfrm>
            <a:off x="9421353" y="4383381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7</a:t>
            </a:r>
            <a:r>
              <a:rPr lang="pt-BR" sz="2400" dirty="0"/>
              <a:t> – CONDIÇÕES GERAIS RESÍDUOS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E9E4E3-E175-43CB-A90F-288CDF44C2AA}"/>
              </a:ext>
            </a:extLst>
          </p:cNvPr>
          <p:cNvSpPr/>
          <p:nvPr/>
        </p:nvSpPr>
        <p:spPr>
          <a:xfrm>
            <a:off x="160101" y="4361490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5</a:t>
            </a:r>
            <a:r>
              <a:rPr lang="pt-BR" sz="2400" dirty="0"/>
              <a:t> – MATRIZ DE RISCOS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3AFFA74-A600-9360-A958-23F8FABB9E4E}"/>
              </a:ext>
            </a:extLst>
          </p:cNvPr>
          <p:cNvSpPr/>
          <p:nvPr/>
        </p:nvSpPr>
        <p:spPr>
          <a:xfrm>
            <a:off x="14011832" y="1788987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4 </a:t>
            </a:r>
            <a:r>
              <a:rPr lang="pt-BR" sz="2400" dirty="0"/>
              <a:t>– GOVERNANÇA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2650DBD-AC9E-EA3C-714F-A5261F5CB533}"/>
              </a:ext>
            </a:extLst>
          </p:cNvPr>
          <p:cNvSpPr/>
          <p:nvPr/>
        </p:nvSpPr>
        <p:spPr>
          <a:xfrm>
            <a:off x="14011833" y="4383381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8</a:t>
            </a:r>
            <a:r>
              <a:rPr lang="pt-BR" sz="2400" dirty="0"/>
              <a:t> – METAS DE UNIVERSALIZAÇÃO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913944B-70D5-3279-4A9B-7606223EF726}"/>
              </a:ext>
            </a:extLst>
          </p:cNvPr>
          <p:cNvSpPr/>
          <p:nvPr/>
        </p:nvSpPr>
        <p:spPr>
          <a:xfrm>
            <a:off x="4790727" y="6927885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10 </a:t>
            </a:r>
            <a:r>
              <a:rPr lang="pt-BR" sz="2400" dirty="0"/>
              <a:t>– REAJUSTE ÁGUA E ESGOTO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</a:t>
            </a:r>
            <a:r>
              <a:rPr lang="pt-BR" sz="2400" dirty="0"/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552044C-F0A2-91B4-0783-EE2CBAA48527}"/>
              </a:ext>
            </a:extLst>
          </p:cNvPr>
          <p:cNvSpPr/>
          <p:nvPr/>
        </p:nvSpPr>
        <p:spPr>
          <a:xfrm>
            <a:off x="9421352" y="6949776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11 </a:t>
            </a:r>
            <a:r>
              <a:rPr lang="pt-BR" sz="2400" dirty="0"/>
              <a:t>– CONDIÇÕES GERAIS ÁGUA E ESGOTO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</a:t>
            </a:r>
            <a:r>
              <a:rPr lang="pt-BR" sz="2400" dirty="0"/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1DE2554-47BA-C5D2-8D98-0787301BFC26}"/>
              </a:ext>
            </a:extLst>
          </p:cNvPr>
          <p:cNvSpPr/>
          <p:nvPr/>
        </p:nvSpPr>
        <p:spPr>
          <a:xfrm>
            <a:off x="160101" y="6929883"/>
            <a:ext cx="4114800" cy="2215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9</a:t>
            </a:r>
            <a:r>
              <a:rPr lang="pt-BR" sz="2400" dirty="0"/>
              <a:t> – INDICADORES OPERACIONAIS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94C6655-D5E2-4A5B-1E8A-F0F1CDAE28A3}"/>
              </a:ext>
            </a:extLst>
          </p:cNvPr>
          <p:cNvSpPr/>
          <p:nvPr/>
        </p:nvSpPr>
        <p:spPr>
          <a:xfrm>
            <a:off x="14011832" y="6949776"/>
            <a:ext cx="4114800" cy="22156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NR 12 </a:t>
            </a:r>
            <a:r>
              <a:rPr lang="pt-BR" sz="2400" dirty="0"/>
              <a:t>– DRENAGEM E MANEJO DE ÁGUAS PLUVIAIS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EM UTILIZAÇÃO E </a:t>
            </a:r>
            <a:r>
              <a:rPr lang="pt-BR" sz="2400" dirty="0">
                <a:solidFill>
                  <a:srgbClr val="FF0000"/>
                </a:solidFill>
              </a:rPr>
              <a:t>REGULAMENTADA</a:t>
            </a:r>
            <a:r>
              <a:rPr lang="pt-BR" sz="2400" dirty="0"/>
              <a:t> 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3BCC1966-5340-46EC-B475-2A8DE5E0EC9C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7C8ED8B-E50F-462C-A6B1-4600F55D3C60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7835" b="-66071"/>
              </a:stretch>
            </a:blipFill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323975B3-D70F-45E7-A256-12A7AF1D38F2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5BFDC89-E0F8-4395-8A06-5DB32309E37C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9449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A2B3F4C-5014-44ED-B6CD-E12F7E42CD18}"/>
              </a:ext>
            </a:extLst>
          </p:cNvPr>
          <p:cNvGrpSpPr/>
          <p:nvPr/>
        </p:nvGrpSpPr>
        <p:grpSpPr>
          <a:xfrm>
            <a:off x="1377745" y="806109"/>
            <a:ext cx="7069714" cy="4642108"/>
            <a:chOff x="0" y="127133"/>
            <a:chExt cx="4472940" cy="2802056"/>
          </a:xfrm>
        </p:grpSpPr>
        <p:sp>
          <p:nvSpPr>
            <p:cNvPr id="3" name="Caixa de Texto 2">
              <a:extLst>
                <a:ext uri="{FF2B5EF4-FFF2-40B4-BE49-F238E27FC236}">
                  <a16:creationId xmlns:a16="http://schemas.microsoft.com/office/drawing/2014/main" id="{CD7B5D11-E431-4B78-8A7C-26EF79DA1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321" y="127133"/>
              <a:ext cx="1051993" cy="654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r>
                <a:rPr lang="pt-BR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TITULAR</a:t>
              </a:r>
              <a:endParaRPr lang="pt-B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Caixa de Texto 2">
              <a:extLst>
                <a:ext uri="{FF2B5EF4-FFF2-40B4-BE49-F238E27FC236}">
                  <a16:creationId xmlns:a16="http://schemas.microsoft.com/office/drawing/2014/main" id="{B9496480-232D-40C8-B063-B9465AE01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14500"/>
              <a:ext cx="1264920" cy="121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pt-BR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USUÁRIO (POPULAÇÃO)</a:t>
              </a:r>
              <a:endParaRPr lang="pt-BR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Caixa de Texto 2">
              <a:extLst>
                <a:ext uri="{FF2B5EF4-FFF2-40B4-BE49-F238E27FC236}">
                  <a16:creationId xmlns:a16="http://schemas.microsoft.com/office/drawing/2014/main" id="{C7A2692F-7D00-421C-BB82-ECFADB393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440" y="1714500"/>
              <a:ext cx="1333500" cy="934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pt-BR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PRESTADOR DE SERVIÇO</a:t>
              </a:r>
              <a:endParaRPr lang="pt-BR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647174F5-41B8-44BE-A509-BDCFE9EEBAB7}"/>
                </a:ext>
              </a:extLst>
            </p:cNvPr>
            <p:cNvCxnSpPr/>
            <p:nvPr/>
          </p:nvCxnSpPr>
          <p:spPr>
            <a:xfrm flipV="1">
              <a:off x="1253490" y="396240"/>
              <a:ext cx="800100" cy="1301115"/>
            </a:xfrm>
            <a:prstGeom prst="straightConnector1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  <a:prstDash val="sysDash"/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90A89315-3317-471D-88D5-07D89181D727}"/>
                </a:ext>
              </a:extLst>
            </p:cNvPr>
            <p:cNvCxnSpPr/>
            <p:nvPr/>
          </p:nvCxnSpPr>
          <p:spPr>
            <a:xfrm>
              <a:off x="1325880" y="1832610"/>
              <a:ext cx="1676400" cy="15240"/>
            </a:xfrm>
            <a:prstGeom prst="straightConnector1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  <a:prstDash val="sysDash"/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EA6F9963-22BA-4719-921B-194EB9073F3C}"/>
                </a:ext>
              </a:extLst>
            </p:cNvPr>
            <p:cNvCxnSpPr/>
            <p:nvPr/>
          </p:nvCxnSpPr>
          <p:spPr>
            <a:xfrm>
              <a:off x="2251643" y="401701"/>
              <a:ext cx="788737" cy="1318514"/>
            </a:xfrm>
            <a:prstGeom prst="straightConnector1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  <a:prstDash val="sysDash"/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 de Texto 2">
              <a:extLst>
                <a:ext uri="{FF2B5EF4-FFF2-40B4-BE49-F238E27FC236}">
                  <a16:creationId xmlns:a16="http://schemas.microsoft.com/office/drawing/2014/main" id="{378D2BBF-E5F8-404B-AA63-1C3231CEB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49" y="1155854"/>
              <a:ext cx="1348740" cy="934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pt-BR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AGÊNCIA REGULADORA</a:t>
              </a:r>
              <a:endParaRPr lang="pt-B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BE85EE-E562-4A7E-AA13-DD692E5F862C}"/>
              </a:ext>
            </a:extLst>
          </p:cNvPr>
          <p:cNvSpPr txBox="1"/>
          <p:nvPr/>
        </p:nvSpPr>
        <p:spPr>
          <a:xfrm>
            <a:off x="12618107" y="9618449"/>
            <a:ext cx="191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GONZALEZ, 2023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CD633E0-4BAA-45C9-A451-85DAEC335971}"/>
              </a:ext>
            </a:extLst>
          </p:cNvPr>
          <p:cNvSpPr/>
          <p:nvPr/>
        </p:nvSpPr>
        <p:spPr>
          <a:xfrm flipH="1">
            <a:off x="-1185426" y="4858354"/>
            <a:ext cx="9453381" cy="9453381"/>
          </a:xfrm>
          <a:custGeom>
            <a:avLst/>
            <a:gdLst/>
            <a:ahLst/>
            <a:cxnLst/>
            <a:rect l="l" t="t" r="r" b="b"/>
            <a:pathLst>
              <a:path w="9453381" h="9453381">
                <a:moveTo>
                  <a:pt x="9453380" y="0"/>
                </a:moveTo>
                <a:lnTo>
                  <a:pt x="0" y="0"/>
                </a:lnTo>
                <a:lnTo>
                  <a:pt x="0" y="9453380"/>
                </a:lnTo>
                <a:lnTo>
                  <a:pt x="9453380" y="9453380"/>
                </a:lnTo>
                <a:lnTo>
                  <a:pt x="94533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8FEBC13-F13A-41C0-8F59-501F0E930490}"/>
              </a:ext>
            </a:extLst>
          </p:cNvPr>
          <p:cNvGrpSpPr/>
          <p:nvPr/>
        </p:nvGrpSpPr>
        <p:grpSpPr>
          <a:xfrm>
            <a:off x="9838540" y="1910061"/>
            <a:ext cx="8028942" cy="7322408"/>
            <a:chOff x="0" y="0"/>
            <a:chExt cx="5867400" cy="4987290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1DDB6C0A-4A06-4603-B853-DF4608D521EC}"/>
                </a:ext>
              </a:extLst>
            </p:cNvPr>
            <p:cNvGrpSpPr/>
            <p:nvPr/>
          </p:nvGrpSpPr>
          <p:grpSpPr>
            <a:xfrm>
              <a:off x="0" y="0"/>
              <a:ext cx="5867400" cy="4987290"/>
              <a:chOff x="0" y="0"/>
              <a:chExt cx="5867400" cy="4987290"/>
            </a:xfrm>
          </p:grpSpPr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524652DE-563E-454C-9D92-7B33A6D2E08F}"/>
                  </a:ext>
                </a:extLst>
              </p:cNvPr>
              <p:cNvGrpSpPr/>
              <p:nvPr/>
            </p:nvGrpSpPr>
            <p:grpSpPr>
              <a:xfrm>
                <a:off x="716280" y="198120"/>
                <a:ext cx="3589020" cy="4693920"/>
                <a:chOff x="0" y="0"/>
                <a:chExt cx="3589020" cy="4693920"/>
              </a:xfrm>
            </p:grpSpPr>
            <p:sp>
              <p:nvSpPr>
                <p:cNvPr id="30" name="Fluxograma: Mesclar 29">
                  <a:extLst>
                    <a:ext uri="{FF2B5EF4-FFF2-40B4-BE49-F238E27FC236}">
                      <a16:creationId xmlns:a16="http://schemas.microsoft.com/office/drawing/2014/main" id="{666463A0-419D-45CD-934E-B056EB1171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573780" cy="2987040"/>
                </a:xfrm>
                <a:prstGeom prst="flowChartMerg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softEdge rad="139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BR" sz="1400"/>
                </a:p>
              </p:txBody>
            </p:sp>
            <p:sp>
              <p:nvSpPr>
                <p:cNvPr id="31" name="Fluxograma: Mesclar 30">
                  <a:extLst>
                    <a:ext uri="{FF2B5EF4-FFF2-40B4-BE49-F238E27FC236}">
                      <a16:creationId xmlns:a16="http://schemas.microsoft.com/office/drawing/2014/main" id="{906C6786-D592-46D2-89AE-15E3FD3B1C24}"/>
                    </a:ext>
                  </a:extLst>
                </p:cNvPr>
                <p:cNvSpPr/>
                <p:nvPr/>
              </p:nvSpPr>
              <p:spPr>
                <a:xfrm rot="10800000">
                  <a:off x="15240" y="1706880"/>
                  <a:ext cx="3573780" cy="2987040"/>
                </a:xfrm>
                <a:prstGeom prst="flowChartMerge">
                  <a:avLst/>
                </a:prstGeom>
                <a:solidFill>
                  <a:schemeClr val="accent1">
                    <a:lumMod val="75000"/>
                    <a:alpha val="68000"/>
                  </a:schemeClr>
                </a:solidFill>
                <a:ln>
                  <a:noFill/>
                </a:ln>
                <a:effectLst>
                  <a:softEdge rad="139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BR" sz="1400"/>
                </a:p>
              </p:txBody>
            </p:sp>
          </p:grp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A28FD3FD-5142-4A00-8F9A-BAF08BBA66CA}"/>
                  </a:ext>
                </a:extLst>
              </p:cNvPr>
              <p:cNvSpPr/>
              <p:nvPr/>
            </p:nvSpPr>
            <p:spPr>
              <a:xfrm>
                <a:off x="1371600" y="2125980"/>
                <a:ext cx="2247900" cy="800100"/>
              </a:xfrm>
              <a:prstGeom prst="roundRect">
                <a:avLst/>
              </a:prstGeom>
              <a:solidFill>
                <a:schemeClr val="accent1">
                  <a:lumMod val="5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PRESTADORES DE SERVIÇO DE SANEAMENTO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11B7F031-2B35-4AD1-9A4D-FB68BA616C6D}"/>
                  </a:ext>
                </a:extLst>
              </p:cNvPr>
              <p:cNvSpPr/>
              <p:nvPr/>
            </p:nvSpPr>
            <p:spPr>
              <a:xfrm>
                <a:off x="1889760" y="3718560"/>
                <a:ext cx="1264920" cy="647700"/>
              </a:xfrm>
              <a:prstGeom prst="round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GESTÃO TÁTICA E OPERACIONAL 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5A8AE4CB-FFA2-4802-AB0F-5C0B1A8A0328}"/>
                  </a:ext>
                </a:extLst>
              </p:cNvPr>
              <p:cNvSpPr/>
              <p:nvPr/>
            </p:nvSpPr>
            <p:spPr>
              <a:xfrm>
                <a:off x="1874520" y="1089660"/>
                <a:ext cx="1264920" cy="457200"/>
              </a:xfrm>
              <a:prstGeom prst="round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TITULAR DO SERVIÇO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B644EB6D-D965-41C5-ACE3-6B7D6ACE422F}"/>
                  </a:ext>
                </a:extLst>
              </p:cNvPr>
              <p:cNvSpPr/>
              <p:nvPr/>
            </p:nvSpPr>
            <p:spPr>
              <a:xfrm>
                <a:off x="0" y="2819400"/>
                <a:ext cx="1303020" cy="1295400"/>
              </a:xfrm>
              <a:prstGeom prst="round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t-BR" sz="14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Instâncias externas de apoio à governança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auditoria externa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controle social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922F5B67-1CF7-427F-957F-DE43EA43C2DD}"/>
                  </a:ext>
                </a:extLst>
              </p:cNvPr>
              <p:cNvSpPr/>
              <p:nvPr/>
            </p:nvSpPr>
            <p:spPr>
              <a:xfrm>
                <a:off x="22860" y="937260"/>
                <a:ext cx="1303020" cy="1257300"/>
              </a:xfrm>
              <a:prstGeom prst="round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t-BR" sz="14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Instâncias internas de apoio à governança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auditoria interna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ouvidoria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comissões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comitês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Seta: para Baixo 20">
                <a:extLst>
                  <a:ext uri="{FF2B5EF4-FFF2-40B4-BE49-F238E27FC236}">
                    <a16:creationId xmlns:a16="http://schemas.microsoft.com/office/drawing/2014/main" id="{B0DF3180-B91C-4A90-9A05-C29CC3A947AF}"/>
                  </a:ext>
                </a:extLst>
              </p:cNvPr>
              <p:cNvSpPr/>
              <p:nvPr/>
            </p:nvSpPr>
            <p:spPr>
              <a:xfrm>
                <a:off x="2415540" y="647700"/>
                <a:ext cx="160020" cy="320040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  <p:sp>
            <p:nvSpPr>
              <p:cNvPr id="22" name="Seta: para Baixo 21">
                <a:extLst>
                  <a:ext uri="{FF2B5EF4-FFF2-40B4-BE49-F238E27FC236}">
                    <a16:creationId xmlns:a16="http://schemas.microsoft.com/office/drawing/2014/main" id="{69055C64-3A7E-4E42-AE04-4A293FA7572B}"/>
                  </a:ext>
                </a:extLst>
              </p:cNvPr>
              <p:cNvSpPr/>
              <p:nvPr/>
            </p:nvSpPr>
            <p:spPr>
              <a:xfrm>
                <a:off x="2415540" y="1615440"/>
                <a:ext cx="160020" cy="320040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  <p:sp>
            <p:nvSpPr>
              <p:cNvPr id="23" name="Seta: para Baixo 22">
                <a:extLst>
                  <a:ext uri="{FF2B5EF4-FFF2-40B4-BE49-F238E27FC236}">
                    <a16:creationId xmlns:a16="http://schemas.microsoft.com/office/drawing/2014/main" id="{0573C45F-5247-4BB5-A111-B3AC5464E7E7}"/>
                  </a:ext>
                </a:extLst>
              </p:cNvPr>
              <p:cNvSpPr/>
              <p:nvPr/>
            </p:nvSpPr>
            <p:spPr>
              <a:xfrm>
                <a:off x="2453640" y="3208020"/>
                <a:ext cx="160020" cy="320040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  <p:sp>
            <p:nvSpPr>
              <p:cNvPr id="24" name="Seta: da Esquerda para a Direita e para Cima 23">
                <a:extLst>
                  <a:ext uri="{FF2B5EF4-FFF2-40B4-BE49-F238E27FC236}">
                    <a16:creationId xmlns:a16="http://schemas.microsoft.com/office/drawing/2014/main" id="{8C462349-101E-42B4-8A11-90E6FDE01A12}"/>
                  </a:ext>
                </a:extLst>
              </p:cNvPr>
              <p:cNvSpPr/>
              <p:nvPr/>
            </p:nvSpPr>
            <p:spPr>
              <a:xfrm rot="5400000">
                <a:off x="644207" y="2198688"/>
                <a:ext cx="510540" cy="565785"/>
              </a:xfrm>
              <a:prstGeom prst="leftRightUpArrow">
                <a:avLst>
                  <a:gd name="adj1" fmla="val 13060"/>
                  <a:gd name="adj2" fmla="val 25000"/>
                  <a:gd name="adj3" fmla="val 25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49A05895-FE7C-4EFD-83E0-82E9F9228709}"/>
                  </a:ext>
                </a:extLst>
              </p:cNvPr>
              <p:cNvSpPr/>
              <p:nvPr/>
            </p:nvSpPr>
            <p:spPr>
              <a:xfrm>
                <a:off x="3947160" y="1882140"/>
                <a:ext cx="1303020" cy="1257300"/>
              </a:xfrm>
              <a:prstGeom prst="round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pt-BR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Instâncias EXTERNAS de governança</a:t>
                </a:r>
                <a:endPara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tribunal de contas</a:t>
                </a:r>
                <a:endPara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controladorias</a:t>
                </a:r>
                <a:endPara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pt-BR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 agências reguladoras</a:t>
                </a:r>
                <a:endPara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Seta: para a Esquerda 25">
                <a:extLst>
                  <a:ext uri="{FF2B5EF4-FFF2-40B4-BE49-F238E27FC236}">
                    <a16:creationId xmlns:a16="http://schemas.microsoft.com/office/drawing/2014/main" id="{FDA9CD0C-5C13-4EE8-B4C1-C9D724B7AF1E}"/>
                  </a:ext>
                </a:extLst>
              </p:cNvPr>
              <p:cNvSpPr/>
              <p:nvPr/>
            </p:nvSpPr>
            <p:spPr>
              <a:xfrm>
                <a:off x="3634740" y="2430780"/>
                <a:ext cx="274320" cy="160020"/>
              </a:xfrm>
              <a:prstGeom prst="lef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  <p:sp>
            <p:nvSpPr>
              <p:cNvPr id="27" name="Caixa de Texto 2">
                <a:extLst>
                  <a:ext uri="{FF2B5EF4-FFF2-40B4-BE49-F238E27FC236}">
                    <a16:creationId xmlns:a16="http://schemas.microsoft.com/office/drawing/2014/main" id="{69F958DB-CED8-43B3-88E6-FB5549C81A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7580" y="83820"/>
                <a:ext cx="2232660" cy="217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GOVERNANÇA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8" name="Caixa de Texto 2">
                <a:extLst>
                  <a:ext uri="{FF2B5EF4-FFF2-40B4-BE49-F238E27FC236}">
                    <a16:creationId xmlns:a16="http://schemas.microsoft.com/office/drawing/2014/main" id="{0F412503-6A76-4323-B516-3C3D6F6415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4740" y="4770120"/>
                <a:ext cx="2232660" cy="217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r>
                  <a:rPr lang="pt-BR" sz="1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GESTÃO</a:t>
                </a:r>
                <a:endParaRPr lang="pt-BR" sz="1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9" name="Retângulo: Cantos Superiores Arredondados 28">
                <a:extLst>
                  <a:ext uri="{FF2B5EF4-FFF2-40B4-BE49-F238E27FC236}">
                    <a16:creationId xmlns:a16="http://schemas.microsoft.com/office/drawing/2014/main" id="{A56E43DA-26D4-4925-AFDF-C787BA61331D}"/>
                  </a:ext>
                </a:extLst>
              </p:cNvPr>
              <p:cNvSpPr/>
              <p:nvPr/>
            </p:nvSpPr>
            <p:spPr>
              <a:xfrm>
                <a:off x="1927860" y="0"/>
                <a:ext cx="1135380" cy="502920"/>
              </a:xfrm>
              <a:prstGeom prst="round2Same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400"/>
              </a:p>
            </p:txBody>
          </p:sp>
        </p:grpSp>
        <p:sp>
          <p:nvSpPr>
            <p:cNvPr id="14" name="Caixa de Texto 2">
              <a:extLst>
                <a:ext uri="{FF2B5EF4-FFF2-40B4-BE49-F238E27FC236}">
                  <a16:creationId xmlns:a16="http://schemas.microsoft.com/office/drawing/2014/main" id="{8648C0B1-2BD3-4AE5-9171-B1D550AD6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4060" y="38100"/>
              <a:ext cx="990600" cy="525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r>
                <a:rPr lang="pt-BR" sz="1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SOCIEDADE</a:t>
              </a:r>
              <a:endParaRPr lang="pt-B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A738A2-9547-44C9-B249-0A283A0923A2}"/>
              </a:ext>
            </a:extLst>
          </p:cNvPr>
          <p:cNvSpPr txBox="1"/>
          <p:nvPr/>
        </p:nvSpPr>
        <p:spPr>
          <a:xfrm>
            <a:off x="3962898" y="4321290"/>
            <a:ext cx="191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GONZALEZ, 2023</a:t>
            </a:r>
          </a:p>
        </p:txBody>
      </p:sp>
      <p:sp>
        <p:nvSpPr>
          <p:cNvPr id="33" name="Seta: para Cima 32">
            <a:extLst>
              <a:ext uri="{FF2B5EF4-FFF2-40B4-BE49-F238E27FC236}">
                <a16:creationId xmlns:a16="http://schemas.microsoft.com/office/drawing/2014/main" id="{17C6EFBC-7234-4B14-8AD0-C5E7FF38C82A}"/>
              </a:ext>
            </a:extLst>
          </p:cNvPr>
          <p:cNvSpPr/>
          <p:nvPr/>
        </p:nvSpPr>
        <p:spPr>
          <a:xfrm>
            <a:off x="15808546" y="6644168"/>
            <a:ext cx="687324" cy="75828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F3EF67F-4120-494A-B0F9-48A445AD1D99}"/>
              </a:ext>
            </a:extLst>
          </p:cNvPr>
          <p:cNvSpPr txBox="1"/>
          <p:nvPr/>
        </p:nvSpPr>
        <p:spPr>
          <a:xfrm>
            <a:off x="474387" y="8320664"/>
            <a:ext cx="73164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AGÊNCIA REGULADORA DE SANEAMENTO</a:t>
            </a:r>
          </a:p>
          <a:p>
            <a:endParaRPr lang="pt-BR" sz="3200" b="1" dirty="0">
              <a:solidFill>
                <a:schemeClr val="bg1"/>
              </a:solidFill>
            </a:endParaRP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1F16E2B6-B14D-4CE2-8BD5-071A12D3DECE}"/>
              </a:ext>
            </a:extLst>
          </p:cNvPr>
          <p:cNvGrpSpPr/>
          <p:nvPr/>
        </p:nvGrpSpPr>
        <p:grpSpPr>
          <a:xfrm>
            <a:off x="11623567" y="34557"/>
            <a:ext cx="6664433" cy="1375144"/>
            <a:chOff x="0" y="0"/>
            <a:chExt cx="10333934" cy="2881056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C53447F8-BADC-42C9-BDBE-4EADE7210482}"/>
                </a:ext>
              </a:extLst>
            </p:cNvPr>
            <p:cNvSpPr/>
            <p:nvPr/>
          </p:nvSpPr>
          <p:spPr>
            <a:xfrm>
              <a:off x="3533134" y="82215"/>
              <a:ext cx="5719115" cy="1734827"/>
            </a:xfrm>
            <a:custGeom>
              <a:avLst/>
              <a:gdLst/>
              <a:ahLst/>
              <a:cxnLst/>
              <a:rect l="l" t="t" r="r" b="b"/>
              <a:pathLst>
                <a:path w="5719115" h="1734826">
                  <a:moveTo>
                    <a:pt x="0" y="0"/>
                  </a:moveTo>
                  <a:lnTo>
                    <a:pt x="5719115" y="0"/>
                  </a:lnTo>
                  <a:lnTo>
                    <a:pt x="5719115" y="1734826"/>
                  </a:lnTo>
                  <a:lnTo>
                    <a:pt x="0" y="173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835" b="-66071"/>
              </a:stretch>
            </a:blipFill>
          </p:spPr>
        </p:sp>
        <p:sp>
          <p:nvSpPr>
            <p:cNvPr id="37" name="TextBox 4">
              <a:extLst>
                <a:ext uri="{FF2B5EF4-FFF2-40B4-BE49-F238E27FC236}">
                  <a16:creationId xmlns:a16="http://schemas.microsoft.com/office/drawing/2014/main" id="{FB0E0F0F-420E-4E81-84B4-ACDE5E48B50F}"/>
                </a:ext>
              </a:extLst>
            </p:cNvPr>
            <p:cNvSpPr txBox="1"/>
            <p:nvPr/>
          </p:nvSpPr>
          <p:spPr>
            <a:xfrm>
              <a:off x="3649692" y="1979466"/>
              <a:ext cx="6684242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5"/>
                </a:lnSpc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Consórcio Regulador de Saneamento </a:t>
              </a:r>
            </a:p>
            <a:p>
              <a:pPr algn="l">
                <a:lnSpc>
                  <a:spcPts val="2365"/>
                </a:lnSpc>
                <a:spcBef>
                  <a:spcPct val="0"/>
                </a:spcBef>
              </a:pPr>
              <a:r>
                <a:rPr lang="en-US" sz="168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Básico</a:t>
              </a: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9F17C587-C784-4CC6-A81C-EDEA2378C1C4}"/>
                </a:ext>
              </a:extLst>
            </p:cNvPr>
            <p:cNvSpPr/>
            <p:nvPr/>
          </p:nvSpPr>
          <p:spPr>
            <a:xfrm>
              <a:off x="0" y="0"/>
              <a:ext cx="3131909" cy="2881056"/>
            </a:xfrm>
            <a:custGeom>
              <a:avLst/>
              <a:gdLst/>
              <a:ahLst/>
              <a:cxnLst/>
              <a:rect l="l" t="t" r="r" b="b"/>
              <a:pathLst>
                <a:path w="3131909" h="2881056">
                  <a:moveTo>
                    <a:pt x="0" y="0"/>
                  </a:moveTo>
                  <a:lnTo>
                    <a:pt x="3131909" y="0"/>
                  </a:lnTo>
                  <a:lnTo>
                    <a:pt x="3131909" y="2881056"/>
                  </a:lnTo>
                  <a:lnTo>
                    <a:pt x="0" y="2881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882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66326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1671</Words>
  <Application>Microsoft Office PowerPoint</Application>
  <PresentationFormat>Personalizar</PresentationFormat>
  <Paragraphs>359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Garet Ultra-Bold</vt:lpstr>
      <vt:lpstr>Poppins Bold</vt:lpstr>
      <vt:lpstr>Arial</vt:lpstr>
      <vt:lpstr>Garet</vt:lpstr>
      <vt:lpstr>Times New Roman</vt:lpstr>
      <vt:lpstr>Calibri</vt:lpstr>
      <vt:lpstr>Garet Bold</vt:lpstr>
      <vt:lpstr>Halimum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para Nutricionista moderno polaroid verde e branco</dc:title>
  <dc:creator>Aline</dc:creator>
  <cp:lastModifiedBy>Demétrius Gonzalez</cp:lastModifiedBy>
  <cp:revision>4</cp:revision>
  <dcterms:created xsi:type="dcterms:W3CDTF">2006-08-16T00:00:00Z</dcterms:created>
  <dcterms:modified xsi:type="dcterms:W3CDTF">2025-11-11T12:20:19Z</dcterms:modified>
  <dc:identifier>DAG4BAm5g3E</dc:identifier>
</cp:coreProperties>
</file>