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94" r:id="rId3"/>
    <p:sldId id="259" r:id="rId4"/>
    <p:sldId id="258" r:id="rId5"/>
    <p:sldId id="261" r:id="rId6"/>
    <p:sldId id="272" r:id="rId7"/>
    <p:sldId id="266" r:id="rId8"/>
    <p:sldId id="263" r:id="rId9"/>
    <p:sldId id="286" r:id="rId10"/>
    <p:sldId id="287" r:id="rId11"/>
    <p:sldId id="292" r:id="rId12"/>
    <p:sldId id="277" r:id="rId13"/>
    <p:sldId id="290" r:id="rId14"/>
    <p:sldId id="264" r:id="rId15"/>
    <p:sldId id="270" r:id="rId16"/>
    <p:sldId id="288" r:id="rId17"/>
    <p:sldId id="289" r:id="rId18"/>
    <p:sldId id="271" r:id="rId19"/>
    <p:sldId id="283" r:id="rId20"/>
    <p:sldId id="284" r:id="rId21"/>
    <p:sldId id="282" r:id="rId22"/>
    <p:sldId id="279" r:id="rId23"/>
    <p:sldId id="280" r:id="rId24"/>
    <p:sldId id="281" r:id="rId25"/>
    <p:sldId id="285" r:id="rId26"/>
    <p:sldId id="265" r:id="rId27"/>
    <p:sldId id="267" r:id="rId28"/>
    <p:sldId id="278" r:id="rId29"/>
    <p:sldId id="274" r:id="rId30"/>
    <p:sldId id="275" r:id="rId31"/>
    <p:sldId id="295" r:id="rId32"/>
    <p:sldId id="276" r:id="rId33"/>
  </p:sldIdLst>
  <p:sldSz cx="14630400" cy="8229600"/>
  <p:notesSz cx="8229600" cy="14630400"/>
  <p:embeddedFontLst>
    <p:embeddedFont>
      <p:font typeface="DM Sans" pitchFamily="2" charset="77"/>
      <p:regular r:id="rId35"/>
      <p:bold r:id="rId36"/>
      <p:italic r:id="rId37"/>
      <p:boldItalic r:id="rId38"/>
    </p:embeddedFont>
    <p:embeddedFont>
      <p:font typeface="Gelasio" pitchFamily="2" charset="77"/>
      <p:regular r:id="rId39"/>
      <p:bold r:id="rId40"/>
      <p:italic r:id="rId41"/>
      <p:boldItalic r:id="rId42"/>
    </p:embeddedFont>
    <p:embeddedFont>
      <p:font typeface="Gelasio Semi Bold" pitchFamily="2" charset="77"/>
      <p:regular r:id="rId43"/>
      <p:bold r:id="rId44"/>
      <p:italic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Lato Bold" panose="020F0502020204030203" pitchFamily="34" charset="0"/>
      <p:bold r:id="rId51"/>
      <p:italic r:id="rId52"/>
      <p:boldItalic r:id="rId53"/>
    </p:embeddedFont>
    <p:embeddedFont>
      <p:font typeface="Libre Baskerville" panose="02000000000000000000" pitchFamily="2" charset="0"/>
      <p:regular r:id="rId54"/>
      <p:bold r:id="rId55"/>
      <p:italic r:id="rId56"/>
    </p:embeddedFont>
    <p:embeddedFont>
      <p:font typeface="Lora" pitchFamily="2" charset="77"/>
      <p:regular r:id="rId57"/>
      <p:bold r:id="rId58"/>
      <p:italic r:id="rId59"/>
      <p:boldItalic r:id="rId60"/>
    </p:embeddedFont>
    <p:embeddedFont>
      <p:font typeface="Source Sans Pro" panose="020B0503030403020204" pitchFamily="34" charset="0"/>
      <p:regular r:id="rId61"/>
      <p:bold r:id="rId62"/>
      <p:italic r:id="rId63"/>
      <p:boldItalic r:id="rId6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82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415A-F3EE-7ABD-D4FA-E5964B2CB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A90B2-5A92-962E-7EF8-4B19A8ABF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DCC31-CBDC-380D-D0D0-80873C6D3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FF97-1655-2CD6-1E29-3B77B1B7A8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00523-C4E7-3C6B-DC7D-E48C57FED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EA830-C28D-46D1-EBD3-7A5CA3B02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42B60-8108-D773-3D55-56A3BFA12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3FCFD-E427-0FC8-FE38-6B8915F94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97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2685D-5375-8C1A-6EE4-43DD31951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33FDB-6FBD-90E3-47B1-30AD2BF81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65C880-4704-0CAA-9309-526A571D6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7CB70-1332-CB07-1513-A1E0E0E9D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3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5153B-BE0F-E641-8B16-79555E077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6D5934-4E2B-3517-42FC-23520E31E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E5611-67DC-A076-8803-844EDCA72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21544-CA60-7244-9F56-21A78B438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1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CD724-2F1B-1C54-39FE-BD3493A1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B34C6-C696-04C4-5982-A4DBD96E6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422F7-F1F1-88F4-69FD-1F6D2578E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32AD0-2CA2-71DC-EF3F-D27262650F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01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14D89-AEA9-3F0E-6CA7-8E763841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E9628-212D-66FF-2649-0B15CB81E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94DC2-039E-8DA3-B0B5-D0E74E247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EDB20-E6E9-2D5B-D2D7-FD611323B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55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D3892-E511-385F-2179-C7153C9D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BB697-993D-5139-52DB-F16911D72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2DD54-6AEE-C7DA-B276-FE861F4A7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0B4C8-1650-852C-EC9E-2C0DDEF36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742C1-02DB-BE0F-67B2-F48030915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00B6E-06A7-9D53-745A-F56B40325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2E44BA-272A-D35F-C02B-38521831F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82D12-D610-E018-0A42-CB6110924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58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2F054-41DA-3C53-8440-4EA4FEDC3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73FD1-DB71-9343-1AFB-181C4DF05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A69E7-7E09-1F48-8082-1ECE17E7A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D00AD-E412-2E2B-01C9-77CF8B0B7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95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B2AC9-1A7C-C26E-BF06-D2F03A29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EFE8B-CA95-237B-D664-D70B3D6E6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976B5-E2AB-516C-EF97-AE96BB355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D7573-1A0B-B0F9-7E88-DD8C0B895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13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F6B78-6865-41D0-A23A-7B760F4BC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90486-8CE7-9445-A5DF-5BF3CDD29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053047-65B3-2E15-2606-7E0EBC697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7E509-7195-288A-2CEA-35227D1C5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95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8CE1-3BA0-B709-5BA1-FDEEE2A3D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A1AA4-F9E5-1D3C-DC0B-3FF00CEE2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CD587-4B2C-BE2A-5ABA-FA494F4AC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02FB8-C24B-1570-408D-2E00A5FB71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3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5F4D7-E71A-D2FB-4267-03764A0B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39028-9130-B46B-383D-C128B4E02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FF067-62C2-7F69-D628-0F275B0B7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12FB2-BC92-6327-291B-78BED8195A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00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2F054-41DA-3C53-8440-4EA4FEDC3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73FD1-DB71-9343-1AFB-181C4DF05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A69E7-7E09-1F48-8082-1ECE17E7A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D00AD-E412-2E2B-01C9-77CF8B0B7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35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EC72D-045E-A3A0-6473-2F4FDACC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42D8E5-96EA-D30C-59C7-6AC18D09D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7D02C-4985-F693-C814-E5C16E180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F550B-8F4D-282E-15C2-1F647417F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4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8C0B-3E75-7D85-04EE-FEBAB54A0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5450B5-0936-B642-086F-4D0381824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BE05B-00E5-42E0-4992-A6134E196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FC4AB-1938-D06B-17B6-A68D457F78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7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FGP_BARRA-LOGO |">
            <a:extLst>
              <a:ext uri="{FF2B5EF4-FFF2-40B4-BE49-F238E27FC236}">
                <a16:creationId xmlns:a16="http://schemas.microsoft.com/office/drawing/2014/main" id="{030BA7A4-E88A-54E8-7F82-6186F5442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06FEE670-C297-5D92-66B1-931B7CC3DE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C2CD6E-2E5F-AA69-ED09-9EFC9F544D61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C7109A85-8792-B57A-A540-A927FE93D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1B79EB7-9E37-6B97-5D1B-9C7A50021160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B9755741-E814-28F4-B6DB-A8C8F61CB7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B480E6D-71C2-A5E5-C77F-1CC416302483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3CE249D0-BF52-9C7C-8166-B80064D1F4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8440B02-4D16-1A8D-BA98-32A2ADDFC180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277A8E25-F08F-A105-33AC-4006EC4777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8A754DC-3812-A249-7BF9-30B7ED3863FD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9A3A54DB-2C65-1C44-BD27-CABC6243D1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F9B178-233B-49DF-61A0-5C35FD745A69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E4EA7FB5-6FD9-49CC-AEC8-3BE4ECFD3F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65F6C5F-41DB-4593-E618-3EBB1610BC21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9B6996CE-41B5-E20D-1180-AEEAA681DB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8B370FA-F3CB-F456-39F4-9F5547FD00F7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94B41665-C3D9-C5A7-ACEA-D2FC1A99A8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F824EBD-9CA7-F6A9-3D9D-B5E5ED6588A0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5" name="Picture 2" descr="PFGP_BARRA-LOGO |">
            <a:extLst>
              <a:ext uri="{FF2B5EF4-FFF2-40B4-BE49-F238E27FC236}">
                <a16:creationId xmlns:a16="http://schemas.microsoft.com/office/drawing/2014/main" id="{6949EB47-06C3-F1CC-0BF1-399E1AF86E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DA0D525-CE1F-9A58-3825-E31F819548F5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FGP_BARRA-LOGO |">
            <a:extLst>
              <a:ext uri="{FF2B5EF4-FFF2-40B4-BE49-F238E27FC236}">
                <a16:creationId xmlns:a16="http://schemas.microsoft.com/office/drawing/2014/main" id="{5CFC9FB6-B8AA-3997-FE75-9D6C47FFB2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58" y="7049729"/>
            <a:ext cx="1327355" cy="13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CAE2A85-0FAA-BEB0-0150-9115DBD650DB}"/>
              </a:ext>
            </a:extLst>
          </p:cNvPr>
          <p:cNvSpPr txBox="1"/>
          <p:nvPr userDrawn="1"/>
        </p:nvSpPr>
        <p:spPr>
          <a:xfrm>
            <a:off x="8414951" y="7390240"/>
            <a:ext cx="462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III Workshop de Capacitação para Elaboração de Planos Municipais de Saneamento Básico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gov.br/cidades/pt-br/acesso-a-informacao/acoes-e-programas/saneamento/avancar-cidades-saneamento/avancar-cidades-saneamento-selecao-continua-instrucao-normativa-n222018/IN39_2012_Publico_Consolidada_Novembro_2023VersoFinal.pdf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antigo.mdr.gov.br/images/stories/ArquivosSNSA/Arquivos_PDF/ManualparapreenchimentodecartaconsultaPlanodeSaneamentoBasicoIN22.2018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repositorio.funasa.gov.br/bitstream/handle/123456789/473/TR_PMSB_FUNASA_2018.pdf?sequence=1&amp;isAllowed=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s://www.bdmg.mg.gov.br/wp-content/uploads/2024/11/Edital-Saneamento-com-Anexo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865kuB7RI04?feature=oembed" TargetMode="External"/><Relationship Id="rId6" Type="http://schemas.openxmlformats.org/officeDocument/2006/relationships/hyperlink" Target="https://youtu.be/865kuB7RI04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eX2Pqf0LBr8?feature=oembed" TargetMode="External"/><Relationship Id="rId6" Type="http://schemas.openxmlformats.org/officeDocument/2006/relationships/hyperlink" Target="https://youtu.be/eX2Pqf0LBr8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):&#160;%20www.b3.com.br/pt_br/produtos-e-servicos/solucoes-para-emissores/fundos-de-investimento/fundos-de-investimento-em-participacoes-fip" TargetMode="External"/><Relationship Id="rId13" Type="http://schemas.openxmlformats.org/officeDocument/2006/relationships/hyperlink" Target="http://www.kfw-entwicklungsbank.de/" TargetMode="External"/><Relationship Id="rId3" Type="http://schemas.openxmlformats.org/officeDocument/2006/relationships/hyperlink" Target="http://www.bdmg.mg.gov.br/" TargetMode="External"/><Relationship Id="rId7" Type="http://schemas.openxmlformats.org/officeDocument/2006/relationships/hyperlink" Target="https://www.caixa.gov.br/" TargetMode="External"/><Relationship Id="rId12" Type="http://schemas.openxmlformats.org/officeDocument/2006/relationships/hyperlink" Target="http://www.afd.fr/" TargetMode="External"/><Relationship Id="rId2" Type="http://schemas.openxmlformats.org/officeDocument/2006/relationships/hyperlink" Target="http://www.bndes.gov.br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gov.br/mdr/pt-br/assuntos/infraestrutura-urbana/avancar-cidades" TargetMode="External"/><Relationship Id="rId11" Type="http://schemas.openxmlformats.org/officeDocument/2006/relationships/hyperlink" Target="http://www.caf.com/" TargetMode="External"/><Relationship Id="rId5" Type="http://schemas.openxmlformats.org/officeDocument/2006/relationships/hyperlink" Target="http://www.funasa.gov.br/" TargetMode="External"/><Relationship Id="rId10" Type="http://schemas.openxmlformats.org/officeDocument/2006/relationships/hyperlink" Target="http://www.worldbank.org/" TargetMode="External"/><Relationship Id="rId4" Type="http://schemas.openxmlformats.org/officeDocument/2006/relationships/hyperlink" Target="https://www.meioambiente.mg.gov.br/" TargetMode="External"/><Relationship Id="rId9" Type="http://schemas.openxmlformats.org/officeDocument/2006/relationships/hyperlink" Target="http://www.iadb.org/" TargetMode="External"/><Relationship Id="rId14" Type="http://schemas.openxmlformats.org/officeDocument/2006/relationships/hyperlink" Target="http://www.jica.go.jp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bhsaofrancisco.org.br/acoes-e-projetos-do-cbhsf/planos-municipais-de-saneamento-basico-pmsbs" TargetMode="External"/><Relationship Id="rId7" Type="http://schemas.openxmlformats.org/officeDocument/2006/relationships/hyperlink" Target="https://www.cbhpiracicabamg.org.br/wp-content/uploads/2014/04/1246-IBA-03-SA-RT-0007-R1-Jaguara%C3%A7u1.pdf" TargetMode="External"/><Relationship Id="rId2" Type="http://schemas.openxmlformats.org/officeDocument/2006/relationships/hyperlink" Target="https://cbhsaofrancisco.org.br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bhpiracicabamg.org.br/" TargetMode="External"/><Relationship Id="rId5" Type="http://schemas.openxmlformats.org/officeDocument/2006/relationships/hyperlink" Target="https://www.cbhdoce.org.br/geral/comites-da-bacia-do-rio-doce-trabalham-em-prol-de-melhorias-no-saneamento" TargetMode="External"/><Relationship Id="rId4" Type="http://schemas.openxmlformats.org/officeDocument/2006/relationships/hyperlink" Target="https://www.cbhdoce.org.br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ana/pt-br" TargetMode="External"/><Relationship Id="rId2" Type="http://schemas.openxmlformats.org/officeDocument/2006/relationships/hyperlink" Target="https://www.igam.mg.gov.br/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claudio.cancado@fjp.mg.gov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.wikipedia.org/wiki/Minas_Gerais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t.wix.com/blog/o-que-e-crowdfunding?psafe_param=1&amp;utm_source=google&amp;utm_medium=cpc&amp;utm_campaign=12444131516%5E116269031657%5Esearch%20-%20dsa&amp;experiment_id=%5E%5E501715408453%5E&amp;gad_source=1&amp;gbraid=0AAAAADwEfwVSh597ZfP-t8CjyT7YlTiDz&amp;gclid=EAIaIQobChMI29z2rKOCjAMVIy1ECB1oawr0EAAYAiAAEgLkufD_Bw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2921" y="579477"/>
            <a:ext cx="7670959" cy="1972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5150"/>
              </a:lnSpc>
              <a:buNone/>
            </a:pPr>
            <a:r>
              <a:rPr lang="pt-BR" sz="410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Biome" panose="020B0604020202020204" pitchFamily="34" charset="0"/>
              </a:rPr>
              <a:t>Transformando</a:t>
            </a:r>
            <a:r>
              <a:rPr lang="pt-BR" sz="410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Planos em Ação: Recursos para o PMSB</a:t>
            </a:r>
            <a:endParaRPr lang="pt-BR" sz="4100" noProof="0" dirty="0"/>
          </a:p>
        </p:txBody>
      </p:sp>
      <p:sp>
        <p:nvSpPr>
          <p:cNvPr id="4" name="Text 1"/>
          <p:cNvSpPr/>
          <p:nvPr/>
        </p:nvSpPr>
        <p:spPr>
          <a:xfrm>
            <a:off x="6222920" y="2073427"/>
            <a:ext cx="7670959" cy="101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Bem-vindos à apresentação sobre as fontes de recursos disponíveis para a elaboração e implementação dos Planos Municipais de Saneamento Básico (PMSB) em Minas Gerais e no Brasil.</a:t>
            </a:r>
            <a:endParaRPr lang="pt-BR" sz="2000" noProof="0" dirty="0"/>
          </a:p>
        </p:txBody>
      </p:sp>
      <p:sp>
        <p:nvSpPr>
          <p:cNvPr id="5" name="Text 2"/>
          <p:cNvSpPr/>
          <p:nvPr/>
        </p:nvSpPr>
        <p:spPr>
          <a:xfrm>
            <a:off x="6222920" y="3717465"/>
            <a:ext cx="7670959" cy="1683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Abordo a situação legal e benefícios do PMSB, sua relação com os Objetivos de Desenvolvimento Sustentável, e principalmente, identificaremos as diversas fontes de financiamento disponíveis para municípios que enfrentam o desafio de garantir recursos para o planejamento e execução de seus planos de saneamento.</a:t>
            </a:r>
            <a:endParaRPr lang="pt-BR" sz="2000" noProof="0" dirty="0"/>
          </a:p>
        </p:txBody>
      </p:sp>
      <p:sp>
        <p:nvSpPr>
          <p:cNvPr id="6" name="Text 3"/>
          <p:cNvSpPr/>
          <p:nvPr/>
        </p:nvSpPr>
        <p:spPr>
          <a:xfrm>
            <a:off x="6030098" y="6141308"/>
            <a:ext cx="7863782" cy="629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pt-BR" sz="2800" b="1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Cláudio Cançado – CHS/DIREI – Fundação João Pinheiro</a:t>
            </a:r>
            <a:endParaRPr lang="pt-BR" sz="2800" b="1" noProof="0" dirty="0"/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E8364C35-0820-5ED7-BB2E-097CEFD9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EBCA9-072B-FA03-7876-7D106D4B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4B8702A-7635-98E1-075E-3EA88B5E5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2860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CE4BBBB-A981-C9E5-5346-6C45245755BD}"/>
              </a:ext>
            </a:extLst>
          </p:cNvPr>
          <p:cNvSpPr/>
          <p:nvPr/>
        </p:nvSpPr>
        <p:spPr>
          <a:xfrm>
            <a:off x="887887" y="2115342"/>
            <a:ext cx="11044284" cy="629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pt-BR" sz="39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 Avançar Cidades – Saneamento</a:t>
            </a:r>
            <a:endParaRPr lang="pt-BR" sz="3950" noProof="0" dirty="0"/>
          </a:p>
        </p:txBody>
      </p:sp>
      <p:pic>
        <p:nvPicPr>
          <p:cNvPr id="6" name="Imagem 5" descr="Tela de celular com texto preto sobre fundo branco&#10;&#10;O conteúdo gerado por IA pode estar incorreto.">
            <a:hlinkClick r:id="rId4"/>
            <a:extLst>
              <a:ext uri="{FF2B5EF4-FFF2-40B4-BE49-F238E27FC236}">
                <a16:creationId xmlns:a16="http://schemas.microsoft.com/office/drawing/2014/main" id="{34CAF5CF-5979-FAA1-9FC0-F5B9DC3CD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67" y="2744587"/>
            <a:ext cx="4126410" cy="5288692"/>
          </a:xfrm>
          <a:prstGeom prst="rect">
            <a:avLst/>
          </a:prstGeom>
        </p:spPr>
      </p:pic>
      <p:pic>
        <p:nvPicPr>
          <p:cNvPr id="10" name="Imagem 9" descr="Texto, Carta&#10;&#10;O conteúdo gerado por IA pode estar incorreto.">
            <a:hlinkClick r:id="rId6"/>
            <a:extLst>
              <a:ext uri="{FF2B5EF4-FFF2-40B4-BE49-F238E27FC236}">
                <a16:creationId xmlns:a16="http://schemas.microsoft.com/office/drawing/2014/main" id="{3793C3BF-B6A5-0DE4-2E65-5FC07B155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657" y="2744587"/>
            <a:ext cx="8915477" cy="45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9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D8AFF-0D70-D248-905A-D6860FC1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F11F5D7-CBB9-1C27-628D-74D49BBF6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1433384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081BAD1-ED12-5942-39B8-773D231049D8}"/>
              </a:ext>
            </a:extLst>
          </p:cNvPr>
          <p:cNvSpPr/>
          <p:nvPr/>
        </p:nvSpPr>
        <p:spPr>
          <a:xfrm>
            <a:off x="307120" y="1433385"/>
            <a:ext cx="11044284" cy="629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pt-BR" sz="39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 Avançar Cidades – Saneamento</a:t>
            </a:r>
            <a:endParaRPr lang="pt-BR" sz="3950" noProof="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C850B8B-823A-562A-DE0A-996E9F06A34E}"/>
              </a:ext>
            </a:extLst>
          </p:cNvPr>
          <p:cNvSpPr txBox="1"/>
          <p:nvPr/>
        </p:nvSpPr>
        <p:spPr>
          <a:xfrm>
            <a:off x="215344" y="2223267"/>
            <a:ext cx="14199711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600" dirty="0">
                <a:solidFill>
                  <a:srgbClr val="000000"/>
                </a:solidFill>
                <a:latin typeface="DM Sans" pitchFamily="2" charset="77"/>
              </a:rPr>
              <a:t>O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 preenchimento do </a:t>
            </a:r>
            <a:r>
              <a:rPr lang="pt-BR" sz="26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SINISA (Sistema Nacional de Informações sobre Saneamento)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 </a:t>
            </a:r>
            <a:r>
              <a:rPr lang="pt-BR" sz="2600" b="1" i="0" u="sng" strike="noStrike" dirty="0">
                <a:solidFill>
                  <a:srgbClr val="FF0000"/>
                </a:solidFill>
                <a:effectLst/>
                <a:latin typeface="DM Sans" pitchFamily="2" charset="77"/>
              </a:rPr>
              <a:t>é obrigatório para municípios e prestadores de serviço que desejam obter financiamento federal para projetos de saneamento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.</a:t>
            </a:r>
          </a:p>
          <a:p>
            <a:pPr algn="just">
              <a:buNone/>
            </a:pPr>
            <a:endParaRPr lang="pt-BR" sz="26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algn="just">
              <a:buNone/>
            </a:pP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O governo federal, por meio do </a:t>
            </a:r>
            <a:r>
              <a:rPr lang="pt-BR" sz="26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Ministério das Cidades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 e da </a:t>
            </a:r>
            <a:r>
              <a:rPr lang="pt-BR" sz="26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Secretaria Nacional de Saneamento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, </a:t>
            </a:r>
            <a:r>
              <a:rPr lang="pt-BR" sz="2600" b="1" i="0" u="none" strike="noStrike" dirty="0">
                <a:solidFill>
                  <a:srgbClr val="FF0000"/>
                </a:solidFill>
                <a:effectLst/>
                <a:latin typeface="DM Sans" pitchFamily="2" charset="77"/>
              </a:rPr>
              <a:t>exige que os dados estejam atualizados no SINISA 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para que os entes públicos e privados possam acessar recursos de programas como o </a:t>
            </a:r>
            <a:r>
              <a:rPr lang="pt-BR" sz="26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Avançar Cidades – Saneamento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 e o </a:t>
            </a:r>
            <a:r>
              <a:rPr lang="pt-BR" sz="26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Fundo de Garantia por Tempo de Serviço (FGTS) para saneamento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.</a:t>
            </a:r>
          </a:p>
          <a:p>
            <a:pPr algn="just">
              <a:buNone/>
            </a:pPr>
            <a:endParaRPr lang="pt-BR" sz="26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algn="just"/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O objetivo dessa exigência é </a:t>
            </a:r>
            <a:r>
              <a:rPr lang="pt-BR" sz="2600" b="1" i="0" u="none" strike="noStrike" dirty="0">
                <a:solidFill>
                  <a:srgbClr val="FF0000"/>
                </a:solidFill>
                <a:effectLst/>
                <a:latin typeface="DM Sans" pitchFamily="2" charset="77"/>
              </a:rPr>
              <a:t>garantir maior transparência e planejamento na alocação de recursos, além de fortalecer a gestão do setor de saneamento no Brasil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35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624B2-1FDA-AC52-DB0E-8AA69C30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16CD110-496A-2B34-844B-F159A917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2860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EB32865-2DF1-FDFD-BF98-2A94519F5AAC}"/>
              </a:ext>
            </a:extLst>
          </p:cNvPr>
          <p:cNvSpPr/>
          <p:nvPr/>
        </p:nvSpPr>
        <p:spPr>
          <a:xfrm>
            <a:off x="887887" y="2115342"/>
            <a:ext cx="11044284" cy="629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pt-BR" sz="39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 Avançar Cidades – Saneamento</a:t>
            </a:r>
            <a:endParaRPr lang="pt-BR" sz="3950" noProof="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50EB45A4-80FC-8E27-849E-5916BF300F9F}"/>
              </a:ext>
            </a:extLst>
          </p:cNvPr>
          <p:cNvSpPr/>
          <p:nvPr/>
        </p:nvSpPr>
        <p:spPr>
          <a:xfrm>
            <a:off x="172387" y="2799060"/>
            <a:ext cx="14113240" cy="4740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pt-BR" sz="23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Para que um município possa acessar esses financiamentos, é necessário atender às seguintes exigências:</a:t>
            </a:r>
          </a:p>
          <a:p>
            <a:pPr marL="0" indent="0" algn="just">
              <a:lnSpc>
                <a:spcPts val="2500"/>
              </a:lnSpc>
              <a:buNone/>
            </a:pPr>
            <a:endParaRPr lang="pt-BR" sz="23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 algn="just">
              <a:lnSpc>
                <a:spcPts val="25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Capacidade de Endividamento: O município deve possuir capacidade de contrair empréstimos, conforme avaliação da Secretaria do Tesouro Nacional (STN).</a:t>
            </a:r>
          </a:p>
          <a:p>
            <a:pPr marL="342900" indent="-342900" algn="just">
              <a:lnSpc>
                <a:spcPts val="25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Propostas de Investimento: As prefeituras devem elaborar e submeter propostas detalhadas dos projetos de saneamento que pretendem executar.</a:t>
            </a:r>
          </a:p>
          <a:p>
            <a:pPr marL="342900" indent="-342900" algn="just">
              <a:lnSpc>
                <a:spcPts val="25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Seleção Pública: As propostas são submetidas a um processo de seleção pública conduzido pelo Ministério das Cidades. As que forem aprovadas estarão aptas a contratar operações de crédito junto aos agentes financeiros participantes do programa, como a Caixa Econômica Federal e o Banco Nacional de Desenvolvimento Econômico e Social (BNDES). </a:t>
            </a:r>
          </a:p>
          <a:p>
            <a:pPr marL="342900" indent="-342900" algn="just">
              <a:lnSpc>
                <a:spcPts val="25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Documentação Necessária: É imprescindível que o município apresente toda a documentação exigida pelo agente financeiro escolhido, incluindo estudos de viabilidade e projetos básicos ou executivos das intervenções propostas.</a:t>
            </a:r>
          </a:p>
        </p:txBody>
      </p:sp>
    </p:spTree>
    <p:extLst>
      <p:ext uri="{BB962C8B-B14F-4D97-AF65-F5344CB8AC3E}">
        <p14:creationId xmlns:p14="http://schemas.microsoft.com/office/powerpoint/2010/main" val="1376417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C6D50-EAB8-8462-D022-9E6D1F109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6305AEF-AF1B-DB6C-9C62-DA6B7445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2860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C4AF99F-28A5-1917-102F-26B0ECAD50AB}"/>
              </a:ext>
            </a:extLst>
          </p:cNvPr>
          <p:cNvSpPr/>
          <p:nvPr/>
        </p:nvSpPr>
        <p:spPr>
          <a:xfrm>
            <a:off x="887887" y="2115342"/>
            <a:ext cx="11044284" cy="629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pt-BR" sz="39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  <a:hlinkClick r:id="rId4"/>
              </a:rPr>
              <a:t>FUNASA – Saneamento</a:t>
            </a:r>
            <a:endParaRPr lang="pt-BR" sz="3950" noProof="0" dirty="0"/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2D2B7B59-7AE9-829C-E3E8-6551C2BDF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1" y="2699531"/>
            <a:ext cx="7772400" cy="2382386"/>
          </a:xfrm>
          <a:prstGeom prst="rect">
            <a:avLst/>
          </a:prstGeom>
        </p:spPr>
      </p:pic>
      <p:pic>
        <p:nvPicPr>
          <p:cNvPr id="10" name="Imagem 9" descr="Texto&#10;&#10;O conteúdo gerado por IA pode estar incorreto.">
            <a:extLst>
              <a:ext uri="{FF2B5EF4-FFF2-40B4-BE49-F238E27FC236}">
                <a16:creationId xmlns:a16="http://schemas.microsoft.com/office/drawing/2014/main" id="{1078E79F-6023-6AFD-D9CF-08F6612B0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61" y="5081917"/>
            <a:ext cx="7772400" cy="1569426"/>
          </a:xfrm>
          <a:prstGeom prst="rect">
            <a:avLst/>
          </a:prstGeom>
        </p:spPr>
      </p:pic>
      <p:pic>
        <p:nvPicPr>
          <p:cNvPr id="14" name="Imagem 13" descr="Texto&#10;&#10;O conteúdo gerado por IA pode estar incorreto.">
            <a:extLst>
              <a:ext uri="{FF2B5EF4-FFF2-40B4-BE49-F238E27FC236}">
                <a16:creationId xmlns:a16="http://schemas.microsoft.com/office/drawing/2014/main" id="{D5627A9A-C19C-AA6E-FD99-234BB9E3D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2902292"/>
            <a:ext cx="5929184" cy="40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0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829" y="718661"/>
            <a:ext cx="1317474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pt-BR" sz="40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Comitês de Bacias Hidrográficas em Minas Gerais</a:t>
            </a:r>
            <a:endParaRPr lang="pt-BR" sz="4050" noProof="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9" y="1837776"/>
            <a:ext cx="3835479" cy="23704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27829" y="4468105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CBH-Doce</a:t>
            </a:r>
            <a:endParaRPr lang="pt-BR" sz="2000" noProof="0" dirty="0"/>
          </a:p>
        </p:txBody>
      </p:sp>
      <p:sp>
        <p:nvSpPr>
          <p:cNvPr id="5" name="Text 2"/>
          <p:cNvSpPr/>
          <p:nvPr/>
        </p:nvSpPr>
        <p:spPr>
          <a:xfrm>
            <a:off x="713081" y="4917565"/>
            <a:ext cx="4183618" cy="2370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Oferece apoio a obras de saneamento e conservação dos recursos hídricos na bacia do Rio Doce, uma das mais importantes de Minas Gerais, abrangendo diversos municípios com necessidades de infraestrutura sanitária.</a:t>
            </a:r>
            <a:endParaRPr lang="pt-BR" sz="2000" noProof="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272" y="1837776"/>
            <a:ext cx="3835598" cy="237053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272" y="446822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CBH-Piracicaba</a:t>
            </a:r>
            <a:endParaRPr lang="pt-BR" sz="2000" noProof="0" dirty="0"/>
          </a:p>
        </p:txBody>
      </p:sp>
      <p:sp>
        <p:nvSpPr>
          <p:cNvPr id="8" name="Text 4"/>
          <p:cNvSpPr/>
          <p:nvPr/>
        </p:nvSpPr>
        <p:spPr>
          <a:xfrm>
            <a:off x="5208524" y="4917685"/>
            <a:ext cx="4183737" cy="1996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Desenvolve ações sustentáveis para abastecimento de água e esgotamento sanitário na região, priorizando projetos que garantam a qualidade dos recursos hídricos e o acesso da população aos serviços básicos.</a:t>
            </a:r>
            <a:endParaRPr lang="pt-BR" sz="2000" noProof="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834" y="1837776"/>
            <a:ext cx="3835479" cy="23704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8834" y="4468105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00" noProof="0" dirty="0" err="1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CBHs</a:t>
            </a: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Regionais</a:t>
            </a:r>
            <a:endParaRPr lang="pt-BR" sz="2000" noProof="0" dirty="0"/>
          </a:p>
        </p:txBody>
      </p:sp>
      <p:sp>
        <p:nvSpPr>
          <p:cNvPr id="11" name="Text 6"/>
          <p:cNvSpPr/>
          <p:nvPr/>
        </p:nvSpPr>
        <p:spPr>
          <a:xfrm>
            <a:off x="9704086" y="4917566"/>
            <a:ext cx="4183618" cy="1996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Os comitês regionais e estaduais disponibilizam recursos financeiros e técnicos para municípios em suas áreas de abrangência, apoiando a elaboração e implementação de projetos de saneamento básico.</a:t>
            </a:r>
            <a:endParaRPr lang="pt-BR" sz="2000" noProof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4503"/>
            <a:ext cx="102155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pt-BR" sz="4450" b="1" noProof="0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Oportunidades de Financiamento Atuais</a:t>
            </a:r>
            <a:endParaRPr lang="pt-BR" sz="4450" noProof="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32120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27" y="4462355"/>
            <a:ext cx="34502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BNDES Finem – Saneamento</a:t>
            </a:r>
            <a:endParaRPr lang="pt-BR" sz="2200" noProof="0" dirty="0"/>
          </a:p>
        </p:txBody>
      </p:sp>
      <p:sp>
        <p:nvSpPr>
          <p:cNvPr id="5" name="Text 2"/>
          <p:cNvSpPr/>
          <p:nvPr/>
        </p:nvSpPr>
        <p:spPr>
          <a:xfrm>
            <a:off x="793790" y="4952773"/>
            <a:ext cx="4120753" cy="2546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Linha de financiamento destinada a projetos que visem à universalização do acesso aos serviços de saneamento básico. O valor mínimo é de </a:t>
            </a:r>
            <a:r>
              <a:rPr lang="pt-BR" sz="2000" noProof="0" dirty="0" err="1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</a:t>
            </a: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$ 20 milhões, com prazo máximo de até 34 anos, incluindo carência e amortização.</a:t>
            </a:r>
            <a:endParaRPr lang="pt-BR" sz="2000" noProof="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1632120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4462474"/>
            <a:ext cx="29471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Finep – Seleção Pública</a:t>
            </a:r>
            <a:endParaRPr lang="pt-BR" sz="2200" noProof="0" dirty="0"/>
          </a:p>
        </p:txBody>
      </p:sp>
      <p:sp>
        <p:nvSpPr>
          <p:cNvPr id="8" name="Text 4"/>
          <p:cNvSpPr/>
          <p:nvPr/>
        </p:nvSpPr>
        <p:spPr>
          <a:xfrm>
            <a:off x="5254704" y="4952892"/>
            <a:ext cx="412087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Financiadora de Estudos e Projetos lançou seleção para conceder recursos de subvenção econômica para projetos inovadores nas áreas de resíduos, saneamento e moradia, com prazo até março de 2025.</a:t>
            </a:r>
            <a:endParaRPr lang="pt-BR" sz="2000" noProof="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1632120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462355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CAF – Banco de Desenvolvimento</a:t>
            </a:r>
            <a:endParaRPr lang="pt-BR" sz="2200" noProof="0" dirty="0"/>
          </a:p>
        </p:txBody>
      </p:sp>
      <p:sp>
        <p:nvSpPr>
          <p:cNvPr id="11" name="Text 6"/>
          <p:cNvSpPr/>
          <p:nvPr/>
        </p:nvSpPr>
        <p:spPr>
          <a:xfrm>
            <a:off x="9715738" y="5307103"/>
            <a:ext cx="41207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Aprovou um fundo de US$ 2,478 bilhões para financiar projetos de desenvolvimento sustentável na América Latina, incluindo serviços de água e saneamento no Brasil.</a:t>
            </a:r>
            <a:endParaRPr lang="pt-BR" sz="2000" noProof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72881-B319-BAAD-6C1A-DEEAEDCB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CDEEA699-786E-BD7E-D83F-5B5E4AB0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36" y="272877"/>
            <a:ext cx="4120753" cy="2546747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BF3CD2E1-3993-DC12-43B4-BA2CE855DE71}"/>
              </a:ext>
            </a:extLst>
          </p:cNvPr>
          <p:cNvSpPr/>
          <p:nvPr/>
        </p:nvSpPr>
        <p:spPr>
          <a:xfrm>
            <a:off x="407773" y="3103112"/>
            <a:ext cx="34502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BNDES Finem – Saneamento</a:t>
            </a:r>
            <a:endParaRPr lang="pt-BR" sz="2200" noProof="0" dirty="0"/>
          </a:p>
        </p:txBody>
      </p:sp>
      <p:pic>
        <p:nvPicPr>
          <p:cNvPr id="13" name="Imagem 1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F9FA2743-DB5B-3D7D-15B6-C9EF50840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588" y="135925"/>
            <a:ext cx="7933037" cy="7068064"/>
          </a:xfrm>
          <a:prstGeom prst="rect">
            <a:avLst/>
          </a:prstGeom>
        </p:spPr>
      </p:pic>
      <p:pic>
        <p:nvPicPr>
          <p:cNvPr id="15" name="Imagem 1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BEFC37DC-D085-8024-6A7F-E6854722B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35" y="3625336"/>
            <a:ext cx="6047549" cy="21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26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D5807-98CB-E08E-69A1-614EFD084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D4E178D-F683-D9AF-436F-A9F6FFA3C908}"/>
              </a:ext>
            </a:extLst>
          </p:cNvPr>
          <p:cNvGrpSpPr/>
          <p:nvPr/>
        </p:nvGrpSpPr>
        <p:grpSpPr>
          <a:xfrm>
            <a:off x="126525" y="99763"/>
            <a:ext cx="4120872" cy="3007519"/>
            <a:chOff x="793790" y="1632001"/>
            <a:chExt cx="4120872" cy="3007519"/>
          </a:xfrm>
        </p:grpSpPr>
        <p:pic>
          <p:nvPicPr>
            <p:cNvPr id="6" name="Image 1" descr="preencoded.png">
              <a:extLst>
                <a:ext uri="{FF2B5EF4-FFF2-40B4-BE49-F238E27FC236}">
                  <a16:creationId xmlns:a16="http://schemas.microsoft.com/office/drawing/2014/main" id="{F80E0DB9-6D4D-A2AD-E87F-D59BB36DB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90" y="1632001"/>
              <a:ext cx="4120872" cy="2546866"/>
            </a:xfrm>
            <a:prstGeom prst="rect">
              <a:avLst/>
            </a:prstGeom>
          </p:spPr>
        </p:pic>
        <p:sp>
          <p:nvSpPr>
            <p:cNvPr id="7" name="Text 3">
              <a:extLst>
                <a:ext uri="{FF2B5EF4-FFF2-40B4-BE49-F238E27FC236}">
                  <a16:creationId xmlns:a16="http://schemas.microsoft.com/office/drawing/2014/main" id="{5B7B64B9-9E0C-0EA5-60DE-43CED095BEDE}"/>
                </a:ext>
              </a:extLst>
            </p:cNvPr>
            <p:cNvSpPr/>
            <p:nvPr/>
          </p:nvSpPr>
          <p:spPr>
            <a:xfrm>
              <a:off x="991623" y="4285190"/>
              <a:ext cx="2947154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pt-BR" sz="2200" b="1" noProof="0" dirty="0">
                  <a:solidFill>
                    <a:srgbClr val="4A4A45"/>
                  </a:solidFill>
                  <a:latin typeface="Lato Bold" pitchFamily="34" charset="0"/>
                  <a:ea typeface="Lato Bold" pitchFamily="34" charset="-122"/>
                  <a:cs typeface="Lato Bold" pitchFamily="34" charset="-120"/>
                </a:rPr>
                <a:t>Finep – Seleção Pública</a:t>
              </a:r>
              <a:endParaRPr lang="pt-BR" sz="2200" noProof="0" dirty="0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3E044E17-9CF0-6323-0D0E-86C3E4FB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7" y="3332697"/>
            <a:ext cx="6359070" cy="373536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27B4CB6-5675-235B-317A-8FAE7B7BD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372" y="0"/>
            <a:ext cx="8279027" cy="70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3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2" y="-13124"/>
            <a:ext cx="9405818" cy="26083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0329" y="2803776"/>
            <a:ext cx="8131016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pt-BR" sz="4100" b="1" noProof="0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Editais do BDMG para Saneamento</a:t>
            </a:r>
            <a:endParaRPr lang="pt-BR" sz="4100" noProof="0" dirty="0"/>
          </a:p>
        </p:txBody>
      </p:sp>
      <p:sp>
        <p:nvSpPr>
          <p:cNvPr id="4" name="Text 1"/>
          <p:cNvSpPr/>
          <p:nvPr/>
        </p:nvSpPr>
        <p:spPr>
          <a:xfrm>
            <a:off x="730329" y="3872958"/>
            <a:ext cx="4181237" cy="688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pt-BR" sz="54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R$400M</a:t>
            </a:r>
            <a:endParaRPr lang="pt-BR" sz="5400" noProof="0" dirty="0"/>
          </a:p>
        </p:txBody>
      </p:sp>
      <p:sp>
        <p:nvSpPr>
          <p:cNvPr id="5" name="Text 2"/>
          <p:cNvSpPr/>
          <p:nvPr/>
        </p:nvSpPr>
        <p:spPr>
          <a:xfrm>
            <a:off x="1487329" y="4822243"/>
            <a:ext cx="266723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205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Edital Municípios 2025</a:t>
            </a:r>
            <a:endParaRPr lang="pt-BR" sz="2050" noProof="0" dirty="0"/>
          </a:p>
        </p:txBody>
      </p:sp>
      <p:sp>
        <p:nvSpPr>
          <p:cNvPr id="6" name="Text 3"/>
          <p:cNvSpPr/>
          <p:nvPr/>
        </p:nvSpPr>
        <p:spPr>
          <a:xfrm>
            <a:off x="730329" y="5273371"/>
            <a:ext cx="4181237" cy="1669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Disponibiliza financiamentos para prefeituras mineiras, apoiando investimentos em diversas áreas, incluindo saneamento básico, com limites que variam de </a:t>
            </a:r>
            <a:r>
              <a:rPr lang="pt-BR" sz="2000" noProof="0" dirty="0" err="1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</a:t>
            </a: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$ 3,5 milhões a </a:t>
            </a:r>
            <a:r>
              <a:rPr lang="pt-BR" sz="2000" noProof="0" dirty="0" err="1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</a:t>
            </a: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$ 20 milhões por município.</a:t>
            </a:r>
            <a:endParaRPr lang="pt-BR" sz="2000" noProof="0" dirty="0"/>
          </a:p>
        </p:txBody>
      </p:sp>
      <p:sp>
        <p:nvSpPr>
          <p:cNvPr id="7" name="Text 4"/>
          <p:cNvSpPr/>
          <p:nvPr/>
        </p:nvSpPr>
        <p:spPr>
          <a:xfrm>
            <a:off x="5224462" y="3872958"/>
            <a:ext cx="4181356" cy="688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pt-BR" sz="54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R$1,47B</a:t>
            </a:r>
            <a:endParaRPr lang="pt-BR" sz="5400" noProof="0" dirty="0"/>
          </a:p>
        </p:txBody>
      </p:sp>
      <p:sp>
        <p:nvSpPr>
          <p:cNvPr id="8" name="Text 5"/>
          <p:cNvSpPr/>
          <p:nvPr/>
        </p:nvSpPr>
        <p:spPr>
          <a:xfrm>
            <a:off x="6010989" y="4822243"/>
            <a:ext cx="2608302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205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Programa Paraopeba</a:t>
            </a:r>
            <a:endParaRPr lang="pt-BR" sz="2050" noProof="0" dirty="0"/>
          </a:p>
        </p:txBody>
      </p:sp>
      <p:sp>
        <p:nvSpPr>
          <p:cNvPr id="9" name="Text 6"/>
          <p:cNvSpPr/>
          <p:nvPr/>
        </p:nvSpPr>
        <p:spPr>
          <a:xfrm>
            <a:off x="5224462" y="5273371"/>
            <a:ext cx="4181356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Direcionado aos 26 municípios afetados pelo rompimento das barragens em Brumadinho, visa à universalização do saneamento básico na Bacia do Paraopeba.</a:t>
            </a:r>
            <a:endParaRPr lang="pt-BR" sz="2000" noProof="0" dirty="0"/>
          </a:p>
        </p:txBody>
      </p:sp>
      <p:sp>
        <p:nvSpPr>
          <p:cNvPr id="10" name="Text 7"/>
          <p:cNvSpPr/>
          <p:nvPr/>
        </p:nvSpPr>
        <p:spPr>
          <a:xfrm>
            <a:off x="9718715" y="3872958"/>
            <a:ext cx="4181237" cy="688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pt-BR" sz="54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R$10,8M</a:t>
            </a:r>
            <a:endParaRPr lang="pt-BR" sz="5400" noProof="0" dirty="0"/>
          </a:p>
        </p:txBody>
      </p:sp>
      <p:sp>
        <p:nvSpPr>
          <p:cNvPr id="11" name="Text 8"/>
          <p:cNvSpPr/>
          <p:nvPr/>
        </p:nvSpPr>
        <p:spPr>
          <a:xfrm>
            <a:off x="10505123" y="4822243"/>
            <a:ext cx="2608302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205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Apoio a Projetos</a:t>
            </a:r>
            <a:endParaRPr lang="pt-BR" sz="2050" noProof="0" dirty="0"/>
          </a:p>
        </p:txBody>
      </p:sp>
      <p:sp>
        <p:nvSpPr>
          <p:cNvPr id="12" name="Text 9"/>
          <p:cNvSpPr/>
          <p:nvPr/>
        </p:nvSpPr>
        <p:spPr>
          <a:xfrm>
            <a:off x="9718715" y="5273371"/>
            <a:ext cx="4181237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Recursos adicionais para elaboração de projetos de engenharia, complementando o Programa Saneamento do Paraopeba e auxiliando municípios na preparação técnica.</a:t>
            </a:r>
            <a:endParaRPr lang="pt-BR" sz="2000" noProof="0" dirty="0"/>
          </a:p>
        </p:txBody>
      </p:sp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01DCDDD4-78B7-B96F-231E-3AEA9874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4"/>
            <a:ext cx="5224582" cy="2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2DD1D-53D8-3E27-A006-C802219C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552D374-4796-7EEF-7E35-26B4FD04E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2" y="-13124"/>
            <a:ext cx="9405818" cy="2608302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E276D209-2BF8-BADD-B51E-968E51DA3C0C}"/>
              </a:ext>
            </a:extLst>
          </p:cNvPr>
          <p:cNvSpPr/>
          <p:nvPr/>
        </p:nvSpPr>
        <p:spPr>
          <a:xfrm>
            <a:off x="232471" y="2802661"/>
            <a:ext cx="8131016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pt-BR" sz="4100" b="1" noProof="0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Editais do BDMG para Saneamento</a:t>
            </a:r>
            <a:endParaRPr lang="pt-BR" sz="4100" noProof="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3AFBDCE9-9371-AC7C-7819-9A57EE94749F}"/>
              </a:ext>
            </a:extLst>
          </p:cNvPr>
          <p:cNvSpPr/>
          <p:nvPr/>
        </p:nvSpPr>
        <p:spPr>
          <a:xfrm>
            <a:off x="9425944" y="2943922"/>
            <a:ext cx="3525542" cy="39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36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  <a:hlinkClick r:id="rId4"/>
              </a:rPr>
              <a:t>Programa Paraopeba</a:t>
            </a:r>
            <a:endParaRPr lang="pt-BR" sz="3600" noProof="0" dirty="0"/>
          </a:p>
        </p:txBody>
      </p:sp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DDA6DE6A-933F-8065-739E-D882F357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4"/>
            <a:ext cx="5224582" cy="2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Tela de celula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3C89CEE6-F9AD-AF29-DA32-3FF25A2D2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1132" y="3455763"/>
            <a:ext cx="4739268" cy="3706956"/>
          </a:xfrm>
          <a:prstGeom prst="rect">
            <a:avLst/>
          </a:prstGeom>
        </p:spPr>
      </p:pic>
      <p:pic>
        <p:nvPicPr>
          <p:cNvPr id="21" name="Imagem 20" descr="Interface gráfica do usuário, Texto, Aplicativo, Site&#10;&#10;O conteúdo gerado por IA pode estar incorreto.">
            <a:extLst>
              <a:ext uri="{FF2B5EF4-FFF2-40B4-BE49-F238E27FC236}">
                <a16:creationId xmlns:a16="http://schemas.microsoft.com/office/drawing/2014/main" id="{920AC357-C4A4-0DEC-47B2-D32C1EFA4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75" y="3664360"/>
            <a:ext cx="9371724" cy="2714943"/>
          </a:xfrm>
          <a:prstGeom prst="rect">
            <a:avLst/>
          </a:prstGeom>
        </p:spPr>
      </p:pic>
      <p:pic>
        <p:nvPicPr>
          <p:cNvPr id="23" name="Imagem 22" descr="Texto&#10;&#10;O conteúdo gerado por IA pode estar incorreto.">
            <a:extLst>
              <a:ext uri="{FF2B5EF4-FFF2-40B4-BE49-F238E27FC236}">
                <a16:creationId xmlns:a16="http://schemas.microsoft.com/office/drawing/2014/main" id="{D9FC7335-4F80-9694-1B93-037CC56AC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71" y="6355444"/>
            <a:ext cx="9249228" cy="17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58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608E2-797E-B2B8-524E-5BDBFA4CC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D1883FB8-FED1-728D-1AAD-D245E1AEB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42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5F56B-0BB2-1893-1908-7B1E7EF70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00C7D97A-A213-0641-465C-048E5809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054962" cy="10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ídia Online 3" descr="Programa Saneamento do Paraopeba">
            <a:hlinkClick r:id="" action="ppaction://media"/>
            <a:extLst>
              <a:ext uri="{FF2B5EF4-FFF2-40B4-BE49-F238E27FC236}">
                <a16:creationId xmlns:a16="http://schemas.microsoft.com/office/drawing/2014/main" id="{000DDE45-3F8C-15FF-2DC3-A7E66BF289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01357" y="241108"/>
            <a:ext cx="8027685" cy="46662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CD64657-B5CE-2A62-E59B-A48E249B98E4}"/>
              </a:ext>
            </a:extLst>
          </p:cNvPr>
          <p:cNvSpPr txBox="1"/>
          <p:nvPr/>
        </p:nvSpPr>
        <p:spPr>
          <a:xfrm>
            <a:off x="2007972" y="5214552"/>
            <a:ext cx="106144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hlinkClick r:id="rId6"/>
              </a:rPr>
              <a:t>https://youtu.be/865kuB7RI04</a:t>
            </a:r>
            <a:endParaRPr lang="pt-BR" sz="4400" dirty="0"/>
          </a:p>
          <a:p>
            <a:pPr algn="ctr"/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5567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D9553-7795-E325-2486-8E25A819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BDF6550-FBEF-4627-989E-C13D3456F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2" y="-13124"/>
            <a:ext cx="9405818" cy="2608302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AAF72C4-2114-2427-6C8C-059B319EA7F4}"/>
              </a:ext>
            </a:extLst>
          </p:cNvPr>
          <p:cNvSpPr/>
          <p:nvPr/>
        </p:nvSpPr>
        <p:spPr>
          <a:xfrm>
            <a:off x="730329" y="2803776"/>
            <a:ext cx="8131016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pt-BR" sz="4100" b="1" noProof="0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Editais do BDMG para Saneamento</a:t>
            </a:r>
            <a:endParaRPr lang="pt-BR" sz="4100" noProof="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66BFC6A-62A0-ACFA-1BF3-132E5E96B640}"/>
              </a:ext>
            </a:extLst>
          </p:cNvPr>
          <p:cNvSpPr/>
          <p:nvPr/>
        </p:nvSpPr>
        <p:spPr>
          <a:xfrm>
            <a:off x="9927491" y="2994157"/>
            <a:ext cx="3654694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28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Edital Municípios 2025</a:t>
            </a:r>
            <a:endParaRPr lang="pt-BR" sz="2800" noProof="0" dirty="0"/>
          </a:p>
        </p:txBody>
      </p:sp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D3A7B011-E851-6AEB-F036-FF5DF0E4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4"/>
            <a:ext cx="5224582" cy="2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Tabela&#10;&#10;O conteúdo gerado por IA pode estar incorreto.">
            <a:extLst>
              <a:ext uri="{FF2B5EF4-FFF2-40B4-BE49-F238E27FC236}">
                <a16:creationId xmlns:a16="http://schemas.microsoft.com/office/drawing/2014/main" id="{5F4D6ED3-A35A-630C-D1DB-53908B906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81" y="3455761"/>
            <a:ext cx="12974521" cy="379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40831-BCB4-4A49-0873-4123B2995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646EFAA-9951-7367-14C3-356A799B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2" y="-13124"/>
            <a:ext cx="9405818" cy="2608302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76E5A4D-DBDA-C7C4-0834-1F8E9A422D50}"/>
              </a:ext>
            </a:extLst>
          </p:cNvPr>
          <p:cNvSpPr/>
          <p:nvPr/>
        </p:nvSpPr>
        <p:spPr>
          <a:xfrm>
            <a:off x="730329" y="2803776"/>
            <a:ext cx="8131016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pt-BR" sz="4100" b="1" noProof="0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Editais do BDMG para Saneamento</a:t>
            </a:r>
            <a:endParaRPr lang="pt-BR" sz="4100" noProof="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AB26A52B-6923-033C-29FA-75293FD068F1}"/>
              </a:ext>
            </a:extLst>
          </p:cNvPr>
          <p:cNvSpPr/>
          <p:nvPr/>
        </p:nvSpPr>
        <p:spPr>
          <a:xfrm>
            <a:off x="10062617" y="2966772"/>
            <a:ext cx="266723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28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Edital Municípios 2025</a:t>
            </a:r>
            <a:endParaRPr lang="pt-BR" sz="2800" noProof="0" dirty="0"/>
          </a:p>
        </p:txBody>
      </p:sp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FFDB295B-B901-A61D-36E3-B310F6F3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4"/>
            <a:ext cx="5224582" cy="2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71F7028-66A7-E895-2A83-BD9DC8CBD5C7}"/>
              </a:ext>
            </a:extLst>
          </p:cNvPr>
          <p:cNvGrpSpPr/>
          <p:nvPr/>
        </p:nvGrpSpPr>
        <p:grpSpPr>
          <a:xfrm>
            <a:off x="390880" y="3512207"/>
            <a:ext cx="13641211" cy="3735260"/>
            <a:chOff x="390880" y="3512207"/>
            <a:chExt cx="13641211" cy="3735260"/>
          </a:xfrm>
        </p:grpSpPr>
        <p:pic>
          <p:nvPicPr>
            <p:cNvPr id="15" name="Imagem 14" descr="Interface gráfica do usuário, Texto, Aplicativo, Email&#10;&#10;O conteúdo gerado por IA pode estar incorreto.">
              <a:extLst>
                <a:ext uri="{FF2B5EF4-FFF2-40B4-BE49-F238E27FC236}">
                  <a16:creationId xmlns:a16="http://schemas.microsoft.com/office/drawing/2014/main" id="{2AA9AD0D-5397-04E7-6096-BADD7FE23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880" y="3512207"/>
              <a:ext cx="13641211" cy="3735260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E55B7003-4717-EC2F-ECCE-E99F24AAFBE6}"/>
                </a:ext>
              </a:extLst>
            </p:cNvPr>
            <p:cNvSpPr/>
            <p:nvPr/>
          </p:nvSpPr>
          <p:spPr>
            <a:xfrm>
              <a:off x="2009422" y="5531556"/>
              <a:ext cx="8444089" cy="47413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538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12BD7-C229-13D1-022C-331E6D3E3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200E8EA7-F944-4680-CE09-3C14A557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2" y="-13124"/>
            <a:ext cx="9405818" cy="2608302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EDABD4B-BEF8-F64C-53A6-E0EE456F489C}"/>
              </a:ext>
            </a:extLst>
          </p:cNvPr>
          <p:cNvSpPr/>
          <p:nvPr/>
        </p:nvSpPr>
        <p:spPr>
          <a:xfrm>
            <a:off x="730329" y="2803776"/>
            <a:ext cx="8131016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pt-BR" sz="4100" b="1" noProof="0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Editais do BDMG para Saneamento</a:t>
            </a:r>
            <a:endParaRPr lang="pt-BR" sz="4100" noProof="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D00C644-2F61-842A-7961-460CB8281E63}"/>
              </a:ext>
            </a:extLst>
          </p:cNvPr>
          <p:cNvSpPr/>
          <p:nvPr/>
        </p:nvSpPr>
        <p:spPr>
          <a:xfrm>
            <a:off x="10062617" y="2966772"/>
            <a:ext cx="266723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28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Edital Municípios 2025</a:t>
            </a:r>
            <a:endParaRPr lang="pt-BR" sz="2800" noProof="0" dirty="0"/>
          </a:p>
        </p:txBody>
      </p:sp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EC376D35-156D-7ED0-53C9-30A6D15D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4"/>
            <a:ext cx="5224582" cy="2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4515C8C5-49A8-F737-7AC8-758EB7C9CC34}"/>
              </a:ext>
            </a:extLst>
          </p:cNvPr>
          <p:cNvGrpSpPr/>
          <p:nvPr/>
        </p:nvGrpSpPr>
        <p:grpSpPr>
          <a:xfrm>
            <a:off x="368919" y="3455762"/>
            <a:ext cx="13447441" cy="3770489"/>
            <a:chOff x="368919" y="3455762"/>
            <a:chExt cx="13447441" cy="3770489"/>
          </a:xfrm>
        </p:grpSpPr>
        <p:pic>
          <p:nvPicPr>
            <p:cNvPr id="6" name="Imagem 5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B8F66566-BD80-A8CA-336F-04C8CD383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919" y="3455762"/>
              <a:ext cx="13447441" cy="3770489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54B7EEF-2A18-A266-16D6-7929C72F9454}"/>
                </a:ext>
              </a:extLst>
            </p:cNvPr>
            <p:cNvSpPr/>
            <p:nvPr/>
          </p:nvSpPr>
          <p:spPr>
            <a:xfrm>
              <a:off x="2241394" y="5093341"/>
              <a:ext cx="10615961" cy="37075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F88C86A-C7E2-78B0-A933-7F513B82780E}"/>
                </a:ext>
              </a:extLst>
            </p:cNvPr>
            <p:cNvSpPr/>
            <p:nvPr/>
          </p:nvSpPr>
          <p:spPr>
            <a:xfrm>
              <a:off x="573793" y="5464098"/>
              <a:ext cx="1087740" cy="29668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70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E889-F145-DEC2-312D-9BA4AD210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60D222A-82E9-A868-90B5-AD765636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2" y="-13124"/>
            <a:ext cx="9405818" cy="2608302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AA50E94-06BF-9B45-AB87-9EF9E8943A8C}"/>
              </a:ext>
            </a:extLst>
          </p:cNvPr>
          <p:cNvSpPr/>
          <p:nvPr/>
        </p:nvSpPr>
        <p:spPr>
          <a:xfrm>
            <a:off x="730329" y="2803776"/>
            <a:ext cx="8131016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pt-BR" sz="4100" b="1" noProof="0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Editais do BDMG para Saneamento</a:t>
            </a:r>
            <a:endParaRPr lang="pt-BR" sz="4100" noProof="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71DA728-E7B7-07F1-7E00-44FBA5386BEA}"/>
              </a:ext>
            </a:extLst>
          </p:cNvPr>
          <p:cNvSpPr/>
          <p:nvPr/>
        </p:nvSpPr>
        <p:spPr>
          <a:xfrm>
            <a:off x="10062617" y="2966772"/>
            <a:ext cx="266723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pt-BR" sz="2800" b="1" noProof="0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Edital Municípios 2025</a:t>
            </a:r>
            <a:endParaRPr lang="pt-BR" sz="2800" noProof="0" dirty="0"/>
          </a:p>
        </p:txBody>
      </p:sp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0A5519FD-D829-DAC1-AC6C-FC11A4C1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4"/>
            <a:ext cx="5224582" cy="2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0BB0A0A-4B7E-006E-BD32-8FE2549D8C16}"/>
              </a:ext>
            </a:extLst>
          </p:cNvPr>
          <p:cNvGrpSpPr/>
          <p:nvPr/>
        </p:nvGrpSpPr>
        <p:grpSpPr>
          <a:xfrm>
            <a:off x="356843" y="3501217"/>
            <a:ext cx="13440628" cy="3489047"/>
            <a:chOff x="356843" y="3501217"/>
            <a:chExt cx="13440628" cy="3489047"/>
          </a:xfrm>
        </p:grpSpPr>
        <p:pic>
          <p:nvPicPr>
            <p:cNvPr id="8" name="Imagem 7" descr="Interface gráfica do usuário, Texto, Aplicativo, Email&#10;&#10;O conteúdo gerado por IA pode estar incorreto.">
              <a:extLst>
                <a:ext uri="{FF2B5EF4-FFF2-40B4-BE49-F238E27FC236}">
                  <a16:creationId xmlns:a16="http://schemas.microsoft.com/office/drawing/2014/main" id="{5A523CC4-B8CE-4316-3466-9C995F5E1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843" y="3501217"/>
              <a:ext cx="13440628" cy="3489047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574DCA9-AD4C-3AD0-689F-159A695AAAF4}"/>
                </a:ext>
              </a:extLst>
            </p:cNvPr>
            <p:cNvSpPr/>
            <p:nvPr/>
          </p:nvSpPr>
          <p:spPr>
            <a:xfrm>
              <a:off x="2594919" y="5093341"/>
              <a:ext cx="10730787" cy="27039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BCDF44D-80AA-45F7-D280-9D5FA0BB7830}"/>
                </a:ext>
              </a:extLst>
            </p:cNvPr>
            <p:cNvSpPr/>
            <p:nvPr/>
          </p:nvSpPr>
          <p:spPr>
            <a:xfrm>
              <a:off x="542693" y="5376431"/>
              <a:ext cx="3717074" cy="27039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07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5F56B-0BB2-1893-1908-7B1E7EF70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proveite as oportunidades - Igreja Universal">
            <a:extLst>
              <a:ext uri="{FF2B5EF4-FFF2-40B4-BE49-F238E27FC236}">
                <a16:creationId xmlns:a16="http://schemas.microsoft.com/office/drawing/2014/main" id="{00C7D97A-A213-0641-465C-048E5809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054962" cy="10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ídia Online 1" descr="BDMG - LINHAS DE CRÉDITO">
            <a:hlinkClick r:id="" action="ppaction://media"/>
            <a:extLst>
              <a:ext uri="{FF2B5EF4-FFF2-40B4-BE49-F238E27FC236}">
                <a16:creationId xmlns:a16="http://schemas.microsoft.com/office/drawing/2014/main" id="{857526B3-CF95-4CBE-84CF-9F90A15EDC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006476" y="214631"/>
            <a:ext cx="8617448" cy="486885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173E10-72CE-2BAD-9590-B0131798B3CB}"/>
              </a:ext>
            </a:extLst>
          </p:cNvPr>
          <p:cNvSpPr txBox="1"/>
          <p:nvPr/>
        </p:nvSpPr>
        <p:spPr>
          <a:xfrm>
            <a:off x="2007973" y="5226908"/>
            <a:ext cx="106144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hlinkClick r:id="rId6"/>
              </a:rPr>
              <a:t>https://youtu.be/eX2Pqf0LBr8</a:t>
            </a:r>
            <a:endParaRPr lang="pt-BR" sz="4400" dirty="0"/>
          </a:p>
          <a:p>
            <a:pPr algn="ctr"/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6841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7195"/>
            <a:ext cx="9314498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pt-BR" sz="37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Fontes para Consulta e Próximos Passos</a:t>
            </a:r>
            <a:endParaRPr lang="pt-BR" sz="3750" noProof="0" dirty="0"/>
          </a:p>
        </p:txBody>
      </p:sp>
      <p:sp>
        <p:nvSpPr>
          <p:cNvPr id="3" name="Shape 1"/>
          <p:cNvSpPr/>
          <p:nvPr/>
        </p:nvSpPr>
        <p:spPr>
          <a:xfrm>
            <a:off x="793790" y="1365176"/>
            <a:ext cx="2173724" cy="1419106"/>
          </a:xfrm>
          <a:prstGeom prst="roundRect">
            <a:avLst>
              <a:gd name="adj" fmla="val 570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 2"/>
          <p:cNvSpPr/>
          <p:nvPr/>
        </p:nvSpPr>
        <p:spPr>
          <a:xfrm>
            <a:off x="1745099" y="1905243"/>
            <a:ext cx="27110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pt-BR" sz="21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pt-BR" sz="2100" noProof="0" dirty="0"/>
          </a:p>
        </p:txBody>
      </p:sp>
      <p:sp>
        <p:nvSpPr>
          <p:cNvPr id="5" name="Text 3"/>
          <p:cNvSpPr/>
          <p:nvPr/>
        </p:nvSpPr>
        <p:spPr>
          <a:xfrm>
            <a:off x="3160276" y="1557938"/>
            <a:ext cx="339673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pt-BR" sz="18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Consulta de Oportunidades</a:t>
            </a:r>
            <a:endParaRPr lang="pt-BR" sz="1850" noProof="0" dirty="0"/>
          </a:p>
        </p:txBody>
      </p:sp>
      <p:sp>
        <p:nvSpPr>
          <p:cNvPr id="6" name="Text 4"/>
          <p:cNvSpPr/>
          <p:nvPr/>
        </p:nvSpPr>
        <p:spPr>
          <a:xfrm>
            <a:off x="3160275" y="1974776"/>
            <a:ext cx="10998177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Acompanhe regularmente os sites oficiais: Ministério das Cidades, FUNASA, BNDES, BDMG e Comitês de Bacias Hidrográficas de Minas Gerais (IGAM).</a:t>
            </a:r>
            <a:endParaRPr lang="pt-BR" sz="2000" noProof="0" dirty="0"/>
          </a:p>
        </p:txBody>
      </p:sp>
      <p:sp>
        <p:nvSpPr>
          <p:cNvPr id="7" name="Shape 5"/>
          <p:cNvSpPr/>
          <p:nvPr/>
        </p:nvSpPr>
        <p:spPr>
          <a:xfrm>
            <a:off x="3063835" y="2774757"/>
            <a:ext cx="10676453" cy="11430"/>
          </a:xfrm>
          <a:prstGeom prst="roundRect">
            <a:avLst>
              <a:gd name="adj" fmla="val 708465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pt-BR" noProof="0" dirty="0"/>
          </a:p>
        </p:txBody>
      </p:sp>
      <p:sp>
        <p:nvSpPr>
          <p:cNvPr id="8" name="Shape 6"/>
          <p:cNvSpPr/>
          <p:nvPr/>
        </p:nvSpPr>
        <p:spPr>
          <a:xfrm>
            <a:off x="793790" y="2880603"/>
            <a:ext cx="4347567" cy="1419106"/>
          </a:xfrm>
          <a:prstGeom prst="roundRect">
            <a:avLst>
              <a:gd name="adj" fmla="val 570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9" name="Text 7"/>
          <p:cNvSpPr/>
          <p:nvPr/>
        </p:nvSpPr>
        <p:spPr>
          <a:xfrm>
            <a:off x="2832021" y="3420671"/>
            <a:ext cx="27110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pt-BR" sz="21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pt-BR" sz="2100" noProof="0" dirty="0"/>
          </a:p>
        </p:txBody>
      </p:sp>
      <p:sp>
        <p:nvSpPr>
          <p:cNvPr id="10" name="Text 8"/>
          <p:cNvSpPr/>
          <p:nvPr/>
        </p:nvSpPr>
        <p:spPr>
          <a:xfrm>
            <a:off x="5334119" y="3073365"/>
            <a:ext cx="313372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pt-BR" sz="18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Planejamento Estratégico</a:t>
            </a:r>
            <a:endParaRPr lang="pt-BR" sz="1850" noProof="0" dirty="0"/>
          </a:p>
        </p:txBody>
      </p:sp>
      <p:sp>
        <p:nvSpPr>
          <p:cNvPr id="11" name="Text 9"/>
          <p:cNvSpPr/>
          <p:nvPr/>
        </p:nvSpPr>
        <p:spPr>
          <a:xfrm>
            <a:off x="5334119" y="3490203"/>
            <a:ext cx="8717627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Desenvolva um planejamento estratégico para acessar os recursos disponíveis, identificando as fontes mais adequadas para seu município.</a:t>
            </a:r>
            <a:endParaRPr lang="pt-BR" sz="2000" noProof="0" dirty="0"/>
          </a:p>
        </p:txBody>
      </p:sp>
      <p:sp>
        <p:nvSpPr>
          <p:cNvPr id="12" name="Shape 10"/>
          <p:cNvSpPr/>
          <p:nvPr/>
        </p:nvSpPr>
        <p:spPr>
          <a:xfrm>
            <a:off x="5237678" y="4290184"/>
            <a:ext cx="8502610" cy="11430"/>
          </a:xfrm>
          <a:prstGeom prst="roundRect">
            <a:avLst>
              <a:gd name="adj" fmla="val 708465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Shape 11"/>
          <p:cNvSpPr/>
          <p:nvPr/>
        </p:nvSpPr>
        <p:spPr>
          <a:xfrm>
            <a:off x="793790" y="4396031"/>
            <a:ext cx="6521410" cy="1419106"/>
          </a:xfrm>
          <a:prstGeom prst="roundRect">
            <a:avLst>
              <a:gd name="adj" fmla="val 570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14" name="Text 12"/>
          <p:cNvSpPr/>
          <p:nvPr/>
        </p:nvSpPr>
        <p:spPr>
          <a:xfrm>
            <a:off x="3918942" y="4936098"/>
            <a:ext cx="27110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pt-BR" sz="21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pt-BR" sz="2100" noProof="0" dirty="0"/>
          </a:p>
        </p:txBody>
      </p:sp>
      <p:sp>
        <p:nvSpPr>
          <p:cNvPr id="15" name="Text 13"/>
          <p:cNvSpPr/>
          <p:nvPr/>
        </p:nvSpPr>
        <p:spPr>
          <a:xfrm>
            <a:off x="7507962" y="4426565"/>
            <a:ext cx="284487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pt-BR" sz="18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Parcerias Institucionais</a:t>
            </a:r>
            <a:endParaRPr lang="pt-BR" sz="1850" noProof="0" dirty="0"/>
          </a:p>
        </p:txBody>
      </p:sp>
      <p:sp>
        <p:nvSpPr>
          <p:cNvPr id="16" name="Text 14"/>
          <p:cNvSpPr/>
          <p:nvPr/>
        </p:nvSpPr>
        <p:spPr>
          <a:xfrm>
            <a:off x="7507961" y="4858151"/>
            <a:ext cx="6437077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Estabeleça parcerias entre esferas governamentais e setor privado para potencializar as chances de captação de recursos.</a:t>
            </a:r>
            <a:endParaRPr lang="pt-BR" sz="2000" noProof="0" dirty="0"/>
          </a:p>
        </p:txBody>
      </p:sp>
      <p:sp>
        <p:nvSpPr>
          <p:cNvPr id="17" name="Text 15"/>
          <p:cNvSpPr/>
          <p:nvPr/>
        </p:nvSpPr>
        <p:spPr>
          <a:xfrm>
            <a:off x="233346" y="6031949"/>
            <a:ext cx="13818400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implementação eficaz do PMSB requer monitoramento contínuo de editais e oportunidades de financiamento. O sucesso depende da capacidade de articulação dos gestores municipais e da qualidade técnica dos projetos apresentados.</a:t>
            </a:r>
            <a:endParaRPr lang="pt-BR" sz="2000" noProof="0" dirty="0"/>
          </a:p>
        </p:txBody>
      </p:sp>
      <p:sp>
        <p:nvSpPr>
          <p:cNvPr id="18" name="Text 16"/>
          <p:cNvSpPr/>
          <p:nvPr/>
        </p:nvSpPr>
        <p:spPr>
          <a:xfrm>
            <a:off x="189102" y="7116222"/>
            <a:ext cx="13087065" cy="29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Transformar planos em ação é o desafio que nos permitirá avançar rumo à universalização do saneamento </a:t>
            </a:r>
          </a:p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básico em nossos municípios.</a:t>
            </a:r>
            <a:endParaRPr lang="pt-BR" sz="2000" noProof="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2282" y="212778"/>
            <a:ext cx="5198864" cy="476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50"/>
              </a:lnSpc>
              <a:buNone/>
            </a:pPr>
            <a:r>
              <a:rPr lang="pt-BR" sz="3600" noProof="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Considerações Finais</a:t>
            </a:r>
            <a:endParaRPr lang="pt-BR" sz="3600" noProof="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91" y="906381"/>
            <a:ext cx="1288018" cy="9184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15857" y="1336672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pt-BR" sz="2000" noProof="0" dirty="0"/>
          </a:p>
        </p:txBody>
      </p:sp>
      <p:sp>
        <p:nvSpPr>
          <p:cNvPr id="5" name="Text 2"/>
          <p:cNvSpPr/>
          <p:nvPr/>
        </p:nvSpPr>
        <p:spPr>
          <a:xfrm>
            <a:off x="4735734" y="1068306"/>
            <a:ext cx="2271236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Monitoramento Contínuo</a:t>
            </a:r>
            <a:endParaRPr lang="pt-BR" sz="2000" noProof="0" dirty="0"/>
          </a:p>
        </p:txBody>
      </p:sp>
      <p:sp>
        <p:nvSpPr>
          <p:cNvPr id="6" name="Text 3"/>
          <p:cNvSpPr/>
          <p:nvPr/>
        </p:nvSpPr>
        <p:spPr>
          <a:xfrm>
            <a:off x="4735734" y="1403705"/>
            <a:ext cx="3084433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Acompanhamento de editais e oportunidades</a:t>
            </a:r>
            <a:endParaRPr lang="pt-BR" sz="2000" noProof="0" dirty="0"/>
          </a:p>
        </p:txBody>
      </p:sp>
      <p:sp>
        <p:nvSpPr>
          <p:cNvPr id="7" name="Shape 4"/>
          <p:cNvSpPr/>
          <p:nvPr/>
        </p:nvSpPr>
        <p:spPr>
          <a:xfrm>
            <a:off x="4614290" y="1835544"/>
            <a:ext cx="9032915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781" y="1865310"/>
            <a:ext cx="2576036" cy="91844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15857" y="2182135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pt-BR" sz="2000" noProof="0" dirty="0"/>
          </a:p>
        </p:txBody>
      </p:sp>
      <p:sp>
        <p:nvSpPr>
          <p:cNvPr id="10" name="Text 6"/>
          <p:cNvSpPr/>
          <p:nvPr/>
        </p:nvSpPr>
        <p:spPr>
          <a:xfrm>
            <a:off x="5379743" y="2027235"/>
            <a:ext cx="1956316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Parcerias Estratégicas</a:t>
            </a:r>
            <a:endParaRPr lang="pt-BR" sz="2000" noProof="0" dirty="0"/>
          </a:p>
        </p:txBody>
      </p:sp>
      <p:sp>
        <p:nvSpPr>
          <p:cNvPr id="11" name="Text 7"/>
          <p:cNvSpPr/>
          <p:nvPr/>
        </p:nvSpPr>
        <p:spPr>
          <a:xfrm>
            <a:off x="5379743" y="2362634"/>
            <a:ext cx="3034070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Entre esferas governamentais e setor privado</a:t>
            </a:r>
            <a:endParaRPr lang="pt-BR" sz="2000" noProof="0" dirty="0"/>
          </a:p>
        </p:txBody>
      </p:sp>
      <p:sp>
        <p:nvSpPr>
          <p:cNvPr id="12" name="Shape 8"/>
          <p:cNvSpPr/>
          <p:nvPr/>
        </p:nvSpPr>
        <p:spPr>
          <a:xfrm>
            <a:off x="5258299" y="2794474"/>
            <a:ext cx="8388906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772" y="2824239"/>
            <a:ext cx="3864054" cy="9184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15857" y="3141065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pt-BR" sz="2000" noProof="0" dirty="0"/>
          </a:p>
        </p:txBody>
      </p:sp>
      <p:sp>
        <p:nvSpPr>
          <p:cNvPr id="15" name="Text 10"/>
          <p:cNvSpPr/>
          <p:nvPr/>
        </p:nvSpPr>
        <p:spPr>
          <a:xfrm>
            <a:off x="6023752" y="2986164"/>
            <a:ext cx="219039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Planejamento Financeiro</a:t>
            </a:r>
            <a:endParaRPr lang="pt-BR" sz="2000" noProof="0" dirty="0"/>
          </a:p>
        </p:txBody>
      </p:sp>
      <p:sp>
        <p:nvSpPr>
          <p:cNvPr id="16" name="Text 11"/>
          <p:cNvSpPr/>
          <p:nvPr/>
        </p:nvSpPr>
        <p:spPr>
          <a:xfrm>
            <a:off x="6023752" y="3321563"/>
            <a:ext cx="2951440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Estratégia para acessar recursos disponíveis</a:t>
            </a:r>
            <a:endParaRPr lang="pt-BR" sz="2000" noProof="0" dirty="0"/>
          </a:p>
        </p:txBody>
      </p:sp>
      <p:sp>
        <p:nvSpPr>
          <p:cNvPr id="17" name="Shape 12"/>
          <p:cNvSpPr/>
          <p:nvPr/>
        </p:nvSpPr>
        <p:spPr>
          <a:xfrm>
            <a:off x="5902308" y="3753403"/>
            <a:ext cx="7744897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763" y="3783169"/>
            <a:ext cx="5152073" cy="91844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15857" y="4099994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pt-BR" sz="2000" noProof="0" dirty="0"/>
          </a:p>
        </p:txBody>
      </p:sp>
      <p:sp>
        <p:nvSpPr>
          <p:cNvPr id="20" name="Text 14"/>
          <p:cNvSpPr/>
          <p:nvPr/>
        </p:nvSpPr>
        <p:spPr>
          <a:xfrm>
            <a:off x="6667761" y="3945094"/>
            <a:ext cx="1906072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Capacitação Técnica</a:t>
            </a:r>
            <a:endParaRPr lang="pt-BR" sz="2000" noProof="0" dirty="0"/>
          </a:p>
        </p:txBody>
      </p:sp>
      <p:sp>
        <p:nvSpPr>
          <p:cNvPr id="21" name="Text 15"/>
          <p:cNvSpPr/>
          <p:nvPr/>
        </p:nvSpPr>
        <p:spPr>
          <a:xfrm>
            <a:off x="6667761" y="4280493"/>
            <a:ext cx="3368040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Formação de equipes para elaboração de projetos</a:t>
            </a:r>
            <a:endParaRPr lang="pt-BR" sz="2000" noProof="0" dirty="0"/>
          </a:p>
        </p:txBody>
      </p:sp>
      <p:sp>
        <p:nvSpPr>
          <p:cNvPr id="22" name="Shape 16"/>
          <p:cNvSpPr/>
          <p:nvPr/>
        </p:nvSpPr>
        <p:spPr>
          <a:xfrm>
            <a:off x="6546317" y="4712332"/>
            <a:ext cx="7100888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54" y="4742098"/>
            <a:ext cx="6440091" cy="918448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15857" y="5058923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5</a:t>
            </a:r>
            <a:endParaRPr lang="pt-BR" sz="2000" noProof="0" dirty="0"/>
          </a:p>
        </p:txBody>
      </p:sp>
      <p:sp>
        <p:nvSpPr>
          <p:cNvPr id="25" name="Text 18"/>
          <p:cNvSpPr/>
          <p:nvPr/>
        </p:nvSpPr>
        <p:spPr>
          <a:xfrm>
            <a:off x="7311770" y="4904023"/>
            <a:ext cx="297263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Compromisso com o Saneamento</a:t>
            </a:r>
            <a:endParaRPr lang="pt-BR" sz="2000" noProof="0" dirty="0"/>
          </a:p>
        </p:txBody>
      </p:sp>
      <p:sp>
        <p:nvSpPr>
          <p:cNvPr id="26" name="Text 19"/>
          <p:cNvSpPr/>
          <p:nvPr/>
        </p:nvSpPr>
        <p:spPr>
          <a:xfrm>
            <a:off x="7311770" y="5239422"/>
            <a:ext cx="2972872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Base para todas as ações de implementação</a:t>
            </a:r>
            <a:endParaRPr lang="pt-BR" sz="2000" noProof="0" dirty="0"/>
          </a:p>
        </p:txBody>
      </p:sp>
      <p:sp>
        <p:nvSpPr>
          <p:cNvPr id="29" name="Text 15">
            <a:extLst>
              <a:ext uri="{FF2B5EF4-FFF2-40B4-BE49-F238E27FC236}">
                <a16:creationId xmlns:a16="http://schemas.microsoft.com/office/drawing/2014/main" id="{738F58EF-3342-212E-9E34-BF7CC81F70BD}"/>
              </a:ext>
            </a:extLst>
          </p:cNvPr>
          <p:cNvSpPr/>
          <p:nvPr/>
        </p:nvSpPr>
        <p:spPr>
          <a:xfrm>
            <a:off x="661058" y="5840211"/>
            <a:ext cx="1332041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implementação eficaz do PMSB requer monitoramento contínuo de editais e oportunidades de financiamento. O sucesso depende da capacidade de articulação dos gestores municipais e da qualidade técnica dos projetos apresentados.</a:t>
            </a:r>
            <a:endParaRPr lang="pt-BR" sz="2000" noProof="0" dirty="0"/>
          </a:p>
        </p:txBody>
      </p:sp>
      <p:sp>
        <p:nvSpPr>
          <p:cNvPr id="30" name="Text 16">
            <a:extLst>
              <a:ext uri="{FF2B5EF4-FFF2-40B4-BE49-F238E27FC236}">
                <a16:creationId xmlns:a16="http://schemas.microsoft.com/office/drawing/2014/main" id="{8BBAFB89-96E6-AA58-CC05-FCFE5A78F49C}"/>
              </a:ext>
            </a:extLst>
          </p:cNvPr>
          <p:cNvSpPr/>
          <p:nvPr/>
        </p:nvSpPr>
        <p:spPr>
          <a:xfrm>
            <a:off x="661058" y="6835995"/>
            <a:ext cx="13320416" cy="61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Transformar planos em ação é o desafio que nos permitirá avançar rumo à universalização do saneamento básico </a:t>
            </a:r>
          </a:p>
          <a:p>
            <a:pPr marL="0" indent="0" algn="just">
              <a:lnSpc>
                <a:spcPts val="24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 nossos municípios.</a:t>
            </a:r>
            <a:endParaRPr lang="pt-BR" sz="2000" noProof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D8E56-D7F8-6ED8-D1B1-A1C5731CA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7AA4FAA-ECB6-DC51-65C4-7C81E6F427B5}"/>
              </a:ext>
            </a:extLst>
          </p:cNvPr>
          <p:cNvSpPr/>
          <p:nvPr/>
        </p:nvSpPr>
        <p:spPr>
          <a:xfrm>
            <a:off x="382282" y="449847"/>
            <a:ext cx="5198864" cy="476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50"/>
              </a:lnSpc>
              <a:buNone/>
            </a:pPr>
            <a:r>
              <a:rPr lang="pt-BR" sz="3600" noProof="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Informação é Poder..... e melhoria de vida....</a:t>
            </a:r>
            <a:endParaRPr lang="pt-BR" sz="3600" noProof="0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67A0BC43-20B5-6973-D4F6-C54FD4F0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91" y="1143450"/>
            <a:ext cx="1288018" cy="918448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C1E1BA9B-0FF3-F065-408F-B93504CEAB3D}"/>
              </a:ext>
            </a:extLst>
          </p:cNvPr>
          <p:cNvSpPr/>
          <p:nvPr/>
        </p:nvSpPr>
        <p:spPr>
          <a:xfrm>
            <a:off x="3815857" y="1573741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pt-BR" sz="2000" noProof="0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2186D878-B7A4-E8F6-B403-66AB90C1CC66}"/>
              </a:ext>
            </a:extLst>
          </p:cNvPr>
          <p:cNvSpPr/>
          <p:nvPr/>
        </p:nvSpPr>
        <p:spPr>
          <a:xfrm>
            <a:off x="4614290" y="2072613"/>
            <a:ext cx="9032915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4FDE1C1A-4B25-706A-FD9B-8FC86E4E8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781" y="2102379"/>
            <a:ext cx="2576036" cy="918448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E77642CF-A620-C8C3-DF4C-AA47CE9638BA}"/>
              </a:ext>
            </a:extLst>
          </p:cNvPr>
          <p:cNvSpPr/>
          <p:nvPr/>
        </p:nvSpPr>
        <p:spPr>
          <a:xfrm>
            <a:off x="3815857" y="2419204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pt-BR" sz="2000" noProof="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065638D3-0F23-3F2D-B752-4CB25059AD34}"/>
              </a:ext>
            </a:extLst>
          </p:cNvPr>
          <p:cNvSpPr/>
          <p:nvPr/>
        </p:nvSpPr>
        <p:spPr>
          <a:xfrm>
            <a:off x="4749548" y="1349785"/>
            <a:ext cx="1956316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dirty="0">
                <a:solidFill>
                  <a:srgbClr val="3A3630"/>
                </a:solidFill>
                <a:latin typeface="Lora" pitchFamily="34" charset="0"/>
              </a:rPr>
              <a:t>Dados dos Municípios / Prestadores – Preenchimento SINISA/SNIS</a:t>
            </a:r>
            <a:endParaRPr lang="pt-BR" sz="2000" noProof="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0C8C9E38-9136-50CE-588A-AFD8FCD938B6}"/>
              </a:ext>
            </a:extLst>
          </p:cNvPr>
          <p:cNvSpPr/>
          <p:nvPr/>
        </p:nvSpPr>
        <p:spPr>
          <a:xfrm>
            <a:off x="4749548" y="1685184"/>
            <a:ext cx="3034070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Coletados </a:t>
            </a:r>
            <a:r>
              <a:rPr lang="pt-BR" sz="20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por autopreenchimento</a:t>
            </a:r>
            <a:endParaRPr lang="pt-BR" sz="2000" noProof="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8EED3A76-476C-5487-1CE9-5332EBCE4BA5}"/>
              </a:ext>
            </a:extLst>
          </p:cNvPr>
          <p:cNvSpPr/>
          <p:nvPr/>
        </p:nvSpPr>
        <p:spPr>
          <a:xfrm>
            <a:off x="5258299" y="3031543"/>
            <a:ext cx="8388906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D1C551CD-1153-FDB0-DCA5-E62D2006E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772" y="3061308"/>
            <a:ext cx="3864054" cy="918448"/>
          </a:xfrm>
          <a:prstGeom prst="rect">
            <a:avLst/>
          </a:prstGeom>
        </p:spPr>
      </p:pic>
      <p:sp>
        <p:nvSpPr>
          <p:cNvPr id="14" name="Text 9">
            <a:extLst>
              <a:ext uri="{FF2B5EF4-FFF2-40B4-BE49-F238E27FC236}">
                <a16:creationId xmlns:a16="http://schemas.microsoft.com/office/drawing/2014/main" id="{566BF913-6E48-3CB2-8BAF-C6839A4BAB6E}"/>
              </a:ext>
            </a:extLst>
          </p:cNvPr>
          <p:cNvSpPr/>
          <p:nvPr/>
        </p:nvSpPr>
        <p:spPr>
          <a:xfrm>
            <a:off x="3815857" y="3378134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pt-BR" sz="2000" noProof="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9C694276-57B0-2D6D-308C-890DD5E4CB7F}"/>
              </a:ext>
            </a:extLst>
          </p:cNvPr>
          <p:cNvSpPr/>
          <p:nvPr/>
        </p:nvSpPr>
        <p:spPr>
          <a:xfrm>
            <a:off x="5258299" y="2259096"/>
            <a:ext cx="219039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Falta e inconsistência de dados</a:t>
            </a:r>
            <a:endParaRPr lang="pt-BR" sz="2000" noProof="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88FED202-CCAB-D3F4-E2D0-DA34B53DEB6B}"/>
              </a:ext>
            </a:extLst>
          </p:cNvPr>
          <p:cNvSpPr/>
          <p:nvPr/>
        </p:nvSpPr>
        <p:spPr>
          <a:xfrm>
            <a:off x="5258299" y="2594495"/>
            <a:ext cx="2951440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Os dados do SINISA/SNIS possuem inconsistências e falta de dados</a:t>
            </a:r>
            <a:endParaRPr lang="pt-BR" sz="2000" noProof="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2ED9CCB8-B4C3-06F8-8D0F-CA75E76549C5}"/>
              </a:ext>
            </a:extLst>
          </p:cNvPr>
          <p:cNvSpPr/>
          <p:nvPr/>
        </p:nvSpPr>
        <p:spPr>
          <a:xfrm>
            <a:off x="5902308" y="3990472"/>
            <a:ext cx="7744897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18" name="Image 3" descr="preencoded.png">
            <a:extLst>
              <a:ext uri="{FF2B5EF4-FFF2-40B4-BE49-F238E27FC236}">
                <a16:creationId xmlns:a16="http://schemas.microsoft.com/office/drawing/2014/main" id="{371060EB-4B35-15C3-2EFF-A1A1D05EB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763" y="4020238"/>
            <a:ext cx="5152073" cy="918448"/>
          </a:xfrm>
          <a:prstGeom prst="rect">
            <a:avLst/>
          </a:prstGeom>
        </p:spPr>
      </p:pic>
      <p:sp>
        <p:nvSpPr>
          <p:cNvPr id="19" name="Text 13">
            <a:extLst>
              <a:ext uri="{FF2B5EF4-FFF2-40B4-BE49-F238E27FC236}">
                <a16:creationId xmlns:a16="http://schemas.microsoft.com/office/drawing/2014/main" id="{DBC95415-C7BB-4E74-06FB-95868B81CCD4}"/>
              </a:ext>
            </a:extLst>
          </p:cNvPr>
          <p:cNvSpPr/>
          <p:nvPr/>
        </p:nvSpPr>
        <p:spPr>
          <a:xfrm>
            <a:off x="3815857" y="4337063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pt-BR" sz="2000" noProof="0" dirty="0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A3EB11F4-671E-2083-01EC-D8323366457C}"/>
              </a:ext>
            </a:extLst>
          </p:cNvPr>
          <p:cNvSpPr/>
          <p:nvPr/>
        </p:nvSpPr>
        <p:spPr>
          <a:xfrm>
            <a:off x="6546317" y="4187398"/>
            <a:ext cx="1906072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Planejamento e disponibilidade de recursos </a:t>
            </a:r>
            <a:endParaRPr lang="pt-BR" sz="2000" noProof="0" dirty="0"/>
          </a:p>
        </p:txBody>
      </p:sp>
      <p:sp>
        <p:nvSpPr>
          <p:cNvPr id="21" name="Text 15">
            <a:extLst>
              <a:ext uri="{FF2B5EF4-FFF2-40B4-BE49-F238E27FC236}">
                <a16:creationId xmlns:a16="http://schemas.microsoft.com/office/drawing/2014/main" id="{9532EEE4-423F-9DB1-9541-5917251861A0}"/>
              </a:ext>
            </a:extLst>
          </p:cNvPr>
          <p:cNvSpPr/>
          <p:nvPr/>
        </p:nvSpPr>
        <p:spPr>
          <a:xfrm>
            <a:off x="6546317" y="4522797"/>
            <a:ext cx="3368040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Recursos são escassos e precisam ser direcionados com rigor</a:t>
            </a:r>
            <a:r>
              <a:rPr lang="pt-BR" sz="20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Como?</a:t>
            </a:r>
            <a:endParaRPr lang="pt-BR" sz="2000" noProof="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22" name="Shape 16">
            <a:extLst>
              <a:ext uri="{FF2B5EF4-FFF2-40B4-BE49-F238E27FC236}">
                <a16:creationId xmlns:a16="http://schemas.microsoft.com/office/drawing/2014/main" id="{71585F08-B943-8663-F94C-57725CFBE65D}"/>
              </a:ext>
            </a:extLst>
          </p:cNvPr>
          <p:cNvSpPr/>
          <p:nvPr/>
        </p:nvSpPr>
        <p:spPr>
          <a:xfrm>
            <a:off x="6546317" y="4949401"/>
            <a:ext cx="7100888" cy="11430"/>
          </a:xfrm>
          <a:prstGeom prst="roundRect">
            <a:avLst>
              <a:gd name="adj" fmla="val 212619"/>
            </a:avLst>
          </a:prstGeom>
          <a:solidFill>
            <a:srgbClr val="D9CDBA"/>
          </a:solidFill>
          <a:ln/>
        </p:spPr>
        <p:txBody>
          <a:bodyPr/>
          <a:lstStyle/>
          <a:p>
            <a:endParaRPr lang="pt-BR" sz="2000" noProof="0" dirty="0"/>
          </a:p>
        </p:txBody>
      </p:sp>
      <p:pic>
        <p:nvPicPr>
          <p:cNvPr id="23" name="Image 4" descr="preencoded.png">
            <a:extLst>
              <a:ext uri="{FF2B5EF4-FFF2-40B4-BE49-F238E27FC236}">
                <a16:creationId xmlns:a16="http://schemas.microsoft.com/office/drawing/2014/main" id="{EAC78D6F-7537-ACCA-D630-9B874A450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54" y="4979167"/>
            <a:ext cx="6440091" cy="918448"/>
          </a:xfrm>
          <a:prstGeom prst="rect">
            <a:avLst/>
          </a:prstGeom>
        </p:spPr>
      </p:pic>
      <p:sp>
        <p:nvSpPr>
          <p:cNvPr id="24" name="Text 17">
            <a:extLst>
              <a:ext uri="{FF2B5EF4-FFF2-40B4-BE49-F238E27FC236}">
                <a16:creationId xmlns:a16="http://schemas.microsoft.com/office/drawing/2014/main" id="{F4926E8F-586E-227A-E1E2-7BCD53D627C7}"/>
              </a:ext>
            </a:extLst>
          </p:cNvPr>
          <p:cNvSpPr/>
          <p:nvPr/>
        </p:nvSpPr>
        <p:spPr>
          <a:xfrm>
            <a:off x="3815857" y="5295992"/>
            <a:ext cx="22776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5</a:t>
            </a:r>
            <a:endParaRPr lang="pt-BR" sz="2000" noProof="0" dirty="0"/>
          </a:p>
        </p:txBody>
      </p:sp>
      <p:sp>
        <p:nvSpPr>
          <p:cNvPr id="25" name="Text 18">
            <a:extLst>
              <a:ext uri="{FF2B5EF4-FFF2-40B4-BE49-F238E27FC236}">
                <a16:creationId xmlns:a16="http://schemas.microsoft.com/office/drawing/2014/main" id="{C09C07AF-B9A4-C7C8-CEA8-4FBD41AB6FE6}"/>
              </a:ext>
            </a:extLst>
          </p:cNvPr>
          <p:cNvSpPr/>
          <p:nvPr/>
        </p:nvSpPr>
        <p:spPr>
          <a:xfrm>
            <a:off x="7149727" y="5082737"/>
            <a:ext cx="297263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Compromisso com o Saneamento</a:t>
            </a:r>
            <a:endParaRPr lang="pt-BR" sz="2000" noProof="0" dirty="0"/>
          </a:p>
        </p:txBody>
      </p:sp>
      <p:sp>
        <p:nvSpPr>
          <p:cNvPr id="26" name="Text 19">
            <a:extLst>
              <a:ext uri="{FF2B5EF4-FFF2-40B4-BE49-F238E27FC236}">
                <a16:creationId xmlns:a16="http://schemas.microsoft.com/office/drawing/2014/main" id="{84FD2B35-FAC8-3003-8AD9-7A3C12FB76D9}"/>
              </a:ext>
            </a:extLst>
          </p:cNvPr>
          <p:cNvSpPr/>
          <p:nvPr/>
        </p:nvSpPr>
        <p:spPr>
          <a:xfrm>
            <a:off x="7149727" y="5418136"/>
            <a:ext cx="2972872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Informações </a:t>
            </a:r>
            <a:r>
              <a:rPr lang="pt-BR" sz="20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constantes e corretas para adequado planejamento</a:t>
            </a:r>
            <a:endParaRPr lang="pt-BR" sz="2000" noProof="0" dirty="0"/>
          </a:p>
        </p:txBody>
      </p:sp>
      <p:sp>
        <p:nvSpPr>
          <p:cNvPr id="30" name="Text 16">
            <a:extLst>
              <a:ext uri="{FF2B5EF4-FFF2-40B4-BE49-F238E27FC236}">
                <a16:creationId xmlns:a16="http://schemas.microsoft.com/office/drawing/2014/main" id="{3BD8D1FD-8424-CEA6-D3CA-36514F5B6D14}"/>
              </a:ext>
            </a:extLst>
          </p:cNvPr>
          <p:cNvSpPr/>
          <p:nvPr/>
        </p:nvSpPr>
        <p:spPr>
          <a:xfrm>
            <a:off x="208159" y="6470040"/>
            <a:ext cx="14255800" cy="61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Transformar planos em ação com informações adequadas é um dos desafios que nos permitirá avançar rumo à 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universalização do saneamento básico em nossos municípios.</a:t>
            </a:r>
            <a:endParaRPr lang="pt-BR" sz="2200" noProof="0" dirty="0"/>
          </a:p>
        </p:txBody>
      </p:sp>
      <p:sp>
        <p:nvSpPr>
          <p:cNvPr id="29" name="Text 14">
            <a:extLst>
              <a:ext uri="{FF2B5EF4-FFF2-40B4-BE49-F238E27FC236}">
                <a16:creationId xmlns:a16="http://schemas.microsoft.com/office/drawing/2014/main" id="{7D461CA5-0F2A-F782-2E52-90DB51F4DCBA}"/>
              </a:ext>
            </a:extLst>
          </p:cNvPr>
          <p:cNvSpPr/>
          <p:nvPr/>
        </p:nvSpPr>
        <p:spPr>
          <a:xfrm>
            <a:off x="5995891" y="3231333"/>
            <a:ext cx="1906072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Capacitação Técnica</a:t>
            </a:r>
            <a:endParaRPr lang="pt-BR" sz="2000" noProof="0" dirty="0"/>
          </a:p>
        </p:txBody>
      </p:sp>
      <p:sp>
        <p:nvSpPr>
          <p:cNvPr id="31" name="Text 15">
            <a:extLst>
              <a:ext uri="{FF2B5EF4-FFF2-40B4-BE49-F238E27FC236}">
                <a16:creationId xmlns:a16="http://schemas.microsoft.com/office/drawing/2014/main" id="{E9D8342E-82EE-C5E5-A3F6-69BD93E4E45F}"/>
              </a:ext>
            </a:extLst>
          </p:cNvPr>
          <p:cNvSpPr/>
          <p:nvPr/>
        </p:nvSpPr>
        <p:spPr>
          <a:xfrm>
            <a:off x="5995891" y="3566732"/>
            <a:ext cx="3368040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Formação de respondentes capacitados em saneamento básico </a:t>
            </a:r>
            <a:endParaRPr lang="pt-BR" sz="2000" noProof="0" dirty="0"/>
          </a:p>
        </p:txBody>
      </p:sp>
    </p:spTree>
    <p:extLst>
      <p:ext uri="{BB962C8B-B14F-4D97-AF65-F5344CB8AC3E}">
        <p14:creationId xmlns:p14="http://schemas.microsoft.com/office/powerpoint/2010/main" val="205811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">
            <a:extLst>
              <a:ext uri="{FF2B5EF4-FFF2-40B4-BE49-F238E27FC236}">
                <a16:creationId xmlns:a16="http://schemas.microsoft.com/office/drawing/2014/main" id="{BC690B89-AFC2-9371-D7EC-6713D1558BBE}"/>
              </a:ext>
            </a:extLst>
          </p:cNvPr>
          <p:cNvSpPr/>
          <p:nvPr/>
        </p:nvSpPr>
        <p:spPr>
          <a:xfrm>
            <a:off x="782955" y="355042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501C53FA-BDD2-467B-5742-86260879D148}"/>
              </a:ext>
            </a:extLst>
          </p:cNvPr>
          <p:cNvSpPr/>
          <p:nvPr/>
        </p:nvSpPr>
        <p:spPr>
          <a:xfrm>
            <a:off x="1366070" y="476116"/>
            <a:ext cx="7492922" cy="296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28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Link de sites de financiadores no Brasil</a:t>
            </a:r>
            <a:endParaRPr lang="pt-BR" sz="2800" noProof="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138F8924-F9CE-D02A-A442-6C82D100086A}"/>
              </a:ext>
            </a:extLst>
          </p:cNvPr>
          <p:cNvSpPr/>
          <p:nvPr/>
        </p:nvSpPr>
        <p:spPr>
          <a:xfrm>
            <a:off x="407773" y="1014430"/>
            <a:ext cx="13996179" cy="2987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Banco Nacional de Desenvolvimento Econômico e Social (BNDES): 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2"/>
              </a:rPr>
              <a:t>www.bndes.gov.br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Banco de Desenvolvimento de Minas Gerais (BDMG): 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3"/>
              </a:rPr>
              <a:t>www.bdmg.mg.gov.br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3"/>
              </a:rPr>
              <a:t> 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Secretaria de Estado de Meio Ambiente e Desenvolvimento Sustentável de Minas Gerais  (SEMAD): 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4"/>
              </a:rPr>
              <a:t>https://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4"/>
              </a:rPr>
              <a:t>www.meioambiente.mg.gov.br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4"/>
              </a:rPr>
              <a:t>/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Fundação Nacional de Saúde (FUNASA): 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5"/>
              </a:rPr>
              <a:t>www.funasa.gov.br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Programa Avançar Cidades: 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https://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www.gov.br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mdr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pt-br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/assuntos/infraestrutura-urbana/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avancar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-cidades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Caixa Econômica Federal: 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/>
              </a:rPr>
              <a:t>https://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/>
              </a:rPr>
              <a:t>www.caixa.gov.br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/>
              </a:rPr>
              <a:t>/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Fundo de Investimento em Participações em Infraestrutura (FIP-IE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):  www.b3.com.br/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pt_br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/produtos-e-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servicos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/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solucoes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-para-emissores/fundos-de-investimento/fundos-de-investimento-em-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participacoes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-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fip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8"/>
              </a:rPr>
              <a:t>/ 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>
              <a:lnSpc>
                <a:spcPts val="2500"/>
              </a:lnSpc>
              <a:buNone/>
            </a:pP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34473A-E0FD-5F21-A562-0EE321D26C27}"/>
              </a:ext>
            </a:extLst>
          </p:cNvPr>
          <p:cNvSpPr txBox="1"/>
          <p:nvPr/>
        </p:nvSpPr>
        <p:spPr>
          <a:xfrm>
            <a:off x="407773" y="5337014"/>
            <a:ext cx="13521983" cy="200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Banco Interamericano de Desenvolvimento (BID): 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9"/>
              </a:rPr>
              <a:t>www.iadb.org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Banco Mundial: 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0"/>
              </a:rPr>
              <a:t>www.worldbank.org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Banco de Desenvolvimento da América Latina (CAF): 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1"/>
              </a:rPr>
              <a:t>www.caf.com</a:t>
            </a:r>
            <a:endParaRPr lang="pt-BR" sz="220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Agência Francesa de Desenvolvimento (AFD): 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2"/>
              </a:rPr>
              <a:t>www.afd.fr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KfW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Development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Bank: 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3"/>
              </a:rPr>
              <a:t>www.kfw-entwicklungsbank.de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Japan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International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Cooperation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Agency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(JICA): </a:t>
            </a:r>
            <a:r>
              <a:rPr lang="pt-BR" sz="22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4"/>
              </a:rPr>
              <a:t>www.jica.go.jp</a:t>
            </a:r>
            <a:r>
              <a:rPr lang="pt-BR" sz="22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4"/>
              </a:rPr>
              <a:t> </a:t>
            </a:r>
            <a:endParaRPr lang="pt-BR" sz="2200" noProof="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3" name="Shape 1">
            <a:extLst>
              <a:ext uri="{FF2B5EF4-FFF2-40B4-BE49-F238E27FC236}">
                <a16:creationId xmlns:a16="http://schemas.microsoft.com/office/drawing/2014/main" id="{56062A6D-A975-B0F2-C7C0-32EED47B67BD}"/>
              </a:ext>
            </a:extLst>
          </p:cNvPr>
          <p:cNvSpPr/>
          <p:nvPr/>
        </p:nvSpPr>
        <p:spPr>
          <a:xfrm>
            <a:off x="804730" y="4714836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sz="2200" noProof="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439146CB-C2A2-8B58-3D0B-27481B6177F8}"/>
              </a:ext>
            </a:extLst>
          </p:cNvPr>
          <p:cNvSpPr/>
          <p:nvPr/>
        </p:nvSpPr>
        <p:spPr>
          <a:xfrm>
            <a:off x="1387844" y="4813039"/>
            <a:ext cx="8385547" cy="35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28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Link de sites de financiadores internacionais</a:t>
            </a:r>
            <a:endParaRPr lang="pt-BR" sz="2800" noProof="0" dirty="0"/>
          </a:p>
        </p:txBody>
      </p:sp>
    </p:spTree>
    <p:extLst>
      <p:ext uri="{BB962C8B-B14F-4D97-AF65-F5344CB8AC3E}">
        <p14:creationId xmlns:p14="http://schemas.microsoft.com/office/powerpoint/2010/main" val="62598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2117"/>
            <a:ext cx="115102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pt-BR" sz="44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Benefícios da Implementação do PMSB</a:t>
            </a:r>
            <a:endParaRPr lang="pt-BR" sz="4450" noProof="0" dirty="0"/>
          </a:p>
        </p:txBody>
      </p:sp>
      <p:sp>
        <p:nvSpPr>
          <p:cNvPr id="3" name="Text 1"/>
          <p:cNvSpPr/>
          <p:nvPr/>
        </p:nvSpPr>
        <p:spPr>
          <a:xfrm>
            <a:off x="2313861" y="21129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pt-B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Saúde Pública</a:t>
            </a:r>
            <a:endParaRPr lang="pt-BR" sz="2200" noProof="0" dirty="0"/>
          </a:p>
        </p:txBody>
      </p:sp>
      <p:sp>
        <p:nvSpPr>
          <p:cNvPr id="4" name="Text 2"/>
          <p:cNvSpPr/>
          <p:nvPr/>
        </p:nvSpPr>
        <p:spPr>
          <a:xfrm>
            <a:off x="793790" y="2603347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Redução significativa de doenças de veiculação hídrica, melhorando indicadores de saúde da população.</a:t>
            </a:r>
            <a:endParaRPr lang="pt-BR" sz="2000" noProof="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604538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609868" y="3113887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7" name="Text 4"/>
          <p:cNvSpPr/>
          <p:nvPr/>
        </p:nvSpPr>
        <p:spPr>
          <a:xfrm>
            <a:off x="5765721" y="3237831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pt-BR" sz="2000" noProof="0" dirty="0"/>
          </a:p>
        </p:txBody>
      </p:sp>
      <p:sp>
        <p:nvSpPr>
          <p:cNvPr id="8" name="Text 5"/>
          <p:cNvSpPr/>
          <p:nvPr/>
        </p:nvSpPr>
        <p:spPr>
          <a:xfrm>
            <a:off x="9481304" y="1544524"/>
            <a:ext cx="30947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Qualidade Ambiental</a:t>
            </a:r>
            <a:endParaRPr lang="pt-BR" sz="2200" noProof="0" dirty="0"/>
          </a:p>
        </p:txBody>
      </p:sp>
      <p:sp>
        <p:nvSpPr>
          <p:cNvPr id="9" name="Text 6"/>
          <p:cNvSpPr/>
          <p:nvPr/>
        </p:nvSpPr>
        <p:spPr>
          <a:xfrm>
            <a:off x="9481304" y="2034943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Melhoria da qualidade da água e preservação dos recursos naturais e ecossistemas locais.</a:t>
            </a:r>
            <a:endParaRPr lang="pt-BR" sz="2000" noProof="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58" y="2604538"/>
            <a:ext cx="3651885" cy="3651885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7574756" y="2475474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Text 8"/>
          <p:cNvSpPr/>
          <p:nvPr/>
        </p:nvSpPr>
        <p:spPr>
          <a:xfrm>
            <a:off x="7730609" y="2599418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pt-BR" sz="2000" noProof="0" dirty="0"/>
          </a:p>
        </p:txBody>
      </p:sp>
      <p:sp>
        <p:nvSpPr>
          <p:cNvPr id="13" name="Text 9"/>
          <p:cNvSpPr/>
          <p:nvPr/>
        </p:nvSpPr>
        <p:spPr>
          <a:xfrm>
            <a:off x="9594771" y="3463812"/>
            <a:ext cx="424184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Planejamento de Infraestrutura</a:t>
            </a:r>
            <a:endParaRPr lang="pt-BR" sz="2200" noProof="0" dirty="0"/>
          </a:p>
        </p:txBody>
      </p:sp>
      <p:sp>
        <p:nvSpPr>
          <p:cNvPr id="14" name="Text 10"/>
          <p:cNvSpPr/>
          <p:nvPr/>
        </p:nvSpPr>
        <p:spPr>
          <a:xfrm>
            <a:off x="9594771" y="4308560"/>
            <a:ext cx="42418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Direcionamento adequado para investimentos em obras e serviços de saneamento.</a:t>
            </a:r>
            <a:endParaRPr lang="pt-BR" sz="2000" noProof="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604538"/>
            <a:ext cx="3651885" cy="3651885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8789075" y="414699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17" name="Text 12"/>
          <p:cNvSpPr/>
          <p:nvPr/>
        </p:nvSpPr>
        <p:spPr>
          <a:xfrm>
            <a:off x="8944928" y="427093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pt-BR" sz="2000" noProof="0" dirty="0"/>
          </a:p>
        </p:txBody>
      </p:sp>
      <p:sp>
        <p:nvSpPr>
          <p:cNvPr id="18" name="Text 13"/>
          <p:cNvSpPr/>
          <p:nvPr/>
        </p:nvSpPr>
        <p:spPr>
          <a:xfrm>
            <a:off x="9481304" y="5737429"/>
            <a:ext cx="36098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Acesso a Financiamentos</a:t>
            </a:r>
            <a:endParaRPr lang="pt-BR" sz="2200" noProof="0" dirty="0"/>
          </a:p>
        </p:txBody>
      </p:sp>
      <p:sp>
        <p:nvSpPr>
          <p:cNvPr id="19" name="Text 14"/>
          <p:cNvSpPr/>
          <p:nvPr/>
        </p:nvSpPr>
        <p:spPr>
          <a:xfrm>
            <a:off x="9481304" y="6227848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Facilidade para obtenção de recursos federais e estaduais para projetos de saneamento.</a:t>
            </a:r>
            <a:endParaRPr lang="pt-BR" sz="2000" noProof="0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258" y="2604538"/>
            <a:ext cx="3651885" cy="3651885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7574756" y="581839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 16"/>
          <p:cNvSpPr/>
          <p:nvPr/>
        </p:nvSpPr>
        <p:spPr>
          <a:xfrm>
            <a:off x="7730609" y="594233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pt-BR" sz="2000" noProof="0" dirty="0"/>
          </a:p>
        </p:txBody>
      </p:sp>
      <p:sp>
        <p:nvSpPr>
          <p:cNvPr id="23" name="Text 17"/>
          <p:cNvSpPr/>
          <p:nvPr/>
        </p:nvSpPr>
        <p:spPr>
          <a:xfrm>
            <a:off x="2313861" y="51690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pt-B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Gestão Eficiente</a:t>
            </a:r>
            <a:endParaRPr lang="pt-BR" sz="2200" noProof="0" dirty="0"/>
          </a:p>
        </p:txBody>
      </p:sp>
      <p:sp>
        <p:nvSpPr>
          <p:cNvPr id="24" name="Text 18"/>
          <p:cNvSpPr/>
          <p:nvPr/>
        </p:nvSpPr>
        <p:spPr>
          <a:xfrm>
            <a:off x="793790" y="5659443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Sustentabilidade e eficiência na prestação dos serviços de saneamento básico.</a:t>
            </a:r>
            <a:endParaRPr lang="pt-BR" sz="2000" noProof="0" dirty="0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604538"/>
            <a:ext cx="3651885" cy="3651885"/>
          </a:xfrm>
          <a:prstGeom prst="rect">
            <a:avLst/>
          </a:prstGeom>
        </p:spPr>
      </p:pic>
      <p:sp>
        <p:nvSpPr>
          <p:cNvPr id="26" name="Shape 19"/>
          <p:cNvSpPr/>
          <p:nvPr/>
        </p:nvSpPr>
        <p:spPr>
          <a:xfrm>
            <a:off x="5609868" y="5179979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7" name="Text 20"/>
          <p:cNvSpPr/>
          <p:nvPr/>
        </p:nvSpPr>
        <p:spPr>
          <a:xfrm>
            <a:off x="5765721" y="5303923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5</a:t>
            </a:r>
            <a:endParaRPr lang="pt-BR" sz="2000" noProof="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D616A3B-999B-0A9D-A0C1-46D174AF3497}"/>
              </a:ext>
            </a:extLst>
          </p:cNvPr>
          <p:cNvSpPr txBox="1"/>
          <p:nvPr/>
        </p:nvSpPr>
        <p:spPr>
          <a:xfrm>
            <a:off x="544043" y="1050832"/>
            <a:ext cx="139133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Comitê da Bacia Hidrográfica do Rio São Francisco (CBHSF)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Site: 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2"/>
              </a:rPr>
              <a:t>https://cbhsaofrancisco.org.br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</a:rPr>
              <a:t>PMSBs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: 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https://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cbhsaofrancisco.org.br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/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acoes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-e-projetos-do-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cbhsf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/planos-municipais-de-saneamento-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basico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-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pmsbs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Comitê da Bacia Hidrográfica do Rio Doce (CBH-Doce)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Site: 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4"/>
              </a:rPr>
              <a:t>https://www.cbhdoce.org.br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</a:rPr>
              <a:t>PMSBs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: 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5"/>
              </a:rPr>
              <a:t>https://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5"/>
              </a:rPr>
              <a:t>www.cbhdoce.org.br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5"/>
              </a:rPr>
              <a:t>/geral/comites-da-bacia-do-rio-doce-trabalham-em-prol-de-melhorias-no-saneamento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Comitê da Bacia Hidrográfica do Rio Piracicaba (CBH-Piracicaba)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Site: 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6"/>
              </a:rPr>
              <a:t>https://www.cbhpiracicabamg.org.br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PMSB de 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</a:rPr>
              <a:t>Jaguaraçu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: 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7"/>
              </a:rPr>
              <a:t>https://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7"/>
              </a:rPr>
              <a:t>www.cbhpiracicabamg.org.br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7"/>
              </a:rPr>
              <a:t>/</a:t>
            </a:r>
            <a:r>
              <a:rPr lang="pt-BR" sz="2800" b="0" i="0" u="none" strike="noStrike" dirty="0" err="1">
                <a:solidFill>
                  <a:srgbClr val="000000"/>
                </a:solidFill>
                <a:effectLst/>
                <a:latin typeface="DM Sans" pitchFamily="2" charset="77"/>
                <a:hlinkClick r:id="rId7"/>
              </a:rPr>
              <a:t>wp-content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7"/>
              </a:rPr>
              <a:t>/uploads/2014/04/1246-IBA-03-SA-RT-0007-R1-Jaguara%C3%A7u1.pdf</a:t>
            </a:r>
            <a:endParaRPr lang="pt-BR" sz="2800" b="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23ADB34-6C55-0CDB-F18F-566F8B7D4CC9}"/>
              </a:ext>
            </a:extLst>
          </p:cNvPr>
          <p:cNvSpPr/>
          <p:nvPr/>
        </p:nvSpPr>
        <p:spPr>
          <a:xfrm>
            <a:off x="1849759" y="465240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C2CC4E6-99CE-CDF6-C731-DF3EAE5DFBE1}"/>
              </a:ext>
            </a:extLst>
          </p:cNvPr>
          <p:cNvSpPr/>
          <p:nvPr/>
        </p:nvSpPr>
        <p:spPr>
          <a:xfrm>
            <a:off x="2432873" y="563443"/>
            <a:ext cx="9252446" cy="35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3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Link de sites de Comitês de Bacias Hidrográficas</a:t>
            </a:r>
            <a:endParaRPr lang="pt-BR" sz="3200" noProof="0" dirty="0"/>
          </a:p>
        </p:txBody>
      </p:sp>
    </p:spTree>
    <p:extLst>
      <p:ext uri="{BB962C8B-B14F-4D97-AF65-F5344CB8AC3E}">
        <p14:creationId xmlns:p14="http://schemas.microsoft.com/office/powerpoint/2010/main" val="329608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DACD8-0A69-8FDE-F709-17507380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58CAC26E-E1A4-FE7D-384E-1ED69A866946}"/>
              </a:ext>
            </a:extLst>
          </p:cNvPr>
          <p:cNvSpPr/>
          <p:nvPr/>
        </p:nvSpPr>
        <p:spPr>
          <a:xfrm>
            <a:off x="1849759" y="465240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5311422-C28E-AC87-45F0-704729D2F0AE}"/>
              </a:ext>
            </a:extLst>
          </p:cNvPr>
          <p:cNvSpPr/>
          <p:nvPr/>
        </p:nvSpPr>
        <p:spPr>
          <a:xfrm>
            <a:off x="2432873" y="563443"/>
            <a:ext cx="9252446" cy="35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3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Editais Abertos</a:t>
            </a:r>
            <a:endParaRPr lang="pt-BR" sz="3200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C115B6-BB12-865B-8002-00421078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68" y="1141402"/>
            <a:ext cx="13138389" cy="59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8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2B30-FDEA-D53E-DE1D-17322465B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0FD31BF-8CBE-8B40-E552-A3B6AD9A9279}"/>
              </a:ext>
            </a:extLst>
          </p:cNvPr>
          <p:cNvSpPr txBox="1"/>
          <p:nvPr/>
        </p:nvSpPr>
        <p:spPr>
          <a:xfrm>
            <a:off x="321275" y="2065533"/>
            <a:ext cx="13765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58763" algn="just">
              <a:buFont typeface="Arial" panose="020B0604020202020204" pitchFamily="34" charset="0"/>
              <a:buChar char="•"/>
            </a:pPr>
            <a:r>
              <a:rPr lang="pt-BR" sz="320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Instituto Mineiro de Gestão das Águas (IGAM) – sites dos comitês de bacias hidrográficas mineiras: </a:t>
            </a:r>
            <a:r>
              <a:rPr lang="pt-BR" sz="320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2"/>
              </a:rPr>
              <a:t>https://www.igam.mg.gov.br</a:t>
            </a:r>
            <a:endParaRPr lang="pt-BR" sz="320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  <a:p>
            <a:pPr indent="269875" algn="just">
              <a:buFont typeface="Arial" panose="020B0604020202020204" pitchFamily="34" charset="0"/>
              <a:buChar char="•"/>
            </a:pPr>
            <a:r>
              <a:rPr lang="pt-BR" sz="320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Agência Nacional de Águas e Saneamento Básico (ANA): </a:t>
            </a:r>
            <a:r>
              <a:rPr lang="pt-BR" sz="3200" i="0" u="none" strike="noStrike" dirty="0">
                <a:solidFill>
                  <a:srgbClr val="000000"/>
                </a:solidFill>
                <a:effectLst/>
                <a:latin typeface="DM Sans" pitchFamily="2" charset="77"/>
                <a:hlinkClick r:id="rId3"/>
              </a:rPr>
              <a:t>https://www.gov.br/ana/pt-br</a:t>
            </a:r>
            <a:endParaRPr lang="pt-BR" sz="3200" i="0" u="none" strike="noStrike" dirty="0">
              <a:solidFill>
                <a:srgbClr val="000000"/>
              </a:solidFill>
              <a:effectLst/>
              <a:latin typeface="DM Sans" pitchFamily="2" charset="77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2E96217-E7A0-9476-3779-EBF7921D10D9}"/>
              </a:ext>
            </a:extLst>
          </p:cNvPr>
          <p:cNvSpPr/>
          <p:nvPr/>
        </p:nvSpPr>
        <p:spPr>
          <a:xfrm>
            <a:off x="1849759" y="1342573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4556283-3C73-01C0-C84E-DD883CCE76EA}"/>
              </a:ext>
            </a:extLst>
          </p:cNvPr>
          <p:cNvSpPr/>
          <p:nvPr/>
        </p:nvSpPr>
        <p:spPr>
          <a:xfrm>
            <a:off x="2432873" y="1440776"/>
            <a:ext cx="9252446" cy="35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36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Link de sites para consulta</a:t>
            </a:r>
            <a:endParaRPr lang="pt-BR" sz="3600" noProof="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07C09D-1D50-DCDB-8CDF-6EC078147751}"/>
              </a:ext>
            </a:extLst>
          </p:cNvPr>
          <p:cNvSpPr txBox="1"/>
          <p:nvPr/>
        </p:nvSpPr>
        <p:spPr>
          <a:xfrm>
            <a:off x="2302792" y="4397563"/>
            <a:ext cx="10663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DM Sans" pitchFamily="2" charset="77"/>
              </a:rPr>
              <a:t>Muito Obrigado!!</a:t>
            </a:r>
          </a:p>
          <a:p>
            <a:pPr algn="ctr"/>
            <a:endParaRPr lang="pt-BR" sz="3600" dirty="0">
              <a:latin typeface="DM Sans" pitchFamily="2" charset="77"/>
            </a:endParaRPr>
          </a:p>
          <a:p>
            <a:pPr algn="ctr"/>
            <a:r>
              <a:rPr lang="pt-BR" sz="3600" dirty="0">
                <a:latin typeface="DM Sans" pitchFamily="2" charset="77"/>
              </a:rPr>
              <a:t>Cláudio Cançado – CHS/DIREI/Fundação João Pinheiro</a:t>
            </a:r>
          </a:p>
          <a:p>
            <a:pPr algn="ctr"/>
            <a:r>
              <a:rPr lang="pt-BR" sz="3600" dirty="0">
                <a:latin typeface="DM Sans" pitchFamily="2" charset="77"/>
              </a:rPr>
              <a:t>E-mail: </a:t>
            </a:r>
            <a:r>
              <a:rPr lang="pt-BR" sz="3600" dirty="0">
                <a:latin typeface="DM Sans" pitchFamily="2" charset="77"/>
                <a:hlinkClick r:id="rId4"/>
              </a:rPr>
              <a:t>claudio.cancado@fjp.mg.gov.br</a:t>
            </a:r>
            <a:endParaRPr lang="pt-BR" sz="3600" dirty="0">
              <a:latin typeface="DM Sans" pitchFamily="2" charset="77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80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52567" y="395505"/>
            <a:ext cx="7611666" cy="1026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pt-BR" sz="320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PMSB e os Objetivos de Desenvolvimento Sustentável</a:t>
            </a:r>
            <a:endParaRPr lang="pt-BR" sz="3200" noProof="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186" y="1609224"/>
            <a:ext cx="410408" cy="410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07239" y="2128936"/>
            <a:ext cx="3194461" cy="513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ODS 6: Água Potável e Saneamento</a:t>
            </a:r>
            <a:endParaRPr lang="pt-BR" sz="2000" noProof="0" dirty="0"/>
          </a:p>
        </p:txBody>
      </p:sp>
      <p:sp>
        <p:nvSpPr>
          <p:cNvPr id="6" name="Text 2"/>
          <p:cNvSpPr/>
          <p:nvPr/>
        </p:nvSpPr>
        <p:spPr>
          <a:xfrm>
            <a:off x="6136363" y="2855003"/>
            <a:ext cx="3194461" cy="1673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Garantir disponibilidade e gestão sustentável da água e saneamento para todos, objetivo diretamente relacionado ao PMSB.</a:t>
            </a:r>
            <a:endParaRPr lang="pt-BR" sz="2000" noProof="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1372" y="1626937"/>
            <a:ext cx="410408" cy="410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165381" y="2166619"/>
            <a:ext cx="3664258" cy="26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ODS 3: Saúde e Bem-Estar</a:t>
            </a:r>
            <a:endParaRPr lang="pt-BR" sz="2000" noProof="0" dirty="0"/>
          </a:p>
        </p:txBody>
      </p:sp>
      <p:sp>
        <p:nvSpPr>
          <p:cNvPr id="9" name="Text 4"/>
          <p:cNvSpPr/>
          <p:nvPr/>
        </p:nvSpPr>
        <p:spPr>
          <a:xfrm>
            <a:off x="10212779" y="2515711"/>
            <a:ext cx="3467595" cy="1313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Redução de doenças relacionadas à água contaminada e falta de saneamento, impactando diretamente a saúde pública.</a:t>
            </a:r>
            <a:endParaRPr lang="pt-BR" sz="2000" noProof="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555" y="4741216"/>
            <a:ext cx="369490" cy="410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64903" y="5388998"/>
            <a:ext cx="3953943" cy="32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ODS 11: Cidades Sustentáveis</a:t>
            </a:r>
            <a:endParaRPr lang="pt-BR" sz="2000" noProof="0" dirty="0"/>
          </a:p>
        </p:txBody>
      </p:sp>
      <p:sp>
        <p:nvSpPr>
          <p:cNvPr id="12" name="Text 6"/>
          <p:cNvSpPr/>
          <p:nvPr/>
        </p:nvSpPr>
        <p:spPr>
          <a:xfrm>
            <a:off x="6296979" y="5884424"/>
            <a:ext cx="3194461" cy="1313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Infraestrutura adequada para urbanização sustentável, tornando as cidades mais inclusivas, seguras e resilientes.</a:t>
            </a:r>
            <a:endParaRPr lang="pt-BR" sz="2000" noProof="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3765" y="4741216"/>
            <a:ext cx="410408" cy="4104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496939" y="5410172"/>
            <a:ext cx="3729805" cy="328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ODS 13: Ação Climática</a:t>
            </a:r>
            <a:endParaRPr lang="pt-BR" sz="2000" noProof="0" dirty="0"/>
          </a:p>
        </p:txBody>
      </p:sp>
      <p:sp>
        <p:nvSpPr>
          <p:cNvPr id="15" name="Text 8"/>
          <p:cNvSpPr/>
          <p:nvPr/>
        </p:nvSpPr>
        <p:spPr>
          <a:xfrm>
            <a:off x="10325172" y="5845234"/>
            <a:ext cx="3865842" cy="1575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5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Gestão eficiente de resíduos e tratamento de esgoto reduzindo impactos ambientais e contribuindo para ações contra mudanças climáticas.</a:t>
            </a:r>
            <a:endParaRPr lang="pt-BR" sz="2000" noProof="0" dirty="0"/>
          </a:p>
        </p:txBody>
      </p:sp>
      <p:pic>
        <p:nvPicPr>
          <p:cNvPr id="17" name="Imagem 16" descr="Diagrama&#10;&#10;O conteúdo gerado por IA pode estar incorreto.">
            <a:extLst>
              <a:ext uri="{FF2B5EF4-FFF2-40B4-BE49-F238E27FC236}">
                <a16:creationId xmlns:a16="http://schemas.microsoft.com/office/drawing/2014/main" id="{66AF286A-1F47-2349-1DE0-8925C3BBF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75857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020" y="912733"/>
            <a:ext cx="9094946" cy="655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pt-BR" sz="410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Planejamento das Ações no PMSB</a:t>
            </a:r>
            <a:endParaRPr lang="pt-BR" sz="4100" noProof="0" dirty="0"/>
          </a:p>
        </p:txBody>
      </p:sp>
      <p:sp>
        <p:nvSpPr>
          <p:cNvPr id="3" name="Shape 1"/>
          <p:cNvSpPr/>
          <p:nvPr/>
        </p:nvSpPr>
        <p:spPr>
          <a:xfrm>
            <a:off x="734020" y="1840142"/>
            <a:ext cx="157282" cy="789027"/>
          </a:xfrm>
          <a:prstGeom prst="roundRect">
            <a:avLst>
              <a:gd name="adj" fmla="val 5600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 2"/>
          <p:cNvSpPr/>
          <p:nvPr/>
        </p:nvSpPr>
        <p:spPr>
          <a:xfrm>
            <a:off x="1205865" y="1840142"/>
            <a:ext cx="3969663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Diagnóstico da Situação Atual</a:t>
            </a:r>
            <a:endParaRPr lang="pt-BR" sz="2050" noProof="0" dirty="0"/>
          </a:p>
        </p:txBody>
      </p:sp>
      <p:sp>
        <p:nvSpPr>
          <p:cNvPr id="5" name="Text 3"/>
          <p:cNvSpPr/>
          <p:nvPr/>
        </p:nvSpPr>
        <p:spPr>
          <a:xfrm>
            <a:off x="1205865" y="2219792"/>
            <a:ext cx="12690515" cy="596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Levantamento detalhado das condições existentes de saneamento no município, identificando problemas </a:t>
            </a:r>
          </a:p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 necessidades.</a:t>
            </a:r>
            <a:endParaRPr lang="pt-BR" sz="2000" noProof="0" dirty="0"/>
          </a:p>
        </p:txBody>
      </p:sp>
      <p:sp>
        <p:nvSpPr>
          <p:cNvPr id="6" name="Shape 4"/>
          <p:cNvSpPr/>
          <p:nvPr/>
        </p:nvSpPr>
        <p:spPr>
          <a:xfrm>
            <a:off x="1048583" y="2986326"/>
            <a:ext cx="157282" cy="789027"/>
          </a:xfrm>
          <a:prstGeom prst="roundRect">
            <a:avLst>
              <a:gd name="adj" fmla="val 5600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7" name="Text 5"/>
          <p:cNvSpPr/>
          <p:nvPr/>
        </p:nvSpPr>
        <p:spPr>
          <a:xfrm>
            <a:off x="1520428" y="3001068"/>
            <a:ext cx="496966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Prognóstico e Definição de Objetivos</a:t>
            </a:r>
            <a:endParaRPr lang="pt-BR" sz="2050" noProof="0" dirty="0"/>
          </a:p>
        </p:txBody>
      </p:sp>
      <p:sp>
        <p:nvSpPr>
          <p:cNvPr id="8" name="Text 6"/>
          <p:cNvSpPr/>
          <p:nvPr/>
        </p:nvSpPr>
        <p:spPr>
          <a:xfrm>
            <a:off x="1520428" y="3439716"/>
            <a:ext cx="12375952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Estabelecimento de metas de universalização e projeções para curto, médio e longo prazo.</a:t>
            </a:r>
            <a:endParaRPr lang="pt-BR" sz="2000" noProof="0" dirty="0"/>
          </a:p>
        </p:txBody>
      </p:sp>
      <p:sp>
        <p:nvSpPr>
          <p:cNvPr id="9" name="Shape 7"/>
          <p:cNvSpPr/>
          <p:nvPr/>
        </p:nvSpPr>
        <p:spPr>
          <a:xfrm>
            <a:off x="1363147" y="3985022"/>
            <a:ext cx="157282" cy="789027"/>
          </a:xfrm>
          <a:prstGeom prst="roundRect">
            <a:avLst>
              <a:gd name="adj" fmla="val 5600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10" name="Text 8"/>
          <p:cNvSpPr/>
          <p:nvPr/>
        </p:nvSpPr>
        <p:spPr>
          <a:xfrm>
            <a:off x="1834991" y="3881786"/>
            <a:ext cx="3754755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Programas, Projetos e Ações</a:t>
            </a:r>
            <a:endParaRPr lang="pt-BR" sz="2050" noProof="0" dirty="0"/>
          </a:p>
        </p:txBody>
      </p:sp>
      <p:sp>
        <p:nvSpPr>
          <p:cNvPr id="11" name="Text 9"/>
          <p:cNvSpPr/>
          <p:nvPr/>
        </p:nvSpPr>
        <p:spPr>
          <a:xfrm>
            <a:off x="1834991" y="4231940"/>
            <a:ext cx="12061388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Definição das intervenções necessárias para alcançar os objetivos propostos em cada componente </a:t>
            </a:r>
          </a:p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 saneamento.</a:t>
            </a:r>
            <a:endParaRPr lang="pt-BR" sz="2000" noProof="0" dirty="0"/>
          </a:p>
        </p:txBody>
      </p:sp>
      <p:sp>
        <p:nvSpPr>
          <p:cNvPr id="12" name="Shape 10"/>
          <p:cNvSpPr/>
          <p:nvPr/>
        </p:nvSpPr>
        <p:spPr>
          <a:xfrm>
            <a:off x="1677829" y="4983718"/>
            <a:ext cx="157282" cy="1124664"/>
          </a:xfrm>
          <a:prstGeom prst="roundRect">
            <a:avLst>
              <a:gd name="adj" fmla="val 5600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Text 11"/>
          <p:cNvSpPr/>
          <p:nvPr/>
        </p:nvSpPr>
        <p:spPr>
          <a:xfrm>
            <a:off x="2149673" y="4983718"/>
            <a:ext cx="4295656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Mecanismos de Monitoramento</a:t>
            </a:r>
            <a:endParaRPr lang="pt-BR" sz="2050" noProof="0" dirty="0"/>
          </a:p>
        </p:txBody>
      </p:sp>
      <p:sp>
        <p:nvSpPr>
          <p:cNvPr id="14" name="Text 12"/>
          <p:cNvSpPr/>
          <p:nvPr/>
        </p:nvSpPr>
        <p:spPr>
          <a:xfrm>
            <a:off x="2149673" y="5437108"/>
            <a:ext cx="1174670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Estabelecimento de indicadores e procedimentos para avaliação sistemática da eficiência e eficácia das ações implementadas.</a:t>
            </a:r>
            <a:endParaRPr lang="pt-BR" sz="2000" noProof="0" dirty="0"/>
          </a:p>
        </p:txBody>
      </p:sp>
      <p:sp>
        <p:nvSpPr>
          <p:cNvPr id="15" name="Shape 13"/>
          <p:cNvSpPr/>
          <p:nvPr/>
        </p:nvSpPr>
        <p:spPr>
          <a:xfrm>
            <a:off x="1363147" y="6318052"/>
            <a:ext cx="157282" cy="789027"/>
          </a:xfrm>
          <a:prstGeom prst="roundRect">
            <a:avLst>
              <a:gd name="adj" fmla="val 5600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16" name="Text 14"/>
          <p:cNvSpPr/>
          <p:nvPr/>
        </p:nvSpPr>
        <p:spPr>
          <a:xfrm>
            <a:off x="1834991" y="6318052"/>
            <a:ext cx="3944303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pt-BR" sz="2050" b="1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Estratégias de Financiamento</a:t>
            </a:r>
            <a:endParaRPr lang="pt-BR" sz="2050" b="1" noProof="0" dirty="0"/>
          </a:p>
        </p:txBody>
      </p:sp>
      <p:sp>
        <p:nvSpPr>
          <p:cNvPr id="17" name="Text 15"/>
          <p:cNvSpPr/>
          <p:nvPr/>
        </p:nvSpPr>
        <p:spPr>
          <a:xfrm>
            <a:off x="1834991" y="6771442"/>
            <a:ext cx="12061388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pt-BR" sz="2000" b="1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Identificação das fontes de recursos e planejamento da sustentabilidade econômica dos serviços.</a:t>
            </a:r>
            <a:endParaRPr lang="pt-BR" sz="2000" b="1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3635" y="255135"/>
            <a:ext cx="5265896" cy="658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pt-BR" sz="4100" noProof="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Recursos Públicos</a:t>
            </a:r>
            <a:endParaRPr lang="pt-BR" sz="4100" noProof="0" dirty="0"/>
          </a:p>
        </p:txBody>
      </p:sp>
      <p:sp>
        <p:nvSpPr>
          <p:cNvPr id="4" name="Shape 1"/>
          <p:cNvSpPr/>
          <p:nvPr/>
        </p:nvSpPr>
        <p:spPr>
          <a:xfrm>
            <a:off x="6223635" y="1466120"/>
            <a:ext cx="473869" cy="473869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 2"/>
          <p:cNvSpPr/>
          <p:nvPr/>
        </p:nvSpPr>
        <p:spPr>
          <a:xfrm>
            <a:off x="6302633" y="1505589"/>
            <a:ext cx="315873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pt-BR" sz="24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1</a:t>
            </a:r>
            <a:endParaRPr lang="pt-BR" sz="2450" noProof="0" dirty="0"/>
          </a:p>
        </p:txBody>
      </p:sp>
      <p:sp>
        <p:nvSpPr>
          <p:cNvPr id="6" name="Text 3"/>
          <p:cNvSpPr/>
          <p:nvPr/>
        </p:nvSpPr>
        <p:spPr>
          <a:xfrm>
            <a:off x="6908125" y="1466120"/>
            <a:ext cx="3466267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Orçamento Geral da União</a:t>
            </a:r>
            <a:endParaRPr lang="pt-BR" sz="2050" noProof="0" dirty="0"/>
          </a:p>
        </p:txBody>
      </p:sp>
      <p:sp>
        <p:nvSpPr>
          <p:cNvPr id="7" name="Text 4"/>
          <p:cNvSpPr/>
          <p:nvPr/>
        </p:nvSpPr>
        <p:spPr>
          <a:xfrm>
            <a:off x="6908125" y="1921415"/>
            <a:ext cx="7235578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pt-BR" sz="2000" noProof="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Inclui investimentos federais diretos e repasses a estados e municípios através de programas como o PAC.</a:t>
            </a:r>
            <a:endParaRPr lang="pt-BR" sz="2000" noProof="0" dirty="0"/>
          </a:p>
        </p:txBody>
      </p:sp>
      <p:sp>
        <p:nvSpPr>
          <p:cNvPr id="8" name="Shape 5"/>
          <p:cNvSpPr/>
          <p:nvPr/>
        </p:nvSpPr>
        <p:spPr>
          <a:xfrm>
            <a:off x="6223635" y="3042865"/>
            <a:ext cx="473869" cy="473869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pt-BR" noProof="0" dirty="0"/>
          </a:p>
        </p:txBody>
      </p:sp>
      <p:sp>
        <p:nvSpPr>
          <p:cNvPr id="9" name="Text 6"/>
          <p:cNvSpPr/>
          <p:nvPr/>
        </p:nvSpPr>
        <p:spPr>
          <a:xfrm>
            <a:off x="6302633" y="3082334"/>
            <a:ext cx="315873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pt-BR" sz="24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2</a:t>
            </a:r>
            <a:endParaRPr lang="pt-BR" sz="2450" noProof="0" dirty="0"/>
          </a:p>
        </p:txBody>
      </p:sp>
      <p:sp>
        <p:nvSpPr>
          <p:cNvPr id="10" name="Text 7"/>
          <p:cNvSpPr/>
          <p:nvPr/>
        </p:nvSpPr>
        <p:spPr>
          <a:xfrm>
            <a:off x="6908125" y="3042865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Fundos Setoriais</a:t>
            </a:r>
            <a:endParaRPr lang="pt-BR" sz="2050" noProof="0" dirty="0"/>
          </a:p>
        </p:txBody>
      </p:sp>
      <p:sp>
        <p:nvSpPr>
          <p:cNvPr id="11" name="Text 8"/>
          <p:cNvSpPr/>
          <p:nvPr/>
        </p:nvSpPr>
        <p:spPr>
          <a:xfrm>
            <a:off x="6908125" y="3498160"/>
            <a:ext cx="7235578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pt-BR" sz="2000" noProof="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FGTS financia programas como Avançar Cidades – Saneamento e Programa Saneamento para Todos.</a:t>
            </a:r>
            <a:endParaRPr lang="pt-BR" sz="2000" noProof="0" dirty="0"/>
          </a:p>
        </p:txBody>
      </p:sp>
      <p:sp>
        <p:nvSpPr>
          <p:cNvPr id="12" name="Shape 9"/>
          <p:cNvSpPr/>
          <p:nvPr/>
        </p:nvSpPr>
        <p:spPr>
          <a:xfrm>
            <a:off x="6223635" y="4619609"/>
            <a:ext cx="473869" cy="473869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Text 10"/>
          <p:cNvSpPr/>
          <p:nvPr/>
        </p:nvSpPr>
        <p:spPr>
          <a:xfrm>
            <a:off x="6302633" y="4659079"/>
            <a:ext cx="315873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pt-BR" sz="24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3</a:t>
            </a:r>
            <a:endParaRPr lang="pt-BR" sz="2450" noProof="0" dirty="0"/>
          </a:p>
        </p:txBody>
      </p:sp>
      <p:sp>
        <p:nvSpPr>
          <p:cNvPr id="14" name="Text 11"/>
          <p:cNvSpPr/>
          <p:nvPr/>
        </p:nvSpPr>
        <p:spPr>
          <a:xfrm>
            <a:off x="6908125" y="4619609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BNDES</a:t>
            </a:r>
            <a:endParaRPr lang="pt-BR" sz="2050" noProof="0" dirty="0"/>
          </a:p>
        </p:txBody>
      </p:sp>
      <p:sp>
        <p:nvSpPr>
          <p:cNvPr id="15" name="Text 12"/>
          <p:cNvSpPr/>
          <p:nvPr/>
        </p:nvSpPr>
        <p:spPr>
          <a:xfrm>
            <a:off x="6908125" y="5074904"/>
            <a:ext cx="7235578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pt-BR" sz="2000" noProof="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Oferece financiamento a empresas públicas e privadas do setor de saneamento.</a:t>
            </a:r>
            <a:endParaRPr lang="pt-BR" sz="2000" noProof="0" dirty="0"/>
          </a:p>
        </p:txBody>
      </p:sp>
      <p:sp>
        <p:nvSpPr>
          <p:cNvPr id="16" name="Shape 13"/>
          <p:cNvSpPr/>
          <p:nvPr/>
        </p:nvSpPr>
        <p:spPr>
          <a:xfrm>
            <a:off x="6223635" y="6196354"/>
            <a:ext cx="473869" cy="473869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pt-BR" noProof="0" dirty="0"/>
          </a:p>
        </p:txBody>
      </p:sp>
      <p:sp>
        <p:nvSpPr>
          <p:cNvPr id="17" name="Text 14"/>
          <p:cNvSpPr/>
          <p:nvPr/>
        </p:nvSpPr>
        <p:spPr>
          <a:xfrm>
            <a:off x="6302633" y="6235823"/>
            <a:ext cx="315873" cy="39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pt-BR" sz="24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4</a:t>
            </a:r>
            <a:endParaRPr lang="pt-BR" sz="2450" noProof="0" dirty="0"/>
          </a:p>
        </p:txBody>
      </p:sp>
      <p:sp>
        <p:nvSpPr>
          <p:cNvPr id="18" name="Text 15"/>
          <p:cNvSpPr/>
          <p:nvPr/>
        </p:nvSpPr>
        <p:spPr>
          <a:xfrm>
            <a:off x="6908125" y="6196354"/>
            <a:ext cx="4025741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pt-BR" sz="2050" noProof="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Fundos Estaduais e Municipais</a:t>
            </a:r>
            <a:endParaRPr lang="pt-BR" sz="2050" noProof="0" dirty="0"/>
          </a:p>
        </p:txBody>
      </p:sp>
      <p:sp>
        <p:nvSpPr>
          <p:cNvPr id="19" name="Text 16"/>
          <p:cNvSpPr/>
          <p:nvPr/>
        </p:nvSpPr>
        <p:spPr>
          <a:xfrm>
            <a:off x="6908125" y="6651649"/>
            <a:ext cx="7235578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pt-BR" sz="2000" noProof="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Algumas unidades da federação possuem fundos próprios para saneamento básico.</a:t>
            </a:r>
            <a:endParaRPr lang="pt-BR" sz="2000" noProof="0" dirty="0"/>
          </a:p>
        </p:txBody>
      </p:sp>
      <p:pic>
        <p:nvPicPr>
          <p:cNvPr id="1026" name="Picture 2" descr="Gestão de recursos públicos: 5 passos essenciais para otimizá-la!">
            <a:extLst>
              <a:ext uri="{FF2B5EF4-FFF2-40B4-BE49-F238E27FC236}">
                <a16:creationId xmlns:a16="http://schemas.microsoft.com/office/drawing/2014/main" id="{E657096E-E2C2-FD58-DEE7-4C1AC049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4"/>
            <a:ext cx="5854535" cy="82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1087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616778"/>
            <a:ext cx="8785654" cy="1261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pt-BR" sz="3200" noProof="0" dirty="0">
                <a:solidFill>
                  <a:srgbClr val="38512F"/>
                </a:solidFill>
                <a:latin typeface="DM Sans" pitchFamily="2" charset="77"/>
                <a:ea typeface="Lora" pitchFamily="34" charset="-122"/>
                <a:cs typeface="Lora" pitchFamily="34" charset="-120"/>
              </a:rPr>
              <a:t>Fontes de Financiamento para Elaboração de PMSB e de Saneamento Básico</a:t>
            </a:r>
            <a:endParaRPr lang="pt-BR" sz="3200" noProof="0" dirty="0">
              <a:latin typeface="DM Sans" pitchFamily="2" charset="77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-7816455" y="-2044416"/>
            <a:ext cx="57739" cy="577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0218" y="3272552"/>
            <a:ext cx="2306717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pt-BR" sz="1950" noProof="0" dirty="0">
                <a:solidFill>
                  <a:srgbClr val="3A3630"/>
                </a:solidFill>
                <a:latin typeface="DM Sans" pitchFamily="2" charset="77"/>
                <a:ea typeface="Lora" pitchFamily="34" charset="-122"/>
                <a:cs typeface="Lora" pitchFamily="34" charset="-120"/>
              </a:rPr>
              <a:t>Governo Federal</a:t>
            </a:r>
            <a:endParaRPr lang="pt-BR" sz="1950" noProof="0" dirty="0">
              <a:latin typeface="DM Sans" pitchFamily="2" charset="77"/>
            </a:endParaRPr>
          </a:p>
        </p:txBody>
      </p:sp>
      <p:sp>
        <p:nvSpPr>
          <p:cNvPr id="6" name="Text 2"/>
          <p:cNvSpPr/>
          <p:nvPr/>
        </p:nvSpPr>
        <p:spPr>
          <a:xfrm>
            <a:off x="294972" y="4166512"/>
            <a:ext cx="26544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Ministério das Cidades: editais de chamamento público</a:t>
            </a:r>
            <a:endParaRPr lang="pt-BR" sz="2000" noProof="0" dirty="0">
              <a:latin typeface="DM Sans" pitchFamily="2" charset="77"/>
            </a:endParaRPr>
          </a:p>
        </p:txBody>
      </p:sp>
      <p:sp>
        <p:nvSpPr>
          <p:cNvPr id="7" name="Text 3"/>
          <p:cNvSpPr/>
          <p:nvPr/>
        </p:nvSpPr>
        <p:spPr>
          <a:xfrm>
            <a:off x="294972" y="5545829"/>
            <a:ext cx="26544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FUNASA: apoio a municípios de até 50 mil habitantes</a:t>
            </a:r>
            <a:endParaRPr lang="pt-BR" sz="2000" noProof="0" dirty="0">
              <a:latin typeface="DM Sans" pitchFamily="2" charset="77"/>
            </a:endParaRPr>
          </a:p>
        </p:txBody>
      </p:sp>
      <p:sp>
        <p:nvSpPr>
          <p:cNvPr id="8" name="Text 4"/>
          <p:cNvSpPr/>
          <p:nvPr/>
        </p:nvSpPr>
        <p:spPr>
          <a:xfrm>
            <a:off x="294972" y="6628228"/>
            <a:ext cx="26544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Fundo Nacional de Meio Ambiente (FNMA)</a:t>
            </a:r>
            <a:endParaRPr lang="pt-BR" sz="2000" noProof="0" dirty="0">
              <a:latin typeface="DM Sans" pitchFamily="2" charset="77"/>
            </a:endParaRPr>
          </a:p>
        </p:txBody>
      </p:sp>
      <p:pic>
        <p:nvPicPr>
          <p:cNvPr id="9" name="Image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4080447" y="2273089"/>
            <a:ext cx="1047673" cy="10267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418642" y="3272552"/>
            <a:ext cx="2306717" cy="631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pt-BR" sz="1950" noProof="0" dirty="0">
                <a:solidFill>
                  <a:srgbClr val="3A3630"/>
                </a:solidFill>
                <a:latin typeface="DM Sans" pitchFamily="2" charset="77"/>
                <a:ea typeface="Lora" pitchFamily="34" charset="-122"/>
                <a:cs typeface="Lora" pitchFamily="34" charset="-120"/>
              </a:rPr>
              <a:t>Governo de Minas Gerais</a:t>
            </a:r>
            <a:endParaRPr lang="pt-BR" sz="1950" noProof="0" dirty="0">
              <a:latin typeface="DM Sans" pitchFamily="2" charset="77"/>
            </a:endParaRPr>
          </a:p>
        </p:txBody>
      </p:sp>
      <p:sp>
        <p:nvSpPr>
          <p:cNvPr id="11" name="Text 6"/>
          <p:cNvSpPr/>
          <p:nvPr/>
        </p:nvSpPr>
        <p:spPr>
          <a:xfrm>
            <a:off x="3174112" y="4482028"/>
            <a:ext cx="26544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Banco de Desenvolvimento de Minas Gerais (BDMG)</a:t>
            </a:r>
            <a:endParaRPr lang="pt-BR" sz="2000" noProof="0" dirty="0">
              <a:latin typeface="DM Sans" pitchFamily="2" charset="77"/>
            </a:endParaRPr>
          </a:p>
        </p:txBody>
      </p:sp>
      <p:sp>
        <p:nvSpPr>
          <p:cNvPr id="12" name="Text 7"/>
          <p:cNvSpPr/>
          <p:nvPr/>
        </p:nvSpPr>
        <p:spPr>
          <a:xfrm>
            <a:off x="3174112" y="6005075"/>
            <a:ext cx="2654483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Comitês de Bacias Hidrográficas (</a:t>
            </a:r>
            <a:r>
              <a:rPr lang="pt-BR" sz="2000" noProof="0" dirty="0" err="1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CBHs</a:t>
            </a: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)</a:t>
            </a:r>
            <a:endParaRPr lang="pt-BR" sz="2000" noProof="0" dirty="0">
              <a:latin typeface="DM Sans" pitchFamily="2" charset="77"/>
            </a:endParaRPr>
          </a:p>
        </p:txBody>
      </p:sp>
      <p:sp>
        <p:nvSpPr>
          <p:cNvPr id="15" name="Text 9"/>
          <p:cNvSpPr/>
          <p:nvPr/>
        </p:nvSpPr>
        <p:spPr>
          <a:xfrm>
            <a:off x="6047065" y="3272552"/>
            <a:ext cx="2306717" cy="631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pt-BR" sz="1950" noProof="0" dirty="0">
                <a:solidFill>
                  <a:srgbClr val="3A3630"/>
                </a:solidFill>
                <a:latin typeface="DM Sans" pitchFamily="2" charset="77"/>
                <a:ea typeface="Lora" pitchFamily="34" charset="-122"/>
                <a:cs typeface="Lora" pitchFamily="34" charset="-120"/>
              </a:rPr>
              <a:t>Financiamento Internacional</a:t>
            </a:r>
            <a:endParaRPr lang="pt-BR" sz="1950" noProof="0" dirty="0">
              <a:latin typeface="DM Sans" pitchFamily="2" charset="77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5905771" y="4482028"/>
            <a:ext cx="26544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Banco Mundial e BID: programas de infraestrutura</a:t>
            </a:r>
            <a:endParaRPr lang="pt-BR" sz="2000" noProof="0" dirty="0">
              <a:latin typeface="DM Sans" pitchFamily="2" charset="77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5905771" y="5586809"/>
            <a:ext cx="2654483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Parcerias Público-Privadas (PPPs)</a:t>
            </a:r>
            <a:endParaRPr lang="pt-BR" sz="2000" noProof="0" dirty="0">
              <a:latin typeface="DM Sans" pitchFamily="2" charset="77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5905771" y="6348332"/>
            <a:ext cx="3003451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700"/>
              </a:lnSpc>
              <a:buSzPct val="100000"/>
              <a:buChar char="•"/>
            </a:pPr>
            <a:r>
              <a:rPr lang="pt-BR" sz="2000" noProof="0" dirty="0">
                <a:solidFill>
                  <a:srgbClr val="3A3630"/>
                </a:solidFill>
                <a:latin typeface="DM Sans" pitchFamily="2" charset="77"/>
                <a:ea typeface="Source Sans Pro" pitchFamily="34" charset="-122"/>
                <a:cs typeface="Source Sans Pro" pitchFamily="34" charset="-120"/>
              </a:rPr>
              <a:t>Fundos internacionais de desenvolvimento</a:t>
            </a:r>
            <a:endParaRPr lang="pt-BR" sz="2000" noProof="0" dirty="0">
              <a:latin typeface="DM Sans" pitchFamily="2" charset="77"/>
            </a:endParaRPr>
          </a:p>
        </p:txBody>
      </p:sp>
      <p:pic>
        <p:nvPicPr>
          <p:cNvPr id="2050" name="Picture 2" descr="União Federal – Wikipédia, a enciclopédia livre">
            <a:extLst>
              <a:ext uri="{FF2B5EF4-FFF2-40B4-BE49-F238E27FC236}">
                <a16:creationId xmlns:a16="http://schemas.microsoft.com/office/drawing/2014/main" id="{EDD98B97-C066-CE21-5429-3DD70517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39" y="2265229"/>
            <a:ext cx="913896" cy="9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D lança convocatória para pesquisas sobre comércio e meio ambiente – Ecoa">
            <a:extLst>
              <a:ext uri="{FF2B5EF4-FFF2-40B4-BE49-F238E27FC236}">
                <a16:creationId xmlns:a16="http://schemas.microsoft.com/office/drawing/2014/main" id="{9B1C876B-DEA4-3C8E-0EFB-AB9B1181D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80" y="2167586"/>
            <a:ext cx="1828050" cy="9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167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2955" y="2680685"/>
            <a:ext cx="10364510" cy="629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pt-BR" sz="320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Recursos para Saneamento Básico e Implementação de PMSB</a:t>
            </a:r>
            <a:endParaRPr lang="pt-BR" sz="3200" noProof="0" dirty="0"/>
          </a:p>
        </p:txBody>
      </p:sp>
      <p:sp>
        <p:nvSpPr>
          <p:cNvPr id="4" name="Shape 1"/>
          <p:cNvSpPr/>
          <p:nvPr/>
        </p:nvSpPr>
        <p:spPr>
          <a:xfrm>
            <a:off x="782955" y="3513874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 2"/>
          <p:cNvSpPr/>
          <p:nvPr/>
        </p:nvSpPr>
        <p:spPr>
          <a:xfrm>
            <a:off x="1437323" y="3513874"/>
            <a:ext cx="2536269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19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Programas Federais</a:t>
            </a:r>
            <a:endParaRPr lang="pt-BR" sz="1950" noProof="0" dirty="0"/>
          </a:p>
        </p:txBody>
      </p:sp>
      <p:sp>
        <p:nvSpPr>
          <p:cNvPr id="6" name="Text 3"/>
          <p:cNvSpPr/>
          <p:nvPr/>
        </p:nvSpPr>
        <p:spPr>
          <a:xfrm>
            <a:off x="899652" y="4185134"/>
            <a:ext cx="4103951" cy="2576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PAC Saneamento disponibiliza recursos para infraestrutura de água e esgoto. O Fundo de Garantia para Investimentos (FGI) do BNDES financia projetos estruturantes. O BNDES Finem Saneamento apoia concessões e parcerias público-privadas no setor.</a:t>
            </a:r>
            <a:endParaRPr lang="pt-BR" sz="2000" noProof="0" dirty="0"/>
          </a:p>
        </p:txBody>
      </p:sp>
      <p:sp>
        <p:nvSpPr>
          <p:cNvPr id="7" name="Shape 4"/>
          <p:cNvSpPr/>
          <p:nvPr/>
        </p:nvSpPr>
        <p:spPr>
          <a:xfrm>
            <a:off x="5204936" y="3513874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8" name="Text 5"/>
          <p:cNvSpPr/>
          <p:nvPr/>
        </p:nvSpPr>
        <p:spPr>
          <a:xfrm>
            <a:off x="5859304" y="3513874"/>
            <a:ext cx="3566279" cy="629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19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Programas Estaduais e Regionais</a:t>
            </a:r>
            <a:endParaRPr lang="pt-BR" sz="1950" noProof="0" dirty="0"/>
          </a:p>
        </p:txBody>
      </p:sp>
      <p:sp>
        <p:nvSpPr>
          <p:cNvPr id="9" name="Text 6"/>
          <p:cNvSpPr/>
          <p:nvPr/>
        </p:nvSpPr>
        <p:spPr>
          <a:xfrm>
            <a:off x="5321633" y="4263729"/>
            <a:ext cx="4103951" cy="2880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BDMG Municípios oferece crédito para obras de saneamento. O Fundo Estadual de Recursos Hídricos (FEHIDRO) apoia financeiramente a gestão sustentável da água. Os Comitês de Bacias (</a:t>
            </a:r>
            <a:r>
              <a:rPr lang="pt-BR" sz="20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CBHs</a:t>
            </a: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) financiam projetos prioritários em suas áreas de atuação.</a:t>
            </a:r>
            <a:endParaRPr lang="pt-BR" sz="2000" noProof="0" dirty="0"/>
          </a:p>
        </p:txBody>
      </p:sp>
      <p:sp>
        <p:nvSpPr>
          <p:cNvPr id="10" name="Shape 7"/>
          <p:cNvSpPr/>
          <p:nvPr/>
        </p:nvSpPr>
        <p:spPr>
          <a:xfrm>
            <a:off x="9626918" y="3513874"/>
            <a:ext cx="453033" cy="453033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11" name="Text 8"/>
          <p:cNvSpPr/>
          <p:nvPr/>
        </p:nvSpPr>
        <p:spPr>
          <a:xfrm>
            <a:off x="10281285" y="3513874"/>
            <a:ext cx="3566279" cy="629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pt-BR" sz="19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Financiamento Privado e Alternativas</a:t>
            </a:r>
            <a:endParaRPr lang="pt-BR" sz="1950" noProof="0" dirty="0"/>
          </a:p>
        </p:txBody>
      </p:sp>
      <p:sp>
        <p:nvSpPr>
          <p:cNvPr id="12" name="Text 9"/>
          <p:cNvSpPr/>
          <p:nvPr/>
        </p:nvSpPr>
        <p:spPr>
          <a:xfrm>
            <a:off x="9979582" y="4234233"/>
            <a:ext cx="4103951" cy="2576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Os Fundos de Investimento em Infraestrutura (FI-Infra) captam recursos no setor privado. Créditos de carbono e financiamentos verdes apoiam projetos sustentáveis. </a:t>
            </a:r>
            <a:r>
              <a:rPr lang="pt-BR" sz="200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Crowdfunding</a:t>
            </a:r>
            <a:r>
              <a:rPr lang="pt-BR" sz="2000" baseline="30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*</a:t>
            </a:r>
            <a:r>
              <a:rPr lang="pt-BR" sz="200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e consórcios intermunicipais oferecem soluções inovadoras para municípios menores.</a:t>
            </a:r>
            <a:endParaRPr lang="pt-BR" sz="2000" noProof="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02AAB9A-F76B-3914-F840-B86B1C29508B}"/>
              </a:ext>
            </a:extLst>
          </p:cNvPr>
          <p:cNvSpPr txBox="1"/>
          <p:nvPr/>
        </p:nvSpPr>
        <p:spPr>
          <a:xfrm>
            <a:off x="225322" y="7200269"/>
            <a:ext cx="7954851" cy="969496"/>
          </a:xfrm>
          <a:prstGeom prst="rect">
            <a:avLst/>
          </a:prstGeom>
          <a:noFill/>
          <a:ln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900" u="none" strike="noStrike" dirty="0">
                <a:solidFill>
                  <a:srgbClr val="595959"/>
                </a:solidFill>
                <a:effectLst/>
                <a:latin typeface="DM Sans" pitchFamily="2" charset="77"/>
                <a:hlinkClick r:id="rId4"/>
              </a:rPr>
              <a:t>*</a:t>
            </a:r>
            <a:r>
              <a:rPr lang="pt-BR" sz="1900" u="none" strike="noStrike" dirty="0" err="1">
                <a:solidFill>
                  <a:srgbClr val="595959"/>
                </a:solidFill>
                <a:effectLst/>
                <a:latin typeface="DM Sans" pitchFamily="2" charset="77"/>
                <a:hlinkClick r:id="rId4"/>
              </a:rPr>
              <a:t>Crowdfunding</a:t>
            </a:r>
            <a:r>
              <a:rPr lang="pt-BR" sz="1900" u="none" strike="noStrike" dirty="0">
                <a:solidFill>
                  <a:srgbClr val="595959"/>
                </a:solidFill>
                <a:effectLst/>
                <a:latin typeface="DM Sans" pitchFamily="2" charset="77"/>
                <a:hlinkClick r:id="rId4"/>
              </a:rPr>
              <a:t> é o financiamento de uma iniciativa a partir da colaboração de uma comunidade de pessoas que investem recursos financeiros e possuem interesse no resultado final.</a:t>
            </a:r>
            <a:endParaRPr lang="pt-BR" sz="19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05B30-15AF-2A5A-929D-4FEBB59A0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40ECC18-CF19-B212-DF54-CA901AE5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2860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3785954-5407-7DEE-F162-BE885FC00121}"/>
              </a:ext>
            </a:extLst>
          </p:cNvPr>
          <p:cNvSpPr/>
          <p:nvPr/>
        </p:nvSpPr>
        <p:spPr>
          <a:xfrm>
            <a:off x="887887" y="2115342"/>
            <a:ext cx="11044284" cy="629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pt-BR" sz="39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 Avançar Cidades – Saneamento</a:t>
            </a:r>
            <a:endParaRPr lang="pt-BR" sz="3950" noProof="0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9B6157A-C00A-E000-EF69-2F8C52039170}"/>
              </a:ext>
            </a:extLst>
          </p:cNvPr>
          <p:cNvGrpSpPr/>
          <p:nvPr/>
        </p:nvGrpSpPr>
        <p:grpSpPr>
          <a:xfrm>
            <a:off x="222422" y="2916678"/>
            <a:ext cx="14041372" cy="4176100"/>
            <a:chOff x="222422" y="2916678"/>
            <a:chExt cx="14041372" cy="4176100"/>
          </a:xfrm>
        </p:grpSpPr>
        <p:pic>
          <p:nvPicPr>
            <p:cNvPr id="5" name="Imagem 4" descr="Interface gráfica do usuário, Texto, Aplicativo&#10;&#10;O conteúdo gerado por IA pode estar incorreto.">
              <a:extLst>
                <a:ext uri="{FF2B5EF4-FFF2-40B4-BE49-F238E27FC236}">
                  <a16:creationId xmlns:a16="http://schemas.microsoft.com/office/drawing/2014/main" id="{70985A37-052C-1B0D-07D7-CEA6A1554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422" y="2916678"/>
              <a:ext cx="14041372" cy="417610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A0C85C9-7BEA-B337-8EA4-42DD6598BFAA}"/>
                </a:ext>
              </a:extLst>
            </p:cNvPr>
            <p:cNvSpPr/>
            <p:nvPr/>
          </p:nvSpPr>
          <p:spPr>
            <a:xfrm>
              <a:off x="395416" y="4646141"/>
              <a:ext cx="13716000" cy="108739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31185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2163</Words>
  <Application>Microsoft Macintosh PowerPoint</Application>
  <PresentationFormat>Personalizar</PresentationFormat>
  <Paragraphs>240</Paragraphs>
  <Slides>32</Slides>
  <Notes>28</Notes>
  <HiddenSlides>0</HiddenSlides>
  <MMClips>2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3" baseType="lpstr">
      <vt:lpstr>Source Sans Pro</vt:lpstr>
      <vt:lpstr>Calibri</vt:lpstr>
      <vt:lpstr>Gelasio Semi Bold</vt:lpstr>
      <vt:lpstr>Lato</vt:lpstr>
      <vt:lpstr>Gelasio</vt:lpstr>
      <vt:lpstr>Lato Bold</vt:lpstr>
      <vt:lpstr>Libre Baskerville</vt:lpstr>
      <vt:lpstr>Lora</vt:lpstr>
      <vt:lpstr>Arial</vt:lpstr>
      <vt:lpstr>DM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Cláudio Cançado</cp:lastModifiedBy>
  <cp:revision>31</cp:revision>
  <dcterms:created xsi:type="dcterms:W3CDTF">2025-03-11T12:41:39Z</dcterms:created>
  <dcterms:modified xsi:type="dcterms:W3CDTF">2025-09-26T21:16:46Z</dcterms:modified>
</cp:coreProperties>
</file>